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theme/theme11.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7" r:id="rId3"/>
    <p:sldMasterId id="2147483715" r:id="rId4"/>
    <p:sldMasterId id="2147483717" r:id="rId5"/>
    <p:sldMasterId id="2147483719" r:id="rId6"/>
    <p:sldMasterId id="2147483722" r:id="rId7"/>
    <p:sldMasterId id="2147483725" r:id="rId8"/>
    <p:sldMasterId id="2147483727" r:id="rId9"/>
    <p:sldMasterId id="2147483730" r:id="rId10"/>
    <p:sldMasterId id="2147483733" r:id="rId11"/>
    <p:sldMasterId id="2147483735" r:id="rId12"/>
    <p:sldMasterId id="2147483740" r:id="rId13"/>
  </p:sldMasterIdLst>
  <p:notesMasterIdLst>
    <p:notesMasterId r:id="rId114"/>
  </p:notesMasterIdLst>
  <p:sldIdLst>
    <p:sldId id="256" r:id="rId14"/>
    <p:sldId id="257" r:id="rId15"/>
    <p:sldId id="409" r:id="rId16"/>
    <p:sldId id="259" r:id="rId17"/>
    <p:sldId id="408" r:id="rId18"/>
    <p:sldId id="344" r:id="rId19"/>
    <p:sldId id="331" r:id="rId20"/>
    <p:sldId id="332" r:id="rId21"/>
    <p:sldId id="261" r:id="rId22"/>
    <p:sldId id="336" r:id="rId23"/>
    <p:sldId id="263" r:id="rId24"/>
    <p:sldId id="264" r:id="rId25"/>
    <p:sldId id="265" r:id="rId26"/>
    <p:sldId id="266" r:id="rId27"/>
    <p:sldId id="267" r:id="rId28"/>
    <p:sldId id="268" r:id="rId29"/>
    <p:sldId id="269" r:id="rId30"/>
    <p:sldId id="270" r:id="rId31"/>
    <p:sldId id="407" r:id="rId32"/>
    <p:sldId id="271" r:id="rId33"/>
    <p:sldId id="272" r:id="rId34"/>
    <p:sldId id="273" r:id="rId35"/>
    <p:sldId id="274" r:id="rId36"/>
    <p:sldId id="275" r:id="rId37"/>
    <p:sldId id="289" r:id="rId38"/>
    <p:sldId id="288" r:id="rId39"/>
    <p:sldId id="349" r:id="rId40"/>
    <p:sldId id="361" r:id="rId41"/>
    <p:sldId id="362" r:id="rId42"/>
    <p:sldId id="363" r:id="rId43"/>
    <p:sldId id="364" r:id="rId44"/>
    <p:sldId id="365" r:id="rId45"/>
    <p:sldId id="366" r:id="rId46"/>
    <p:sldId id="367" r:id="rId47"/>
    <p:sldId id="368" r:id="rId48"/>
    <p:sldId id="410" r:id="rId49"/>
    <p:sldId id="411" r:id="rId50"/>
    <p:sldId id="412" r:id="rId51"/>
    <p:sldId id="413" r:id="rId52"/>
    <p:sldId id="414" r:id="rId53"/>
    <p:sldId id="415" r:id="rId54"/>
    <p:sldId id="416" r:id="rId55"/>
    <p:sldId id="417" r:id="rId56"/>
    <p:sldId id="418" r:id="rId57"/>
    <p:sldId id="419" r:id="rId58"/>
    <p:sldId id="420" r:id="rId59"/>
    <p:sldId id="421" r:id="rId60"/>
    <p:sldId id="422" r:id="rId61"/>
    <p:sldId id="423" r:id="rId62"/>
    <p:sldId id="424" r:id="rId63"/>
    <p:sldId id="328" r:id="rId64"/>
    <p:sldId id="350"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287" r:id="rId83"/>
    <p:sldId id="353" r:id="rId84"/>
    <p:sldId id="387" r:id="rId85"/>
    <p:sldId id="388" r:id="rId86"/>
    <p:sldId id="389" r:id="rId87"/>
    <p:sldId id="390" r:id="rId88"/>
    <p:sldId id="391" r:id="rId89"/>
    <p:sldId id="392" r:id="rId90"/>
    <p:sldId id="393" r:id="rId91"/>
    <p:sldId id="394" r:id="rId92"/>
    <p:sldId id="395" r:id="rId93"/>
    <p:sldId id="396" r:id="rId94"/>
    <p:sldId id="397" r:id="rId95"/>
    <p:sldId id="398" r:id="rId96"/>
    <p:sldId id="399" r:id="rId97"/>
    <p:sldId id="400" r:id="rId98"/>
    <p:sldId id="401" r:id="rId99"/>
    <p:sldId id="402" r:id="rId100"/>
    <p:sldId id="403" r:id="rId101"/>
    <p:sldId id="404" r:id="rId102"/>
    <p:sldId id="405" r:id="rId103"/>
    <p:sldId id="352" r:id="rId104"/>
    <p:sldId id="307" r:id="rId105"/>
    <p:sldId id="354" r:id="rId106"/>
    <p:sldId id="359" r:id="rId107"/>
    <p:sldId id="360" r:id="rId108"/>
    <p:sldId id="340" r:id="rId109"/>
    <p:sldId id="357" r:id="rId110"/>
    <p:sldId id="355" r:id="rId111"/>
    <p:sldId id="356" r:id="rId112"/>
    <p:sldId id="358" r:id="rId1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660"/>
  </p:normalViewPr>
  <p:slideViewPr>
    <p:cSldViewPr snapToGrid="0" snapToObjects="1">
      <p:cViewPr varScale="1">
        <p:scale>
          <a:sx n="41" d="100"/>
          <a:sy n="41" d="100"/>
        </p:scale>
        <p:origin x="821" y="43"/>
      </p:cViewPr>
      <p:guideLst>
        <p:guide orient="horz" pos="2160"/>
        <p:guide pos="2880"/>
      </p:guideLst>
    </p:cSldViewPr>
  </p:slideViewPr>
  <p:notesTextViewPr>
    <p:cViewPr>
      <p:scale>
        <a:sx n="100" d="100"/>
        <a:sy n="100" d="100"/>
      </p:scale>
      <p:origin x="0" y="0"/>
    </p:cViewPr>
  </p:notesTextViewPr>
  <p:sorterViewPr>
    <p:cViewPr>
      <p:scale>
        <a:sx n="60" d="100"/>
        <a:sy n="60" d="100"/>
      </p:scale>
      <p:origin x="0" y="-1049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theme" Target="theme/theme1.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slide" Target="slides/slide89.xml"/><Relationship Id="rId110" Type="http://schemas.openxmlformats.org/officeDocument/2006/relationships/slide" Target="slides/slide97.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slide" Target="slides/slide100.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001799679630312"/>
          <c:y val="8.9208914675139292E-2"/>
          <c:w val="0.61715836485137754"/>
          <c:h val="0.56878067873094806"/>
        </c:manualLayout>
      </c:layout>
      <c:barChart>
        <c:barDir val="bar"/>
        <c:grouping val="clustered"/>
        <c:varyColors val="0"/>
        <c:ser>
          <c:idx val="0"/>
          <c:order val="0"/>
          <c:tx>
            <c:strRef>
              <c:f>Sheet1!$B$1</c:f>
              <c:strCache>
                <c:ptCount val="1"/>
                <c:pt idx="0">
                  <c:v>Percent (%)</c:v>
                </c:pt>
              </c:strCache>
            </c:strRef>
          </c:tx>
          <c:spPr>
            <a:solidFill>
              <a:schemeClr val="accent1"/>
            </a:solidFill>
            <a:ln w="19050">
              <a:noFill/>
            </a:ln>
            <a:effectLst/>
          </c:spPr>
          <c:invertIfNegative val="0"/>
          <c:dPt>
            <c:idx val="1"/>
            <c:invertIfNegative val="0"/>
            <c:bubble3D val="0"/>
            <c:extLst>
              <c:ext xmlns:c16="http://schemas.microsoft.com/office/drawing/2014/chart" uri="{C3380CC4-5D6E-409C-BE32-E72D297353CC}">
                <c16:uniqueId val="{00000000-EFDF-41D1-B7B6-7D0777807C98}"/>
              </c:ext>
            </c:extLst>
          </c:dPt>
          <c:dPt>
            <c:idx val="4"/>
            <c:invertIfNegative val="0"/>
            <c:bubble3D val="0"/>
            <c:spPr>
              <a:solidFill>
                <a:srgbClr val="FF0000"/>
              </a:solidFill>
              <a:ln w="19050">
                <a:noFill/>
              </a:ln>
              <a:effectLst/>
            </c:spPr>
            <c:extLst>
              <c:ext xmlns:c16="http://schemas.microsoft.com/office/drawing/2014/chart" uri="{C3380CC4-5D6E-409C-BE32-E72D297353CC}">
                <c16:uniqueId val="{00000002-EFDF-41D1-B7B6-7D0777807C98}"/>
              </c:ext>
            </c:extLst>
          </c:dPt>
          <c:dPt>
            <c:idx val="5"/>
            <c:invertIfNegative val="0"/>
            <c:bubble3D val="0"/>
            <c:extLst>
              <c:ext xmlns:c16="http://schemas.microsoft.com/office/drawing/2014/chart" uri="{C3380CC4-5D6E-409C-BE32-E72D297353CC}">
                <c16:uniqueId val="{00000003-EFDF-41D1-B7B6-7D0777807C98}"/>
              </c:ext>
            </c:extLst>
          </c:dPt>
          <c:dPt>
            <c:idx val="8"/>
            <c:invertIfNegative val="0"/>
            <c:bubble3D val="0"/>
            <c:spPr>
              <a:solidFill>
                <a:srgbClr val="FF0000"/>
              </a:solidFill>
              <a:ln w="19050">
                <a:noFill/>
              </a:ln>
              <a:effectLst/>
            </c:spPr>
            <c:extLst>
              <c:ext xmlns:c16="http://schemas.microsoft.com/office/drawing/2014/chart" uri="{C3380CC4-5D6E-409C-BE32-E72D297353CC}">
                <c16:uniqueId val="{00000005-EFDF-41D1-B7B6-7D0777807C98}"/>
              </c:ext>
            </c:extLst>
          </c:dPt>
          <c:cat>
            <c:strRef>
              <c:f>Sheet1!$A$2:$A$11</c:f>
              <c:strCache>
                <c:ptCount val="10"/>
                <c:pt idx="0">
                  <c:v>10th Flu &amp; Pneumonia</c:v>
                </c:pt>
                <c:pt idx="1">
                  <c:v>9th Liver Disease</c:v>
                </c:pt>
                <c:pt idx="2">
                  <c:v>8th Suicide</c:v>
                </c:pt>
                <c:pt idx="3">
                  <c:v>7th Diabetes Mellitus</c:v>
                </c:pt>
                <c:pt idx="4">
                  <c:v>6th Stroke</c:v>
                </c:pt>
                <c:pt idx="5">
                  <c:v>5th COPD</c:v>
                </c:pt>
                <c:pt idx="6">
                  <c:v>4th Unintentional Injury</c:v>
                </c:pt>
                <c:pt idx="7">
                  <c:v>3rd Alzheimer's</c:v>
                </c:pt>
                <c:pt idx="8">
                  <c:v>2nd Heart Disease</c:v>
                </c:pt>
                <c:pt idx="9">
                  <c:v>1st Cancer</c:v>
                </c:pt>
              </c:strCache>
            </c:strRef>
          </c:cat>
          <c:val>
            <c:numRef>
              <c:f>Sheet1!$B$2:$B$11</c:f>
              <c:numCache>
                <c:formatCode>General</c:formatCode>
                <c:ptCount val="10"/>
                <c:pt idx="0">
                  <c:v>2</c:v>
                </c:pt>
                <c:pt idx="1">
                  <c:v>2</c:v>
                </c:pt>
                <c:pt idx="2">
                  <c:v>3</c:v>
                </c:pt>
                <c:pt idx="3">
                  <c:v>4</c:v>
                </c:pt>
                <c:pt idx="4">
                  <c:v>7</c:v>
                </c:pt>
                <c:pt idx="5">
                  <c:v>7</c:v>
                </c:pt>
                <c:pt idx="6">
                  <c:v>8</c:v>
                </c:pt>
                <c:pt idx="7">
                  <c:v>9</c:v>
                </c:pt>
                <c:pt idx="8">
                  <c:v>27</c:v>
                </c:pt>
                <c:pt idx="9">
                  <c:v>31</c:v>
                </c:pt>
              </c:numCache>
            </c:numRef>
          </c:val>
          <c:extLst>
            <c:ext xmlns:c16="http://schemas.microsoft.com/office/drawing/2014/chart" uri="{C3380CC4-5D6E-409C-BE32-E72D297353CC}">
              <c16:uniqueId val="{00000006-EFDF-41D1-B7B6-7D0777807C98}"/>
            </c:ext>
          </c:extLst>
        </c:ser>
        <c:dLbls>
          <c:showLegendKey val="0"/>
          <c:showVal val="0"/>
          <c:showCatName val="0"/>
          <c:showSerName val="0"/>
          <c:showPercent val="0"/>
          <c:showBubbleSize val="0"/>
        </c:dLbls>
        <c:gapWidth val="100"/>
        <c:axId val="664935544"/>
        <c:axId val="664932408"/>
      </c:barChart>
      <c:valAx>
        <c:axId val="6649324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4935544"/>
        <c:crosses val="autoZero"/>
        <c:crossBetween val="between"/>
      </c:valAx>
      <c:catAx>
        <c:axId val="66493554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4932408"/>
        <c:crosses val="autoZero"/>
        <c:auto val="1"/>
        <c:lblAlgn val="ctr"/>
        <c:lblOffset val="100"/>
        <c:noMultiLvlLbl val="0"/>
      </c:catAx>
      <c:spPr>
        <a:noFill/>
        <a:ln>
          <a:noFill/>
        </a:ln>
        <a:effectLst/>
      </c:spPr>
    </c:plotArea>
    <c:legend>
      <c:legendPos val="b"/>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legendEntry>
      <c:legendEntry>
        <c:idx val="5"/>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8"/>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legendEntry>
      <c:layout>
        <c:manualLayout>
          <c:xMode val="edge"/>
          <c:yMode val="edge"/>
          <c:x val="9.8508871088769188E-3"/>
          <c:y val="0.7894946355389787"/>
          <c:w val="0.98886808729328413"/>
          <c:h val="0.2105053644610213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1B45D9-F075-42D8-9105-58B65140D5E0}" type="doc">
      <dgm:prSet loTypeId="urn:microsoft.com/office/officeart/2005/8/layout/vList5" loCatId="list" qsTypeId="urn:microsoft.com/office/officeart/2005/8/quickstyle/simple1#3" qsCatId="simple" csTypeId="urn:microsoft.com/office/officeart/2005/8/colors/accent2_3" csCatId="accent2" phldr="1"/>
      <dgm:spPr/>
      <dgm:t>
        <a:bodyPr/>
        <a:lstStyle/>
        <a:p>
          <a:endParaRPr lang="en-US"/>
        </a:p>
      </dgm:t>
    </dgm:pt>
    <dgm:pt modelId="{1F60E71E-262A-4EBE-86FF-0F6187601F1D}">
      <dgm:prSet phldrT="[Text]" custT="1"/>
      <dgm:spPr>
        <a:solidFill>
          <a:srgbClr val="C6168D"/>
        </a:solidFill>
      </dgm:spPr>
      <dgm:t>
        <a:bodyPr/>
        <a:lstStyle/>
        <a:p>
          <a:r>
            <a:rPr lang="en-US" sz="2800" dirty="0">
              <a:latin typeface="Cachet Bold" pitchFamily="34" charset="0"/>
            </a:rPr>
            <a:t>What?</a:t>
          </a:r>
        </a:p>
      </dgm:t>
    </dgm:pt>
    <dgm:pt modelId="{19F78FD7-EFE9-4DD4-B149-FD4A27DC4B28}" type="parTrans" cxnId="{FE92C4C0-599C-430F-80DE-FD1E9600A56E}">
      <dgm:prSet/>
      <dgm:spPr/>
      <dgm:t>
        <a:bodyPr/>
        <a:lstStyle/>
        <a:p>
          <a:endParaRPr lang="en-US">
            <a:latin typeface="Cachet Book"/>
          </a:endParaRPr>
        </a:p>
      </dgm:t>
    </dgm:pt>
    <dgm:pt modelId="{7BCE08C2-B4A9-4764-BAC6-1D47EAB5B757}" type="sibTrans" cxnId="{FE92C4C0-599C-430F-80DE-FD1E9600A56E}">
      <dgm:prSet/>
      <dgm:spPr/>
      <dgm:t>
        <a:bodyPr/>
        <a:lstStyle/>
        <a:p>
          <a:endParaRPr lang="en-US">
            <a:latin typeface="Cachet Book"/>
          </a:endParaRPr>
        </a:p>
      </dgm:t>
    </dgm:pt>
    <dgm:pt modelId="{B6B398A5-8AA9-43E2-845A-03BDA4220260}">
      <dgm:prSet phldrT="[Text]" custT="1"/>
      <dgm:spPr>
        <a:solidFill>
          <a:srgbClr val="99CCFF">
            <a:alpha val="89804"/>
          </a:srgbClr>
        </a:solidFill>
        <a:ln>
          <a:noFill/>
        </a:ln>
      </dgm:spPr>
      <dgm:t>
        <a:bodyPr/>
        <a:lstStyle/>
        <a:p>
          <a:r>
            <a:rPr lang="en-US" sz="1600" b="0" dirty="0">
              <a:latin typeface="Cachet Medium" panose="020F0603030404040404" pitchFamily="34" charset="0"/>
            </a:rPr>
            <a:t>Adults with high blood pressure and/or on antihypertensive medication</a:t>
          </a:r>
        </a:p>
      </dgm:t>
    </dgm:pt>
    <dgm:pt modelId="{15D95488-73B5-42A4-BEFC-DD943A65D25F}" type="parTrans" cxnId="{7D4DD3ED-9B92-48B2-B9FE-786C30CD7B81}">
      <dgm:prSet/>
      <dgm:spPr/>
      <dgm:t>
        <a:bodyPr/>
        <a:lstStyle/>
        <a:p>
          <a:endParaRPr lang="en-US">
            <a:latin typeface="Cachet Book"/>
          </a:endParaRPr>
        </a:p>
      </dgm:t>
    </dgm:pt>
    <dgm:pt modelId="{683ACBC2-7CC3-42FF-91EF-62586172BF63}" type="sibTrans" cxnId="{7D4DD3ED-9B92-48B2-B9FE-786C30CD7B81}">
      <dgm:prSet/>
      <dgm:spPr/>
      <dgm:t>
        <a:bodyPr/>
        <a:lstStyle/>
        <a:p>
          <a:endParaRPr lang="en-US">
            <a:latin typeface="Cachet Book"/>
          </a:endParaRPr>
        </a:p>
      </dgm:t>
    </dgm:pt>
    <dgm:pt modelId="{1A78B9F3-E835-4066-802D-DC667775A922}">
      <dgm:prSet phldrT="[Text]" custT="1"/>
      <dgm:spPr>
        <a:solidFill>
          <a:schemeClr val="accent3"/>
        </a:solidFill>
      </dgm:spPr>
      <dgm:t>
        <a:bodyPr/>
        <a:lstStyle/>
        <a:p>
          <a:r>
            <a:rPr lang="en-US" sz="2800" dirty="0">
              <a:latin typeface="Cachet Bold" pitchFamily="34" charset="0"/>
            </a:rPr>
            <a:t>Who?</a:t>
          </a:r>
        </a:p>
      </dgm:t>
    </dgm:pt>
    <dgm:pt modelId="{C1F2BA81-3C74-4930-BD0B-F6533691C939}" type="parTrans" cxnId="{D525DE0F-81A9-40A6-A962-1C3F6BDB551B}">
      <dgm:prSet/>
      <dgm:spPr/>
      <dgm:t>
        <a:bodyPr/>
        <a:lstStyle/>
        <a:p>
          <a:endParaRPr lang="en-US">
            <a:latin typeface="Cachet Book"/>
          </a:endParaRPr>
        </a:p>
      </dgm:t>
    </dgm:pt>
    <dgm:pt modelId="{092354CC-4234-4D13-8D84-9E0BEC57B208}" type="sibTrans" cxnId="{D525DE0F-81A9-40A6-A962-1C3F6BDB551B}">
      <dgm:prSet/>
      <dgm:spPr/>
      <dgm:t>
        <a:bodyPr/>
        <a:lstStyle/>
        <a:p>
          <a:endParaRPr lang="en-US">
            <a:latin typeface="Cachet Book"/>
          </a:endParaRPr>
        </a:p>
      </dgm:t>
    </dgm:pt>
    <dgm:pt modelId="{67248B07-44E2-40B3-A171-F007B48FD813}">
      <dgm:prSet phldrT="[Text]" custT="1"/>
      <dgm:spPr>
        <a:solidFill>
          <a:srgbClr val="99CCFF">
            <a:alpha val="90000"/>
          </a:srgbClr>
        </a:solidFill>
        <a:ln>
          <a:noFill/>
        </a:ln>
      </dgm:spPr>
      <dgm:t>
        <a:bodyPr/>
        <a:lstStyle/>
        <a:p>
          <a:r>
            <a:rPr lang="en-US" sz="1600" b="1" dirty="0">
              <a:latin typeface="Cachet Medium" panose="020F0603030404040404" pitchFamily="34" charset="0"/>
            </a:rPr>
            <a:t>4 month program </a:t>
          </a:r>
          <a:r>
            <a:rPr lang="en-US" sz="1600" b="0" dirty="0">
              <a:latin typeface="Cachet Medium" panose="020F0603030404040404" pitchFamily="34" charset="0"/>
            </a:rPr>
            <a:t>supporting participants in developing the habit of self-monitoring and identifying opportunities for action through weekly support &amp; 10-minute consultations</a:t>
          </a:r>
        </a:p>
      </dgm:t>
    </dgm:pt>
    <dgm:pt modelId="{888C9096-0AF6-4804-8B09-2B4EA5B3B2C3}" type="parTrans" cxnId="{87E0493C-6389-4C2A-B37F-5D1B85EBE808}">
      <dgm:prSet/>
      <dgm:spPr/>
      <dgm:t>
        <a:bodyPr/>
        <a:lstStyle/>
        <a:p>
          <a:endParaRPr lang="en-US">
            <a:latin typeface="Cachet Book"/>
          </a:endParaRPr>
        </a:p>
      </dgm:t>
    </dgm:pt>
    <dgm:pt modelId="{7A645D5D-3690-4783-A1E9-C6C2974E31FC}" type="sibTrans" cxnId="{87E0493C-6389-4C2A-B37F-5D1B85EBE808}">
      <dgm:prSet/>
      <dgm:spPr/>
      <dgm:t>
        <a:bodyPr/>
        <a:lstStyle/>
        <a:p>
          <a:endParaRPr lang="en-US">
            <a:latin typeface="Cachet Book"/>
          </a:endParaRPr>
        </a:p>
      </dgm:t>
    </dgm:pt>
    <dgm:pt modelId="{77754A78-CBAB-4D16-8F5E-FF4DE22E0302}">
      <dgm:prSet phldrT="[Text]" custT="1"/>
      <dgm:spPr>
        <a:solidFill>
          <a:schemeClr val="accent4">
            <a:lumMod val="75000"/>
          </a:schemeClr>
        </a:solidFill>
      </dgm:spPr>
      <dgm:t>
        <a:bodyPr/>
        <a:lstStyle/>
        <a:p>
          <a:r>
            <a:rPr lang="en-US" sz="2800" dirty="0">
              <a:latin typeface="Cachet Bold" pitchFamily="34" charset="0"/>
            </a:rPr>
            <a:t>When? Where?</a:t>
          </a:r>
        </a:p>
      </dgm:t>
    </dgm:pt>
    <dgm:pt modelId="{69CFF45D-A5C1-4178-8FAF-60F8367A204F}" type="parTrans" cxnId="{355A0AFB-A786-4D48-A42A-C8C61A4AD29F}">
      <dgm:prSet/>
      <dgm:spPr/>
      <dgm:t>
        <a:bodyPr/>
        <a:lstStyle/>
        <a:p>
          <a:endParaRPr lang="en-US">
            <a:latin typeface="Cachet Book"/>
          </a:endParaRPr>
        </a:p>
      </dgm:t>
    </dgm:pt>
    <dgm:pt modelId="{8759D3C9-0416-4C38-A4E7-A6CC666C213A}" type="sibTrans" cxnId="{355A0AFB-A786-4D48-A42A-C8C61A4AD29F}">
      <dgm:prSet/>
      <dgm:spPr/>
      <dgm:t>
        <a:bodyPr/>
        <a:lstStyle/>
        <a:p>
          <a:endParaRPr lang="en-US">
            <a:latin typeface="Cachet Book"/>
          </a:endParaRPr>
        </a:p>
      </dgm:t>
    </dgm:pt>
    <dgm:pt modelId="{B7972865-C171-42AE-9107-BC485FD36BCA}">
      <dgm:prSet phldrT="[Text]" custT="1"/>
      <dgm:spPr>
        <a:solidFill>
          <a:srgbClr val="99CCFF">
            <a:alpha val="90000"/>
          </a:srgbClr>
        </a:solidFill>
        <a:ln>
          <a:noFill/>
        </a:ln>
      </dgm:spPr>
      <dgm:t>
        <a:bodyPr/>
        <a:lstStyle/>
        <a:p>
          <a:r>
            <a:rPr lang="en-US" sz="1600" b="0" dirty="0">
              <a:latin typeface="Cachet Medium" pitchFamily="34" charset="0"/>
            </a:rPr>
            <a:t>Anytime, anywhere (lobby, clinic, multipurpose space)</a:t>
          </a:r>
        </a:p>
      </dgm:t>
    </dgm:pt>
    <dgm:pt modelId="{3664544B-38A0-4152-B5D1-209C50DEE741}" type="parTrans" cxnId="{A57C0BDF-5D1B-44DB-8F7B-E513E28227E9}">
      <dgm:prSet/>
      <dgm:spPr/>
      <dgm:t>
        <a:bodyPr/>
        <a:lstStyle/>
        <a:p>
          <a:endParaRPr lang="en-US">
            <a:latin typeface="Cachet Book"/>
          </a:endParaRPr>
        </a:p>
      </dgm:t>
    </dgm:pt>
    <dgm:pt modelId="{C34D56F8-AB52-448E-9345-C8693C08966D}" type="sibTrans" cxnId="{A57C0BDF-5D1B-44DB-8F7B-E513E28227E9}">
      <dgm:prSet/>
      <dgm:spPr/>
      <dgm:t>
        <a:bodyPr/>
        <a:lstStyle/>
        <a:p>
          <a:endParaRPr lang="en-US">
            <a:latin typeface="Cachet Book"/>
          </a:endParaRPr>
        </a:p>
      </dgm:t>
    </dgm:pt>
    <dgm:pt modelId="{54A7BACA-E761-4C47-A299-C8EA913A9B0F}">
      <dgm:prSet custT="1"/>
      <dgm:spPr>
        <a:solidFill>
          <a:schemeClr val="accent4"/>
        </a:solidFill>
      </dgm:spPr>
      <dgm:t>
        <a:bodyPr/>
        <a:lstStyle/>
        <a:p>
          <a:r>
            <a:rPr lang="en-US" sz="2800" dirty="0">
              <a:latin typeface="Cachet Bold" pitchFamily="34" charset="0"/>
            </a:rPr>
            <a:t>How? </a:t>
          </a:r>
        </a:p>
      </dgm:t>
    </dgm:pt>
    <dgm:pt modelId="{6AEE2885-32D7-4AC3-BF6A-A25876440DBE}" type="parTrans" cxnId="{9F85BB39-1E48-4AA2-B202-2542471B28E8}">
      <dgm:prSet/>
      <dgm:spPr/>
      <dgm:t>
        <a:bodyPr/>
        <a:lstStyle/>
        <a:p>
          <a:endParaRPr lang="en-US">
            <a:latin typeface="Cachet Book"/>
          </a:endParaRPr>
        </a:p>
      </dgm:t>
    </dgm:pt>
    <dgm:pt modelId="{6305E07E-2F68-4F2B-8555-4223F28C930E}" type="sibTrans" cxnId="{9F85BB39-1E48-4AA2-B202-2542471B28E8}">
      <dgm:prSet/>
      <dgm:spPr/>
      <dgm:t>
        <a:bodyPr/>
        <a:lstStyle/>
        <a:p>
          <a:endParaRPr lang="en-US">
            <a:latin typeface="Cachet Book"/>
          </a:endParaRPr>
        </a:p>
      </dgm:t>
    </dgm:pt>
    <dgm:pt modelId="{DF7AE404-63D6-4C44-89FE-A619085693F1}">
      <dgm:prSet custT="1"/>
      <dgm:spPr>
        <a:solidFill>
          <a:srgbClr val="99CCFF">
            <a:alpha val="90000"/>
          </a:srgbClr>
        </a:solidFill>
        <a:ln>
          <a:noFill/>
        </a:ln>
      </dgm:spPr>
      <dgm:t>
        <a:bodyPr/>
        <a:lstStyle/>
        <a:p>
          <a:pPr marL="171450" indent="0" algn="l" defTabSz="711200" rtl="0">
            <a:lnSpc>
              <a:spcPct val="90000"/>
            </a:lnSpc>
            <a:spcBef>
              <a:spcPct val="0"/>
            </a:spcBef>
            <a:spcAft>
              <a:spcPct val="15000"/>
            </a:spcAft>
            <a:buNone/>
          </a:pPr>
          <a:endParaRPr kumimoji="0" lang="en-US" sz="1600" b="0" i="0" u="none" strike="noStrike" cap="none" normalizeH="0" dirty="0">
            <a:ln/>
            <a:effectLst/>
            <a:latin typeface="Cachet Medium" pitchFamily="34" charset="0"/>
            <a:ea typeface="ＭＳ Ｐゴシック" pitchFamily="64" charset="-128"/>
            <a:cs typeface="ＭＳ Ｐゴシック" pitchFamily="64" charset="-128"/>
          </a:endParaRPr>
        </a:p>
      </dgm:t>
    </dgm:pt>
    <dgm:pt modelId="{8B3EF376-13B2-4566-81A7-EA0615523576}" type="parTrans" cxnId="{A7C7AFAE-BB93-4602-80E5-5EF6DFAC8C0F}">
      <dgm:prSet/>
      <dgm:spPr/>
      <dgm:t>
        <a:bodyPr/>
        <a:lstStyle/>
        <a:p>
          <a:endParaRPr lang="en-US"/>
        </a:p>
      </dgm:t>
    </dgm:pt>
    <dgm:pt modelId="{797FCE88-EBAB-4752-82AD-EC2656CEC308}" type="sibTrans" cxnId="{A7C7AFAE-BB93-4602-80E5-5EF6DFAC8C0F}">
      <dgm:prSet/>
      <dgm:spPr/>
      <dgm:t>
        <a:bodyPr/>
        <a:lstStyle/>
        <a:p>
          <a:endParaRPr lang="en-US"/>
        </a:p>
      </dgm:t>
    </dgm:pt>
    <dgm:pt modelId="{F8EFD892-AC68-4607-8F39-D700CC79DBD8}">
      <dgm:prSet custT="1"/>
      <dgm:spPr>
        <a:solidFill>
          <a:srgbClr val="99CCFF">
            <a:alpha val="90000"/>
          </a:srgbClr>
        </a:solidFill>
        <a:ln>
          <a:noFill/>
        </a:ln>
      </dgm:spPr>
      <dgm: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dirty="0">
            <a:latin typeface="Cachet Medium" pitchFamily="34" charset="0"/>
          </a:endParaRPr>
        </a:p>
      </dgm:t>
    </dgm:pt>
    <dgm:pt modelId="{6F94DD6F-4CEC-4AD6-BAA8-DE9B622F7028}" type="parTrans" cxnId="{BA7B09FB-9E22-4BC9-B233-CEF0D8399CA9}">
      <dgm:prSet/>
      <dgm:spPr/>
      <dgm:t>
        <a:bodyPr/>
        <a:lstStyle/>
        <a:p>
          <a:endParaRPr lang="en-US"/>
        </a:p>
      </dgm:t>
    </dgm:pt>
    <dgm:pt modelId="{500C2886-7FE4-4836-AA89-ED43F0F80AF0}" type="sibTrans" cxnId="{BA7B09FB-9E22-4BC9-B233-CEF0D8399CA9}">
      <dgm:prSet/>
      <dgm:spPr/>
      <dgm:t>
        <a:bodyPr/>
        <a:lstStyle/>
        <a:p>
          <a:endParaRPr lang="en-US"/>
        </a:p>
      </dgm:t>
    </dgm:pt>
    <dgm:pt modelId="{ED33A65A-29CC-4D0B-A191-3C4E846DB934}">
      <dgm:prSet phldrT="[Text]" custT="1"/>
      <dgm:spPr>
        <a:solidFill>
          <a:srgbClr val="99CCFF">
            <a:alpha val="89804"/>
          </a:srgbClr>
        </a:solidFill>
        <a:ln>
          <a:noFill/>
        </a:ln>
      </dgm:spPr>
      <dgm:t>
        <a:bodyPr/>
        <a:lstStyle/>
        <a:p>
          <a:r>
            <a:rPr lang="en-US" sz="1600" b="0" dirty="0">
              <a:latin typeface="Cachet Medium" panose="020F0603030404040404" pitchFamily="34" charset="0"/>
            </a:rPr>
            <a:t>Interested in self-monitoring </a:t>
          </a:r>
        </a:p>
      </dgm:t>
    </dgm:pt>
    <dgm:pt modelId="{CABDE819-9E06-43E5-835E-1FEA8B8FE63D}" type="parTrans" cxnId="{4B3674D8-DEB0-4866-980F-F44563C575FF}">
      <dgm:prSet/>
      <dgm:spPr/>
      <dgm:t>
        <a:bodyPr/>
        <a:lstStyle/>
        <a:p>
          <a:endParaRPr lang="en-US"/>
        </a:p>
      </dgm:t>
    </dgm:pt>
    <dgm:pt modelId="{71FF860F-113E-458E-BA88-040CD5961DC4}" type="sibTrans" cxnId="{4B3674D8-DEB0-4866-980F-F44563C575FF}">
      <dgm:prSet/>
      <dgm:spPr/>
      <dgm:t>
        <a:bodyPr/>
        <a:lstStyle/>
        <a:p>
          <a:endParaRPr lang="en-US"/>
        </a:p>
      </dgm:t>
    </dgm:pt>
    <dgm:pt modelId="{D862C7E5-4A5D-47FA-B2B6-B607AF5C2BDA}">
      <dgm:prSet phldrT="[Text]" custT="1"/>
      <dgm:spPr>
        <a:solidFill>
          <a:srgbClr val="99CCFF">
            <a:alpha val="90000"/>
          </a:srgbClr>
        </a:solidFill>
        <a:ln>
          <a:noFill/>
        </a:ln>
      </dgm:spPr>
      <dgm:t>
        <a:bodyPr/>
        <a:lstStyle/>
        <a:p>
          <a:r>
            <a:rPr lang="en-US" sz="1600" b="0" dirty="0">
              <a:latin typeface="Cachet Medium" pitchFamily="34" charset="0"/>
            </a:rPr>
            <a:t>Space for blood pressure stations and nutrition education seminars; adequate privacy</a:t>
          </a:r>
        </a:p>
      </dgm:t>
    </dgm:pt>
    <dgm:pt modelId="{AD5D1E25-1FE0-4900-A230-B32837D966B0}" type="parTrans" cxnId="{A13BE819-4265-4EE1-99C5-6DF1BAEEB31A}">
      <dgm:prSet/>
      <dgm:spPr/>
      <dgm:t>
        <a:bodyPr/>
        <a:lstStyle/>
        <a:p>
          <a:endParaRPr lang="en-US"/>
        </a:p>
      </dgm:t>
    </dgm:pt>
    <dgm:pt modelId="{93CD58C1-2CDE-418B-8702-0855A00DE3F4}" type="sibTrans" cxnId="{A13BE819-4265-4EE1-99C5-6DF1BAEEB31A}">
      <dgm:prSet/>
      <dgm:spPr/>
      <dgm:t>
        <a:bodyPr/>
        <a:lstStyle/>
        <a:p>
          <a:endParaRPr lang="en-US"/>
        </a:p>
      </dgm:t>
    </dgm:pt>
    <dgm:pt modelId="{036C3B76-E4F0-4BC3-9157-86FCB940448C}">
      <dgm:prSet phldrT="[Text]" custT="1"/>
      <dgm:spPr>
        <a:solidFill>
          <a:srgbClr val="99CCFF">
            <a:alpha val="89804"/>
          </a:srgbClr>
        </a:solidFill>
        <a:ln>
          <a:noFill/>
        </a:ln>
      </dgm:spPr>
      <dgm:t>
        <a:bodyPr/>
        <a:lstStyle/>
        <a:p>
          <a:r>
            <a:rPr lang="en-US" sz="1600" b="0" dirty="0">
              <a:latin typeface="Cachet Medium" panose="020F0603030404040404" pitchFamily="34" charset="0"/>
            </a:rPr>
            <a:t>No recent cardiac events, no atrial fibrillation/arrhythmias, no risk for lymphedema</a:t>
          </a:r>
        </a:p>
      </dgm:t>
    </dgm:pt>
    <dgm:pt modelId="{61FC993C-F718-4EE2-987D-EF38CCAF225E}" type="parTrans" cxnId="{6062C727-245B-4604-862D-D6079A5FA13D}">
      <dgm:prSet/>
      <dgm:spPr/>
      <dgm:t>
        <a:bodyPr/>
        <a:lstStyle/>
        <a:p>
          <a:endParaRPr lang="en-US"/>
        </a:p>
      </dgm:t>
    </dgm:pt>
    <dgm:pt modelId="{76FA3CE1-7492-413E-A49E-E35F3436B001}" type="sibTrans" cxnId="{6062C727-245B-4604-862D-D6079A5FA13D}">
      <dgm:prSet/>
      <dgm:spPr/>
      <dgm:t>
        <a:bodyPr/>
        <a:lstStyle/>
        <a:p>
          <a:endParaRPr lang="en-US"/>
        </a:p>
      </dgm:t>
    </dgm:pt>
    <dgm:pt modelId="{DF0589F2-EF42-4BBB-8D11-EA15B98672B8}">
      <dgm:prSet phldrT="[Text]" custT="1"/>
      <dgm:spPr>
        <a:solidFill>
          <a:srgbClr val="99CCFF">
            <a:alpha val="90000"/>
          </a:srgbClr>
        </a:solidFill>
        <a:ln>
          <a:noFill/>
        </a:ln>
      </dgm:spPr>
      <dgm:t>
        <a:bodyPr/>
        <a:lstStyle/>
        <a:p>
          <a:r>
            <a:rPr lang="en-US" sz="1600" b="0" dirty="0">
              <a:latin typeface="Cachet Medium" pitchFamily="34" charset="0"/>
            </a:rPr>
            <a:t>Many non-YMCA sites; workplaces, clinics, community centers</a:t>
          </a:r>
        </a:p>
      </dgm:t>
    </dgm:pt>
    <dgm:pt modelId="{D5D190F1-2F36-4994-81E1-6B4F14677602}" type="parTrans" cxnId="{B34887E9-1990-44F0-A772-D395A7D35D98}">
      <dgm:prSet/>
      <dgm:spPr/>
      <dgm:t>
        <a:bodyPr/>
        <a:lstStyle/>
        <a:p>
          <a:endParaRPr lang="en-US"/>
        </a:p>
      </dgm:t>
    </dgm:pt>
    <dgm:pt modelId="{4BB56E46-FB5E-4D17-8B7C-B6E326D05CF9}" type="sibTrans" cxnId="{B34887E9-1990-44F0-A772-D395A7D35D98}">
      <dgm:prSet/>
      <dgm:spPr/>
      <dgm:t>
        <a:bodyPr/>
        <a:lstStyle/>
        <a:p>
          <a:endParaRPr lang="en-US"/>
        </a:p>
      </dgm:t>
    </dgm:pt>
    <dgm:pt modelId="{D8B8309F-7DD3-4A85-B2CB-42B9B4B1F227}">
      <dgm:prSet custT="1"/>
      <dgm:spPr>
        <a:solidFill>
          <a:srgbClr val="99CCFF">
            <a:alpha val="90000"/>
          </a:srgbClr>
        </a:solidFill>
        <a:ln>
          <a:noFill/>
        </a:ln>
      </dgm:spPr>
      <dgm: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latin typeface="Cachet Medium" pitchFamily="34" charset="0"/>
              <a:ea typeface="ＭＳ Ｐゴシック" pitchFamily="64" charset="-128"/>
              <a:cs typeface="ＭＳ Ｐゴシック" pitchFamily="64" charset="-128"/>
            </a:rPr>
            <a:t> Ongoing support, education and coaching from trained staff</a:t>
          </a:r>
          <a:endParaRPr lang="en-US" sz="1600" b="0" dirty="0">
            <a:latin typeface="Cachet Medium" pitchFamily="34" charset="0"/>
          </a:endParaRPr>
        </a:p>
      </dgm:t>
    </dgm:pt>
    <dgm:pt modelId="{3B02A0D3-EB31-47E4-BAED-1D10987375B3}" type="parTrans" cxnId="{35B25BF7-D1FA-46EB-A345-7EE61D57E27E}">
      <dgm:prSet/>
      <dgm:spPr/>
      <dgm:t>
        <a:bodyPr/>
        <a:lstStyle/>
        <a:p>
          <a:endParaRPr lang="en-US"/>
        </a:p>
      </dgm:t>
    </dgm:pt>
    <dgm:pt modelId="{B47AAF33-18D8-4F81-AE40-84CC03640D03}" type="sibTrans" cxnId="{35B25BF7-D1FA-46EB-A345-7EE61D57E27E}">
      <dgm:prSet/>
      <dgm:spPr/>
      <dgm:t>
        <a:bodyPr/>
        <a:lstStyle/>
        <a:p>
          <a:endParaRPr lang="en-US"/>
        </a:p>
      </dgm:t>
    </dgm:pt>
    <dgm:pt modelId="{DFB0D0E6-E734-466C-9A39-E92855136392}">
      <dgm:prSet phldrT="[Text]" custT="1"/>
      <dgm:spPr>
        <a:solidFill>
          <a:srgbClr val="99CCFF">
            <a:alpha val="90000"/>
          </a:srgbClr>
        </a:solidFill>
        <a:ln>
          <a:noFill/>
        </a:ln>
      </dgm:spPr>
      <dgm:t>
        <a:bodyPr/>
        <a:lstStyle/>
        <a:p>
          <a:r>
            <a:rPr lang="en-US" sz="1600" b="0" dirty="0">
              <a:latin typeface="Cachet Medium" panose="020F0603030404040404" pitchFamily="34" charset="0"/>
            </a:rPr>
            <a:t>Nutrition and physical activity information to aid in blood pressure control through lifestyle change</a:t>
          </a:r>
        </a:p>
      </dgm:t>
    </dgm:pt>
    <dgm:pt modelId="{956EB622-4518-45E4-A8FB-0D38ACB16CB1}" type="parTrans" cxnId="{FCC433E4-7707-4A25-868D-F91DA3D395A3}">
      <dgm:prSet/>
      <dgm:spPr/>
      <dgm:t>
        <a:bodyPr/>
        <a:lstStyle/>
        <a:p>
          <a:endParaRPr lang="en-US"/>
        </a:p>
      </dgm:t>
    </dgm:pt>
    <dgm:pt modelId="{5EE00DFB-36A2-4DC9-9783-0702D33B16ED}" type="sibTrans" cxnId="{FCC433E4-7707-4A25-868D-F91DA3D395A3}">
      <dgm:prSet/>
      <dgm:spPr/>
      <dgm:t>
        <a:bodyPr/>
        <a:lstStyle/>
        <a:p>
          <a:endParaRPr lang="en-US"/>
        </a:p>
      </dgm:t>
    </dgm:pt>
    <dgm:pt modelId="{D510752D-40BC-4398-B314-E43BB7F9E441}">
      <dgm:prSet custT="1"/>
      <dgm:spPr>
        <a:solidFill>
          <a:srgbClr val="99CCFF">
            <a:alpha val="90000"/>
          </a:srgbClr>
        </a:solidFill>
        <a:ln>
          <a:noFill/>
        </a:ln>
      </dgm:spPr>
      <dgm: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dirty="0">
            <a:latin typeface="Cachet Medium" pitchFamily="34" charset="0"/>
          </a:endParaRPr>
        </a:p>
      </dgm:t>
    </dgm:pt>
    <dgm:pt modelId="{83EC4889-2FDF-4F7E-8C93-3ADC52B5A218}" type="parTrans" cxnId="{3E4FBC6F-ACA3-4251-A0CB-6514600D2DD6}">
      <dgm:prSet/>
      <dgm:spPr/>
      <dgm:t>
        <a:bodyPr/>
        <a:lstStyle/>
        <a:p>
          <a:endParaRPr lang="en-US"/>
        </a:p>
      </dgm:t>
    </dgm:pt>
    <dgm:pt modelId="{A7BCCA6B-70C2-49F7-9DAC-13DE1ABEEE23}" type="sibTrans" cxnId="{3E4FBC6F-ACA3-4251-A0CB-6514600D2DD6}">
      <dgm:prSet/>
      <dgm:spPr/>
      <dgm:t>
        <a:bodyPr/>
        <a:lstStyle/>
        <a:p>
          <a:endParaRPr lang="en-US"/>
        </a:p>
      </dgm:t>
    </dgm:pt>
    <dgm:pt modelId="{74994A16-C2BE-4480-8D76-86596B49D3A0}">
      <dgm:prSet custT="1"/>
      <dgm:spPr>
        <a:solidFill>
          <a:srgbClr val="99CCFF">
            <a:alpha val="90000"/>
          </a:srgbClr>
        </a:solidFill>
        <a:ln>
          <a:noFill/>
        </a:ln>
      </dgm:spPr>
      <dgm: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cap="none" normalizeH="0" baseline="0" dirty="0">
              <a:ln/>
              <a:effectLst/>
              <a:latin typeface="Cachet Medium" pitchFamily="34" charset="0"/>
              <a:ea typeface="ＭＳ Ｐゴシック" pitchFamily="64" charset="-128"/>
              <a:cs typeface="ＭＳ Ｐゴシック" pitchFamily="64" charset="-128"/>
            </a:rPr>
            <a:t> Tools for self-monitoring and tracking</a:t>
          </a:r>
          <a:endParaRPr lang="en-US" sz="1600" b="0" dirty="0">
            <a:latin typeface="Cachet Medium" pitchFamily="34" charset="0"/>
          </a:endParaRPr>
        </a:p>
      </dgm:t>
    </dgm:pt>
    <dgm:pt modelId="{322F117F-08F5-408E-ADBE-B4E0CFA4059A}" type="parTrans" cxnId="{442CDC42-2102-47E3-862A-E020C276EDA1}">
      <dgm:prSet/>
      <dgm:spPr/>
      <dgm:t>
        <a:bodyPr/>
        <a:lstStyle/>
        <a:p>
          <a:endParaRPr lang="en-US"/>
        </a:p>
      </dgm:t>
    </dgm:pt>
    <dgm:pt modelId="{E6BCF289-D64F-40ED-A70F-D49A6BBCE47E}" type="sibTrans" cxnId="{442CDC42-2102-47E3-862A-E020C276EDA1}">
      <dgm:prSet/>
      <dgm:spPr/>
      <dgm:t>
        <a:bodyPr/>
        <a:lstStyle/>
        <a:p>
          <a:endParaRPr lang="en-US"/>
        </a:p>
      </dgm:t>
    </dgm:pt>
    <dgm:pt modelId="{A6B5A834-9944-4AAB-A2CD-77AD7B1CCC11}">
      <dgm:prSet custT="1"/>
      <dgm:spPr>
        <a:solidFill>
          <a:srgbClr val="99CCFF">
            <a:alpha val="90000"/>
          </a:srgbClr>
        </a:solidFill>
        <a:ln>
          <a:noFill/>
        </a:ln>
      </dgm:spPr>
      <dgm: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latin typeface="Cachet Medium" pitchFamily="34" charset="0"/>
            </a:rPr>
            <a:t> Weekly messages, drop-in consultations, and seminars</a:t>
          </a:r>
        </a:p>
      </dgm:t>
    </dgm:pt>
    <dgm:pt modelId="{C5C43021-34BE-4BFC-BE7B-66A258294FCC}" type="parTrans" cxnId="{4D0DFFFA-7771-41E6-9012-BD4ED976AED7}">
      <dgm:prSet/>
      <dgm:spPr/>
      <dgm:t>
        <a:bodyPr/>
        <a:lstStyle/>
        <a:p>
          <a:endParaRPr lang="en-US"/>
        </a:p>
      </dgm:t>
    </dgm:pt>
    <dgm:pt modelId="{0D42133F-C69C-4677-84DC-C83F4993D99D}" type="sibTrans" cxnId="{4D0DFFFA-7771-41E6-9012-BD4ED976AED7}">
      <dgm:prSet/>
      <dgm:spPr/>
      <dgm:t>
        <a:bodyPr/>
        <a:lstStyle/>
        <a:p>
          <a:endParaRPr lang="en-US"/>
        </a:p>
      </dgm:t>
    </dgm:pt>
    <dgm:pt modelId="{3349697D-4B4A-4CF6-8CF5-7AAD5B2B8686}">
      <dgm:prSet custT="1"/>
      <dgm:spPr>
        <a:solidFill>
          <a:srgbClr val="99CCFF">
            <a:alpha val="90000"/>
          </a:srgbClr>
        </a:solidFill>
        <a:ln>
          <a:noFill/>
        </a:ln>
      </dgm:spPr>
      <dgm: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cap="none" normalizeH="0">
              <a:ln/>
              <a:effectLst/>
              <a:latin typeface="Cachet Medium" pitchFamily="34" charset="0"/>
              <a:ea typeface="ＭＳ Ｐゴシック" pitchFamily="64" charset="-128"/>
              <a:cs typeface="ＭＳ Ｐゴシック" pitchFamily="64" charset="-128"/>
            </a:rPr>
            <a:t> Training on proper blood pressure measurement technique</a:t>
          </a:r>
          <a:endParaRPr lang="en-US" sz="1600" b="0" dirty="0">
            <a:latin typeface="Cachet Medium" pitchFamily="34" charset="0"/>
          </a:endParaRPr>
        </a:p>
      </dgm:t>
    </dgm:pt>
    <dgm:pt modelId="{2B21F5BC-5925-4182-98E6-E179E0D931DB}" type="sibTrans" cxnId="{675D1DD9-2DDB-432C-95AB-A08D35F648C1}">
      <dgm:prSet/>
      <dgm:spPr/>
      <dgm:t>
        <a:bodyPr/>
        <a:lstStyle/>
        <a:p>
          <a:endParaRPr lang="en-US"/>
        </a:p>
      </dgm:t>
    </dgm:pt>
    <dgm:pt modelId="{D07D2F72-72B8-48B4-95D4-A2EE9080C637}" type="parTrans" cxnId="{675D1DD9-2DDB-432C-95AB-A08D35F648C1}">
      <dgm:prSet/>
      <dgm:spPr/>
      <dgm:t>
        <a:bodyPr/>
        <a:lstStyle/>
        <a:p>
          <a:endParaRPr lang="en-US"/>
        </a:p>
      </dgm:t>
    </dgm:pt>
    <dgm:pt modelId="{AAACD255-D169-4ECB-9BE0-3BDC23DD364A}" type="pres">
      <dgm:prSet presAssocID="{CE1B45D9-F075-42D8-9105-58B65140D5E0}" presName="Name0" presStyleCnt="0">
        <dgm:presLayoutVars>
          <dgm:dir/>
          <dgm:animLvl val="lvl"/>
          <dgm:resizeHandles val="exact"/>
        </dgm:presLayoutVars>
      </dgm:prSet>
      <dgm:spPr/>
    </dgm:pt>
    <dgm:pt modelId="{B5988126-36E9-4634-BC92-6B3B2E7C5F49}" type="pres">
      <dgm:prSet presAssocID="{1F60E71E-262A-4EBE-86FF-0F6187601F1D}" presName="linNode" presStyleCnt="0"/>
      <dgm:spPr/>
    </dgm:pt>
    <dgm:pt modelId="{C3AF195F-5389-414E-9A58-268B83D16205}" type="pres">
      <dgm:prSet presAssocID="{1F60E71E-262A-4EBE-86FF-0F6187601F1D}" presName="parentText" presStyleLbl="node1" presStyleIdx="0" presStyleCnt="4" custScaleX="61968" custLinFactY="5034" custLinFactNeighborX="-3271" custLinFactNeighborY="100000">
        <dgm:presLayoutVars>
          <dgm:chMax val="1"/>
          <dgm:bulletEnabled val="1"/>
        </dgm:presLayoutVars>
      </dgm:prSet>
      <dgm:spPr/>
    </dgm:pt>
    <dgm:pt modelId="{19380D53-DD94-4C7C-AA65-53CBA8A41F26}" type="pres">
      <dgm:prSet presAssocID="{1F60E71E-262A-4EBE-86FF-0F6187601F1D}" presName="descendantText" presStyleLbl="alignAccFollowNode1" presStyleIdx="0" presStyleCnt="4" custScaleX="108842" custScaleY="113064">
        <dgm:presLayoutVars>
          <dgm:bulletEnabled val="1"/>
        </dgm:presLayoutVars>
      </dgm:prSet>
      <dgm:spPr/>
    </dgm:pt>
    <dgm:pt modelId="{32644916-ADD6-4DDD-A234-985BDCC03F7E}" type="pres">
      <dgm:prSet presAssocID="{7BCE08C2-B4A9-4764-BAC6-1D47EAB5B757}" presName="sp" presStyleCnt="0"/>
      <dgm:spPr/>
    </dgm:pt>
    <dgm:pt modelId="{716CFE9E-1ABD-4BDB-A8DD-A938E74CE1B6}" type="pres">
      <dgm:prSet presAssocID="{1A78B9F3-E835-4066-802D-DC667775A922}" presName="linNode" presStyleCnt="0"/>
      <dgm:spPr/>
    </dgm:pt>
    <dgm:pt modelId="{A71E2124-0583-4779-8620-9184FB8273EE}" type="pres">
      <dgm:prSet presAssocID="{1A78B9F3-E835-4066-802D-DC667775A922}" presName="parentText" presStyleLbl="node1" presStyleIdx="1" presStyleCnt="4" custScaleX="61968" custLinFactY="-7366" custLinFactNeighborX="-3769" custLinFactNeighborY="-100000">
        <dgm:presLayoutVars>
          <dgm:chMax val="1"/>
          <dgm:bulletEnabled val="1"/>
        </dgm:presLayoutVars>
      </dgm:prSet>
      <dgm:spPr/>
    </dgm:pt>
    <dgm:pt modelId="{AF091A07-9C77-48AC-969A-0D904E0AFAF4}" type="pres">
      <dgm:prSet presAssocID="{1A78B9F3-E835-4066-802D-DC667775A922}" presName="descendantText" presStyleLbl="alignAccFollowNode1" presStyleIdx="1" presStyleCnt="4" custScaleX="108842" custScaleY="122537">
        <dgm:presLayoutVars>
          <dgm:bulletEnabled val="1"/>
        </dgm:presLayoutVars>
      </dgm:prSet>
      <dgm:spPr/>
    </dgm:pt>
    <dgm:pt modelId="{281E435C-5069-4802-9F2E-7EB5887EB01A}" type="pres">
      <dgm:prSet presAssocID="{092354CC-4234-4D13-8D84-9E0BEC57B208}" presName="sp" presStyleCnt="0"/>
      <dgm:spPr/>
    </dgm:pt>
    <dgm:pt modelId="{5D1E10E0-0887-4F55-B933-953009C2D69D}" type="pres">
      <dgm:prSet presAssocID="{77754A78-CBAB-4D16-8F5E-FF4DE22E0302}" presName="linNode" presStyleCnt="0"/>
      <dgm:spPr/>
    </dgm:pt>
    <dgm:pt modelId="{23D3DD36-5762-4B90-9547-A8D7A3127405}" type="pres">
      <dgm:prSet presAssocID="{77754A78-CBAB-4D16-8F5E-FF4DE22E0302}" presName="parentText" presStyleLbl="node1" presStyleIdx="2" presStyleCnt="4" custScaleX="61968" custLinFactNeighborX="-2938">
        <dgm:presLayoutVars>
          <dgm:chMax val="1"/>
          <dgm:bulletEnabled val="1"/>
        </dgm:presLayoutVars>
      </dgm:prSet>
      <dgm:spPr/>
    </dgm:pt>
    <dgm:pt modelId="{6EF421F0-0391-4028-B61D-ACB26B2C93C8}" type="pres">
      <dgm:prSet presAssocID="{77754A78-CBAB-4D16-8F5E-FF4DE22E0302}" presName="descendantText" presStyleLbl="alignAccFollowNode1" presStyleIdx="2" presStyleCnt="4" custScaleX="108842" custScaleY="113064" custLinFactNeighborX="1183" custLinFactNeighborY="882">
        <dgm:presLayoutVars>
          <dgm:bulletEnabled val="1"/>
        </dgm:presLayoutVars>
      </dgm:prSet>
      <dgm:spPr/>
    </dgm:pt>
    <dgm:pt modelId="{89EF3843-563C-4F3C-A7A1-BF1039C0AC69}" type="pres">
      <dgm:prSet presAssocID="{8759D3C9-0416-4C38-A4E7-A6CC666C213A}" presName="sp" presStyleCnt="0"/>
      <dgm:spPr/>
    </dgm:pt>
    <dgm:pt modelId="{6442A5BE-46D7-4FE1-80D2-F539ECB1D652}" type="pres">
      <dgm:prSet presAssocID="{54A7BACA-E761-4C47-A299-C8EA913A9B0F}" presName="linNode" presStyleCnt="0"/>
      <dgm:spPr/>
    </dgm:pt>
    <dgm:pt modelId="{2309DB8C-C633-4735-A9F4-689CC81D8F6C}" type="pres">
      <dgm:prSet presAssocID="{54A7BACA-E761-4C47-A299-C8EA913A9B0F}" presName="parentText" presStyleLbl="node1" presStyleIdx="3" presStyleCnt="4" custScaleX="60768" custLinFactNeighborX="-2938">
        <dgm:presLayoutVars>
          <dgm:chMax val="1"/>
          <dgm:bulletEnabled val="1"/>
        </dgm:presLayoutVars>
      </dgm:prSet>
      <dgm:spPr/>
    </dgm:pt>
    <dgm:pt modelId="{20C52D2E-2EFB-44DB-ABD4-4F3DFC58D2BC}" type="pres">
      <dgm:prSet presAssocID="{54A7BACA-E761-4C47-A299-C8EA913A9B0F}" presName="descendantText" presStyleLbl="alignAccFollowNode1" presStyleIdx="3" presStyleCnt="4" custScaleX="108842" custScaleY="113064" custLinFactNeighborX="2366" custLinFactNeighborY="-3597">
        <dgm:presLayoutVars>
          <dgm:bulletEnabled val="1"/>
        </dgm:presLayoutVars>
      </dgm:prSet>
      <dgm:spPr/>
    </dgm:pt>
  </dgm:ptLst>
  <dgm:cxnLst>
    <dgm:cxn modelId="{F9666B04-EBBB-4B55-830F-C59648A9B661}" type="presOf" srcId="{54A7BACA-E761-4C47-A299-C8EA913A9B0F}" destId="{2309DB8C-C633-4735-A9F4-689CC81D8F6C}" srcOrd="0" destOrd="0" presId="urn:microsoft.com/office/officeart/2005/8/layout/vList5"/>
    <dgm:cxn modelId="{B7FB4F0D-4411-4315-8B29-58AAF2BB4791}" type="presOf" srcId="{67248B07-44E2-40B3-A171-F007B48FD813}" destId="{AF091A07-9C77-48AC-969A-0D904E0AFAF4}" srcOrd="0" destOrd="0" presId="urn:microsoft.com/office/officeart/2005/8/layout/vList5"/>
    <dgm:cxn modelId="{87B4590F-0555-4492-8C18-AE8B4ED34C9E}" type="presOf" srcId="{D510752D-40BC-4398-B314-E43BB7F9E441}" destId="{20C52D2E-2EFB-44DB-ABD4-4F3DFC58D2BC}" srcOrd="0" destOrd="5" presId="urn:microsoft.com/office/officeart/2005/8/layout/vList5"/>
    <dgm:cxn modelId="{D525DE0F-81A9-40A6-A962-1C3F6BDB551B}" srcId="{CE1B45D9-F075-42D8-9105-58B65140D5E0}" destId="{1A78B9F3-E835-4066-802D-DC667775A922}" srcOrd="1" destOrd="0" parTransId="{C1F2BA81-3C74-4930-BD0B-F6533691C939}" sibTransId="{092354CC-4234-4D13-8D84-9E0BEC57B208}"/>
    <dgm:cxn modelId="{A13BE819-4265-4EE1-99C5-6DF1BAEEB31A}" srcId="{77754A78-CBAB-4D16-8F5E-FF4DE22E0302}" destId="{D862C7E5-4A5D-47FA-B2B6-B607AF5C2BDA}" srcOrd="1" destOrd="0" parTransId="{AD5D1E25-1FE0-4900-A230-B32837D966B0}" sibTransId="{93CD58C1-2CDE-418B-8702-0855A00DE3F4}"/>
    <dgm:cxn modelId="{2EA19622-97F7-4EE2-97D0-14F591F768A3}" type="presOf" srcId="{74994A16-C2BE-4480-8D76-86596B49D3A0}" destId="{20C52D2E-2EFB-44DB-ABD4-4F3DFC58D2BC}" srcOrd="0" destOrd="3" presId="urn:microsoft.com/office/officeart/2005/8/layout/vList5"/>
    <dgm:cxn modelId="{6062C727-245B-4604-862D-D6079A5FA13D}" srcId="{1F60E71E-262A-4EBE-86FF-0F6187601F1D}" destId="{036C3B76-E4F0-4BC3-9157-86FCB940448C}" srcOrd="2" destOrd="0" parTransId="{61FC993C-F718-4EE2-987D-EF38CCAF225E}" sibTransId="{76FA3CE1-7492-413E-A49E-E35F3436B001}"/>
    <dgm:cxn modelId="{2E84C537-4DB6-463E-B8EE-7CA97EBD2FD4}" type="presOf" srcId="{1A78B9F3-E835-4066-802D-DC667775A922}" destId="{A71E2124-0583-4779-8620-9184FB8273EE}" srcOrd="0" destOrd="0" presId="urn:microsoft.com/office/officeart/2005/8/layout/vList5"/>
    <dgm:cxn modelId="{9F85BB39-1E48-4AA2-B202-2542471B28E8}" srcId="{CE1B45D9-F075-42D8-9105-58B65140D5E0}" destId="{54A7BACA-E761-4C47-A299-C8EA913A9B0F}" srcOrd="3" destOrd="0" parTransId="{6AEE2885-32D7-4AC3-BF6A-A25876440DBE}" sibTransId="{6305E07E-2F68-4F2B-8555-4223F28C930E}"/>
    <dgm:cxn modelId="{87E0493C-6389-4C2A-B37F-5D1B85EBE808}" srcId="{1A78B9F3-E835-4066-802D-DC667775A922}" destId="{67248B07-44E2-40B3-A171-F007B48FD813}" srcOrd="0" destOrd="0" parTransId="{888C9096-0AF6-4804-8B09-2B4EA5B3B2C3}" sibTransId="{7A645D5D-3690-4783-A1E9-C6C2974E31FC}"/>
    <dgm:cxn modelId="{A268B562-24B2-46E3-8EAE-1BB77D7C74F9}" type="presOf" srcId="{A6B5A834-9944-4AAB-A2CD-77AD7B1CCC11}" destId="{20C52D2E-2EFB-44DB-ABD4-4F3DFC58D2BC}" srcOrd="0" destOrd="4" presId="urn:microsoft.com/office/officeart/2005/8/layout/vList5"/>
    <dgm:cxn modelId="{442CDC42-2102-47E3-862A-E020C276EDA1}" srcId="{54A7BACA-E761-4C47-A299-C8EA913A9B0F}" destId="{74994A16-C2BE-4480-8D76-86596B49D3A0}" srcOrd="3" destOrd="0" parTransId="{322F117F-08F5-408E-ADBE-B4E0CFA4059A}" sibTransId="{E6BCF289-D64F-40ED-A70F-D49A6BBCE47E}"/>
    <dgm:cxn modelId="{3E4FBC6F-ACA3-4251-A0CB-6514600D2DD6}" srcId="{54A7BACA-E761-4C47-A299-C8EA913A9B0F}" destId="{D510752D-40BC-4398-B314-E43BB7F9E441}" srcOrd="5" destOrd="0" parTransId="{83EC4889-2FDF-4F7E-8C93-3ADC52B5A218}" sibTransId="{A7BCCA6B-70C2-49F7-9DAC-13DE1ABEEE23}"/>
    <dgm:cxn modelId="{93FFBF76-13BC-4411-A021-0E04EB0188E4}" type="presOf" srcId="{B7972865-C171-42AE-9107-BC485FD36BCA}" destId="{6EF421F0-0391-4028-B61D-ACB26B2C93C8}" srcOrd="0" destOrd="0" presId="urn:microsoft.com/office/officeart/2005/8/layout/vList5"/>
    <dgm:cxn modelId="{EEFC817B-BDA2-437C-BFE2-9A860238D52F}" type="presOf" srcId="{CE1B45D9-F075-42D8-9105-58B65140D5E0}" destId="{AAACD255-D169-4ECB-9BE0-3BDC23DD364A}" srcOrd="0" destOrd="0" presId="urn:microsoft.com/office/officeart/2005/8/layout/vList5"/>
    <dgm:cxn modelId="{7B43997D-4201-40F8-B436-4986222860BE}" type="presOf" srcId="{DF7AE404-63D6-4C44-89FE-A619085693F1}" destId="{20C52D2E-2EFB-44DB-ABD4-4F3DFC58D2BC}" srcOrd="0" destOrd="6" presId="urn:microsoft.com/office/officeart/2005/8/layout/vList5"/>
    <dgm:cxn modelId="{A9A1E986-C1E6-4BF4-BEC6-4EFD8F5AD14D}" type="presOf" srcId="{DF0589F2-EF42-4BBB-8D11-EA15B98672B8}" destId="{6EF421F0-0391-4028-B61D-ACB26B2C93C8}" srcOrd="0" destOrd="2" presId="urn:microsoft.com/office/officeart/2005/8/layout/vList5"/>
    <dgm:cxn modelId="{956AC48B-2A06-43CA-BD48-9D4193DB20ED}" type="presOf" srcId="{77754A78-CBAB-4D16-8F5E-FF4DE22E0302}" destId="{23D3DD36-5762-4B90-9547-A8D7A3127405}" srcOrd="0" destOrd="0" presId="urn:microsoft.com/office/officeart/2005/8/layout/vList5"/>
    <dgm:cxn modelId="{FC196293-15A7-4198-8B5A-948368D41D85}" type="presOf" srcId="{1F60E71E-262A-4EBE-86FF-0F6187601F1D}" destId="{C3AF195F-5389-414E-9A58-268B83D16205}" srcOrd="0" destOrd="0" presId="urn:microsoft.com/office/officeart/2005/8/layout/vList5"/>
    <dgm:cxn modelId="{8BF5A79A-DD57-4A6B-91EF-287F258C6B24}" type="presOf" srcId="{F8EFD892-AC68-4607-8F39-D700CC79DBD8}" destId="{20C52D2E-2EFB-44DB-ABD4-4F3DFC58D2BC}" srcOrd="0" destOrd="0" presId="urn:microsoft.com/office/officeart/2005/8/layout/vList5"/>
    <dgm:cxn modelId="{A7C7AFAE-BB93-4602-80E5-5EF6DFAC8C0F}" srcId="{54A7BACA-E761-4C47-A299-C8EA913A9B0F}" destId="{DF7AE404-63D6-4C44-89FE-A619085693F1}" srcOrd="6" destOrd="0" parTransId="{8B3EF376-13B2-4566-81A7-EA0615523576}" sibTransId="{797FCE88-EBAB-4752-82AD-EC2656CEC308}"/>
    <dgm:cxn modelId="{12EF4BB8-1205-4B6C-A7A6-8A903CDBD930}" type="presOf" srcId="{D8B8309F-7DD3-4A85-B2CB-42B9B4B1F227}" destId="{20C52D2E-2EFB-44DB-ABD4-4F3DFC58D2BC}" srcOrd="0" destOrd="2" presId="urn:microsoft.com/office/officeart/2005/8/layout/vList5"/>
    <dgm:cxn modelId="{B32B2FBB-B3C5-4C2A-9C9D-FCC41EF1B3BD}" type="presOf" srcId="{DFB0D0E6-E734-466C-9A39-E92855136392}" destId="{AF091A07-9C77-48AC-969A-0D904E0AFAF4}" srcOrd="0" destOrd="1" presId="urn:microsoft.com/office/officeart/2005/8/layout/vList5"/>
    <dgm:cxn modelId="{FE92C4C0-599C-430F-80DE-FD1E9600A56E}" srcId="{CE1B45D9-F075-42D8-9105-58B65140D5E0}" destId="{1F60E71E-262A-4EBE-86FF-0F6187601F1D}" srcOrd="0" destOrd="0" parTransId="{19F78FD7-EFE9-4DD4-B149-FD4A27DC4B28}" sibTransId="{7BCE08C2-B4A9-4764-BAC6-1D47EAB5B757}"/>
    <dgm:cxn modelId="{D94B15C3-F2D0-4ED9-A118-5266625C1E37}" type="presOf" srcId="{3349697D-4B4A-4CF6-8CF5-7AAD5B2B8686}" destId="{20C52D2E-2EFB-44DB-ABD4-4F3DFC58D2BC}" srcOrd="0" destOrd="1" presId="urn:microsoft.com/office/officeart/2005/8/layout/vList5"/>
    <dgm:cxn modelId="{A4144BD3-E1E9-47DE-9BC6-052733BD181D}" type="presOf" srcId="{D862C7E5-4A5D-47FA-B2B6-B607AF5C2BDA}" destId="{6EF421F0-0391-4028-B61D-ACB26B2C93C8}" srcOrd="0" destOrd="1" presId="urn:microsoft.com/office/officeart/2005/8/layout/vList5"/>
    <dgm:cxn modelId="{4B3674D8-DEB0-4866-980F-F44563C575FF}" srcId="{1F60E71E-262A-4EBE-86FF-0F6187601F1D}" destId="{ED33A65A-29CC-4D0B-A191-3C4E846DB934}" srcOrd="1" destOrd="0" parTransId="{CABDE819-9E06-43E5-835E-1FEA8B8FE63D}" sibTransId="{71FF860F-113E-458E-BA88-040CD5961DC4}"/>
    <dgm:cxn modelId="{675D1DD9-2DDB-432C-95AB-A08D35F648C1}" srcId="{54A7BACA-E761-4C47-A299-C8EA913A9B0F}" destId="{3349697D-4B4A-4CF6-8CF5-7AAD5B2B8686}" srcOrd="1" destOrd="0" parTransId="{D07D2F72-72B8-48B4-95D4-A2EE9080C637}" sibTransId="{2B21F5BC-5925-4182-98E6-E179E0D931DB}"/>
    <dgm:cxn modelId="{A57C0BDF-5D1B-44DB-8F7B-E513E28227E9}" srcId="{77754A78-CBAB-4D16-8F5E-FF4DE22E0302}" destId="{B7972865-C171-42AE-9107-BC485FD36BCA}" srcOrd="0" destOrd="0" parTransId="{3664544B-38A0-4152-B5D1-209C50DEE741}" sibTransId="{C34D56F8-AB52-448E-9345-C8693C08966D}"/>
    <dgm:cxn modelId="{56F2FADF-C876-4D43-BD0F-529C3B6232D4}" type="presOf" srcId="{ED33A65A-29CC-4D0B-A191-3C4E846DB934}" destId="{19380D53-DD94-4C7C-AA65-53CBA8A41F26}" srcOrd="0" destOrd="1" presId="urn:microsoft.com/office/officeart/2005/8/layout/vList5"/>
    <dgm:cxn modelId="{FCC433E4-7707-4A25-868D-F91DA3D395A3}" srcId="{1A78B9F3-E835-4066-802D-DC667775A922}" destId="{DFB0D0E6-E734-466C-9A39-E92855136392}" srcOrd="1" destOrd="0" parTransId="{956EB622-4518-45E4-A8FB-0D38ACB16CB1}" sibTransId="{5EE00DFB-36A2-4DC9-9783-0702D33B16ED}"/>
    <dgm:cxn modelId="{B34887E9-1990-44F0-A772-D395A7D35D98}" srcId="{77754A78-CBAB-4D16-8F5E-FF4DE22E0302}" destId="{DF0589F2-EF42-4BBB-8D11-EA15B98672B8}" srcOrd="2" destOrd="0" parTransId="{D5D190F1-2F36-4994-81E1-6B4F14677602}" sibTransId="{4BB56E46-FB5E-4D17-8B7C-B6E326D05CF9}"/>
    <dgm:cxn modelId="{7C0652EA-E097-4FE8-B50F-B499B65B3F03}" type="presOf" srcId="{B6B398A5-8AA9-43E2-845A-03BDA4220260}" destId="{19380D53-DD94-4C7C-AA65-53CBA8A41F26}" srcOrd="0" destOrd="0" presId="urn:microsoft.com/office/officeart/2005/8/layout/vList5"/>
    <dgm:cxn modelId="{7D4DD3ED-9B92-48B2-B9FE-786C30CD7B81}" srcId="{1F60E71E-262A-4EBE-86FF-0F6187601F1D}" destId="{B6B398A5-8AA9-43E2-845A-03BDA4220260}" srcOrd="0" destOrd="0" parTransId="{15D95488-73B5-42A4-BEFC-DD943A65D25F}" sibTransId="{683ACBC2-7CC3-42FF-91EF-62586172BF63}"/>
    <dgm:cxn modelId="{F43B79F5-1317-4FF9-91D3-1ED1DDC4D523}" type="presOf" srcId="{036C3B76-E4F0-4BC3-9157-86FCB940448C}" destId="{19380D53-DD94-4C7C-AA65-53CBA8A41F26}" srcOrd="0" destOrd="2" presId="urn:microsoft.com/office/officeart/2005/8/layout/vList5"/>
    <dgm:cxn modelId="{35B25BF7-D1FA-46EB-A345-7EE61D57E27E}" srcId="{54A7BACA-E761-4C47-A299-C8EA913A9B0F}" destId="{D8B8309F-7DD3-4A85-B2CB-42B9B4B1F227}" srcOrd="2" destOrd="0" parTransId="{3B02A0D3-EB31-47E4-BAED-1D10987375B3}" sibTransId="{B47AAF33-18D8-4F81-AE40-84CC03640D03}"/>
    <dgm:cxn modelId="{4D0DFFFA-7771-41E6-9012-BD4ED976AED7}" srcId="{54A7BACA-E761-4C47-A299-C8EA913A9B0F}" destId="{A6B5A834-9944-4AAB-A2CD-77AD7B1CCC11}" srcOrd="4" destOrd="0" parTransId="{C5C43021-34BE-4BFC-BE7B-66A258294FCC}" sibTransId="{0D42133F-C69C-4677-84DC-C83F4993D99D}"/>
    <dgm:cxn modelId="{BA7B09FB-9E22-4BC9-B233-CEF0D8399CA9}" srcId="{54A7BACA-E761-4C47-A299-C8EA913A9B0F}" destId="{F8EFD892-AC68-4607-8F39-D700CC79DBD8}" srcOrd="0" destOrd="0" parTransId="{6F94DD6F-4CEC-4AD6-BAA8-DE9B622F7028}" sibTransId="{500C2886-7FE4-4836-AA89-ED43F0F80AF0}"/>
    <dgm:cxn modelId="{355A0AFB-A786-4D48-A42A-C8C61A4AD29F}" srcId="{CE1B45D9-F075-42D8-9105-58B65140D5E0}" destId="{77754A78-CBAB-4D16-8F5E-FF4DE22E0302}" srcOrd="2" destOrd="0" parTransId="{69CFF45D-A5C1-4178-8FAF-60F8367A204F}" sibTransId="{8759D3C9-0416-4C38-A4E7-A6CC666C213A}"/>
    <dgm:cxn modelId="{4BF46F4F-0868-4ADF-A6D8-CA12221BD3C2}" type="presParOf" srcId="{AAACD255-D169-4ECB-9BE0-3BDC23DD364A}" destId="{B5988126-36E9-4634-BC92-6B3B2E7C5F49}" srcOrd="0" destOrd="0" presId="urn:microsoft.com/office/officeart/2005/8/layout/vList5"/>
    <dgm:cxn modelId="{DE585EDA-F448-424D-B230-CB558E2682C0}" type="presParOf" srcId="{B5988126-36E9-4634-BC92-6B3B2E7C5F49}" destId="{C3AF195F-5389-414E-9A58-268B83D16205}" srcOrd="0" destOrd="0" presId="urn:microsoft.com/office/officeart/2005/8/layout/vList5"/>
    <dgm:cxn modelId="{717C50D9-C54B-4692-A4B1-CBF32C06B442}" type="presParOf" srcId="{B5988126-36E9-4634-BC92-6B3B2E7C5F49}" destId="{19380D53-DD94-4C7C-AA65-53CBA8A41F26}" srcOrd="1" destOrd="0" presId="urn:microsoft.com/office/officeart/2005/8/layout/vList5"/>
    <dgm:cxn modelId="{3CFEFF35-C7EE-4AEB-A5A0-46429BEF6A05}" type="presParOf" srcId="{AAACD255-D169-4ECB-9BE0-3BDC23DD364A}" destId="{32644916-ADD6-4DDD-A234-985BDCC03F7E}" srcOrd="1" destOrd="0" presId="urn:microsoft.com/office/officeart/2005/8/layout/vList5"/>
    <dgm:cxn modelId="{0E10C316-0944-4BAF-8A49-957111A3C3A5}" type="presParOf" srcId="{AAACD255-D169-4ECB-9BE0-3BDC23DD364A}" destId="{716CFE9E-1ABD-4BDB-A8DD-A938E74CE1B6}" srcOrd="2" destOrd="0" presId="urn:microsoft.com/office/officeart/2005/8/layout/vList5"/>
    <dgm:cxn modelId="{3900EBE0-B21F-4B9C-9C5B-C9D7AF2323B2}" type="presParOf" srcId="{716CFE9E-1ABD-4BDB-A8DD-A938E74CE1B6}" destId="{A71E2124-0583-4779-8620-9184FB8273EE}" srcOrd="0" destOrd="0" presId="urn:microsoft.com/office/officeart/2005/8/layout/vList5"/>
    <dgm:cxn modelId="{6B01068E-C9E5-4386-9516-7DABF8F7AA40}" type="presParOf" srcId="{716CFE9E-1ABD-4BDB-A8DD-A938E74CE1B6}" destId="{AF091A07-9C77-48AC-969A-0D904E0AFAF4}" srcOrd="1" destOrd="0" presId="urn:microsoft.com/office/officeart/2005/8/layout/vList5"/>
    <dgm:cxn modelId="{76A32A4F-1866-4DC1-B381-39295544DDC3}" type="presParOf" srcId="{AAACD255-D169-4ECB-9BE0-3BDC23DD364A}" destId="{281E435C-5069-4802-9F2E-7EB5887EB01A}" srcOrd="3" destOrd="0" presId="urn:microsoft.com/office/officeart/2005/8/layout/vList5"/>
    <dgm:cxn modelId="{5BEB37A7-C3ED-49B3-83DE-770EB2BA2A3A}" type="presParOf" srcId="{AAACD255-D169-4ECB-9BE0-3BDC23DD364A}" destId="{5D1E10E0-0887-4F55-B933-953009C2D69D}" srcOrd="4" destOrd="0" presId="urn:microsoft.com/office/officeart/2005/8/layout/vList5"/>
    <dgm:cxn modelId="{FDD00310-35FA-46F1-98F6-8FD795EABA0B}" type="presParOf" srcId="{5D1E10E0-0887-4F55-B933-953009C2D69D}" destId="{23D3DD36-5762-4B90-9547-A8D7A3127405}" srcOrd="0" destOrd="0" presId="urn:microsoft.com/office/officeart/2005/8/layout/vList5"/>
    <dgm:cxn modelId="{5FDA9146-99EF-4471-BE4E-F4E604CAD9D1}" type="presParOf" srcId="{5D1E10E0-0887-4F55-B933-953009C2D69D}" destId="{6EF421F0-0391-4028-B61D-ACB26B2C93C8}" srcOrd="1" destOrd="0" presId="urn:microsoft.com/office/officeart/2005/8/layout/vList5"/>
    <dgm:cxn modelId="{6FAAFE22-7B53-47C6-BCBD-A001B9FC04FF}" type="presParOf" srcId="{AAACD255-D169-4ECB-9BE0-3BDC23DD364A}" destId="{89EF3843-563C-4F3C-A7A1-BF1039C0AC69}" srcOrd="5" destOrd="0" presId="urn:microsoft.com/office/officeart/2005/8/layout/vList5"/>
    <dgm:cxn modelId="{4EE1ACBC-8771-4B5D-B546-A02D45BD7EDA}" type="presParOf" srcId="{AAACD255-D169-4ECB-9BE0-3BDC23DD364A}" destId="{6442A5BE-46D7-4FE1-80D2-F539ECB1D652}" srcOrd="6" destOrd="0" presId="urn:microsoft.com/office/officeart/2005/8/layout/vList5"/>
    <dgm:cxn modelId="{BF7ED378-C712-4D47-8251-C3C8FEA015BA}" type="presParOf" srcId="{6442A5BE-46D7-4FE1-80D2-F539ECB1D652}" destId="{2309DB8C-C633-4735-A9F4-689CC81D8F6C}" srcOrd="0" destOrd="0" presId="urn:microsoft.com/office/officeart/2005/8/layout/vList5"/>
    <dgm:cxn modelId="{F07D8901-CF12-407B-A068-BB01B2298E21}" type="presParOf" srcId="{6442A5BE-46D7-4FE1-80D2-F539ECB1D652}" destId="{20C52D2E-2EFB-44DB-ABD4-4F3DFC58D2B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475185-9A96-4C76-9D53-81C8A7DE23C2}" type="doc">
      <dgm:prSet loTypeId="urn:microsoft.com/office/officeart/2005/8/layout/pyramid1" loCatId="pyramid" qsTypeId="urn:microsoft.com/office/officeart/2005/8/quickstyle/simple1#1" qsCatId="simple" csTypeId="urn:microsoft.com/office/officeart/2005/8/colors/accent1_2#1" csCatId="accent1" phldr="1"/>
      <dgm:spPr/>
    </dgm:pt>
    <dgm:pt modelId="{14CC02B6-FA13-4348-9038-78B876780F57}">
      <dgm:prSet phldrT="[Text]"/>
      <dgm:spPr>
        <a:solidFill>
          <a:srgbClr val="CCECFF"/>
        </a:solidFill>
      </dgm:spPr>
      <dgm:t>
        <a:bodyPr/>
        <a:lstStyle/>
        <a:p>
          <a:r>
            <a:rPr lang="en-US" b="0" dirty="0">
              <a:solidFill>
                <a:srgbClr val="000000"/>
              </a:solidFill>
            </a:rPr>
            <a:t>What are we trying to accomplish?</a:t>
          </a:r>
          <a:endParaRPr lang="en-US" b="0" dirty="0"/>
        </a:p>
      </dgm:t>
    </dgm:pt>
    <dgm:pt modelId="{6AFB5B67-6261-4A88-856C-0963E9F321AA}" type="parTrans" cxnId="{E8A19C1B-AE43-409E-9293-E756F65F5689}">
      <dgm:prSet/>
      <dgm:spPr/>
      <dgm:t>
        <a:bodyPr/>
        <a:lstStyle/>
        <a:p>
          <a:endParaRPr lang="en-US"/>
        </a:p>
      </dgm:t>
    </dgm:pt>
    <dgm:pt modelId="{0997E1AE-99EA-4594-A03B-7083DFF91BDE}" type="sibTrans" cxnId="{E8A19C1B-AE43-409E-9293-E756F65F5689}">
      <dgm:prSet/>
      <dgm:spPr/>
      <dgm:t>
        <a:bodyPr/>
        <a:lstStyle/>
        <a:p>
          <a:endParaRPr lang="en-US"/>
        </a:p>
      </dgm:t>
    </dgm:pt>
    <dgm:pt modelId="{62D67A75-6A01-4F62-BB1B-686315FB27D0}">
      <dgm:prSet phldrT="[Text]"/>
      <dgm:spPr>
        <a:solidFill>
          <a:srgbClr val="CCECFF"/>
        </a:solidFill>
      </dgm:spPr>
      <dgm:t>
        <a:bodyPr/>
        <a:lstStyle/>
        <a:p>
          <a:r>
            <a:rPr lang="en-US" b="0" dirty="0">
              <a:solidFill>
                <a:srgbClr val="000000"/>
              </a:solidFill>
            </a:rPr>
            <a:t>How will we know that a change is an improvement?</a:t>
          </a:r>
          <a:endParaRPr lang="en-US" b="0" dirty="0"/>
        </a:p>
      </dgm:t>
    </dgm:pt>
    <dgm:pt modelId="{47D4F161-BF27-40C9-A776-D9F187A0AA1E}" type="parTrans" cxnId="{D7BBE504-BC89-40D7-9E93-620351BCBA0E}">
      <dgm:prSet/>
      <dgm:spPr/>
      <dgm:t>
        <a:bodyPr/>
        <a:lstStyle/>
        <a:p>
          <a:endParaRPr lang="en-US"/>
        </a:p>
      </dgm:t>
    </dgm:pt>
    <dgm:pt modelId="{04C4972F-D20F-44B6-A764-1E4F72EAAAA9}" type="sibTrans" cxnId="{D7BBE504-BC89-40D7-9E93-620351BCBA0E}">
      <dgm:prSet/>
      <dgm:spPr/>
      <dgm:t>
        <a:bodyPr/>
        <a:lstStyle/>
        <a:p>
          <a:endParaRPr lang="en-US"/>
        </a:p>
      </dgm:t>
    </dgm:pt>
    <dgm:pt modelId="{C9B2F827-3042-4133-A3F4-6AA488235031}">
      <dgm:prSet phldrT="[Text]"/>
      <dgm:spPr>
        <a:solidFill>
          <a:srgbClr val="CCECFF"/>
        </a:solidFill>
      </dgm:spPr>
      <dgm:t>
        <a:bodyPr/>
        <a:lstStyle/>
        <a:p>
          <a:r>
            <a:rPr lang="en-US" b="0" dirty="0">
              <a:solidFill>
                <a:srgbClr val="000000"/>
              </a:solidFill>
            </a:rPr>
            <a:t>What change can we make that will result in improvement?</a:t>
          </a:r>
          <a:endParaRPr lang="en-US" b="0" dirty="0"/>
        </a:p>
      </dgm:t>
    </dgm:pt>
    <dgm:pt modelId="{528FFA45-8B7F-4543-9B80-71293087C706}" type="parTrans" cxnId="{1FF0BA13-EEA4-4EC5-BAC9-8760F989A9F5}">
      <dgm:prSet/>
      <dgm:spPr/>
      <dgm:t>
        <a:bodyPr/>
        <a:lstStyle/>
        <a:p>
          <a:endParaRPr lang="en-US"/>
        </a:p>
      </dgm:t>
    </dgm:pt>
    <dgm:pt modelId="{B170F744-C29E-49DD-A1BE-2CADE6713DFB}" type="sibTrans" cxnId="{1FF0BA13-EEA4-4EC5-BAC9-8760F989A9F5}">
      <dgm:prSet/>
      <dgm:spPr/>
      <dgm:t>
        <a:bodyPr/>
        <a:lstStyle/>
        <a:p>
          <a:endParaRPr lang="en-US"/>
        </a:p>
      </dgm:t>
    </dgm:pt>
    <dgm:pt modelId="{8DD36865-041E-4DC6-A79E-F3A521D358B8}" type="pres">
      <dgm:prSet presAssocID="{A8475185-9A96-4C76-9D53-81C8A7DE23C2}" presName="Name0" presStyleCnt="0">
        <dgm:presLayoutVars>
          <dgm:dir/>
          <dgm:animLvl val="lvl"/>
          <dgm:resizeHandles val="exact"/>
        </dgm:presLayoutVars>
      </dgm:prSet>
      <dgm:spPr/>
    </dgm:pt>
    <dgm:pt modelId="{605F4201-976C-45C8-BB13-C4D418468A60}" type="pres">
      <dgm:prSet presAssocID="{14CC02B6-FA13-4348-9038-78B876780F57}" presName="Name8" presStyleCnt="0"/>
      <dgm:spPr/>
    </dgm:pt>
    <dgm:pt modelId="{65AB7E17-AAE8-49E6-AD56-90F584C9A960}" type="pres">
      <dgm:prSet presAssocID="{14CC02B6-FA13-4348-9038-78B876780F57}" presName="level" presStyleLbl="node1" presStyleIdx="0" presStyleCnt="3">
        <dgm:presLayoutVars>
          <dgm:chMax val="1"/>
          <dgm:bulletEnabled val="1"/>
        </dgm:presLayoutVars>
      </dgm:prSet>
      <dgm:spPr/>
    </dgm:pt>
    <dgm:pt modelId="{FDAF1F8C-D7DC-45A5-A6DD-629BEEC15959}" type="pres">
      <dgm:prSet presAssocID="{14CC02B6-FA13-4348-9038-78B876780F57}" presName="levelTx" presStyleLbl="revTx" presStyleIdx="0" presStyleCnt="0">
        <dgm:presLayoutVars>
          <dgm:chMax val="1"/>
          <dgm:bulletEnabled val="1"/>
        </dgm:presLayoutVars>
      </dgm:prSet>
      <dgm:spPr/>
    </dgm:pt>
    <dgm:pt modelId="{5243EACE-4558-4EDD-B3DC-4BAD6C3743EC}" type="pres">
      <dgm:prSet presAssocID="{62D67A75-6A01-4F62-BB1B-686315FB27D0}" presName="Name8" presStyleCnt="0"/>
      <dgm:spPr/>
    </dgm:pt>
    <dgm:pt modelId="{D59875FD-659C-482F-8911-81944F6AFF39}" type="pres">
      <dgm:prSet presAssocID="{62D67A75-6A01-4F62-BB1B-686315FB27D0}" presName="level" presStyleLbl="node1" presStyleIdx="1" presStyleCnt="3">
        <dgm:presLayoutVars>
          <dgm:chMax val="1"/>
          <dgm:bulletEnabled val="1"/>
        </dgm:presLayoutVars>
      </dgm:prSet>
      <dgm:spPr/>
    </dgm:pt>
    <dgm:pt modelId="{A650C5B7-0E36-402C-B1DA-585AFC3BF25B}" type="pres">
      <dgm:prSet presAssocID="{62D67A75-6A01-4F62-BB1B-686315FB27D0}" presName="levelTx" presStyleLbl="revTx" presStyleIdx="0" presStyleCnt="0">
        <dgm:presLayoutVars>
          <dgm:chMax val="1"/>
          <dgm:bulletEnabled val="1"/>
        </dgm:presLayoutVars>
      </dgm:prSet>
      <dgm:spPr/>
    </dgm:pt>
    <dgm:pt modelId="{9EB95B35-AEEC-4658-97C8-E1667A304599}" type="pres">
      <dgm:prSet presAssocID="{C9B2F827-3042-4133-A3F4-6AA488235031}" presName="Name8" presStyleCnt="0"/>
      <dgm:spPr/>
    </dgm:pt>
    <dgm:pt modelId="{316B1BAB-3C50-4F0C-B998-F00AF530804D}" type="pres">
      <dgm:prSet presAssocID="{C9B2F827-3042-4133-A3F4-6AA488235031}" presName="level" presStyleLbl="node1" presStyleIdx="2" presStyleCnt="3">
        <dgm:presLayoutVars>
          <dgm:chMax val="1"/>
          <dgm:bulletEnabled val="1"/>
        </dgm:presLayoutVars>
      </dgm:prSet>
      <dgm:spPr/>
    </dgm:pt>
    <dgm:pt modelId="{466B7CBE-2064-402D-8816-48417A1F6D35}" type="pres">
      <dgm:prSet presAssocID="{C9B2F827-3042-4133-A3F4-6AA488235031}" presName="levelTx" presStyleLbl="revTx" presStyleIdx="0" presStyleCnt="0">
        <dgm:presLayoutVars>
          <dgm:chMax val="1"/>
          <dgm:bulletEnabled val="1"/>
        </dgm:presLayoutVars>
      </dgm:prSet>
      <dgm:spPr/>
    </dgm:pt>
  </dgm:ptLst>
  <dgm:cxnLst>
    <dgm:cxn modelId="{D7BBE504-BC89-40D7-9E93-620351BCBA0E}" srcId="{A8475185-9A96-4C76-9D53-81C8A7DE23C2}" destId="{62D67A75-6A01-4F62-BB1B-686315FB27D0}" srcOrd="1" destOrd="0" parTransId="{47D4F161-BF27-40C9-A776-D9F187A0AA1E}" sibTransId="{04C4972F-D20F-44B6-A764-1E4F72EAAAA9}"/>
    <dgm:cxn modelId="{1FF0BA13-EEA4-4EC5-BAC9-8760F989A9F5}" srcId="{A8475185-9A96-4C76-9D53-81C8A7DE23C2}" destId="{C9B2F827-3042-4133-A3F4-6AA488235031}" srcOrd="2" destOrd="0" parTransId="{528FFA45-8B7F-4543-9B80-71293087C706}" sibTransId="{B170F744-C29E-49DD-A1BE-2CADE6713DFB}"/>
    <dgm:cxn modelId="{E8A19C1B-AE43-409E-9293-E756F65F5689}" srcId="{A8475185-9A96-4C76-9D53-81C8A7DE23C2}" destId="{14CC02B6-FA13-4348-9038-78B876780F57}" srcOrd="0" destOrd="0" parTransId="{6AFB5B67-6261-4A88-856C-0963E9F321AA}" sibTransId="{0997E1AE-99EA-4594-A03B-7083DFF91BDE}"/>
    <dgm:cxn modelId="{14E8F35B-124D-449D-8865-95067C245A0D}" type="presOf" srcId="{14CC02B6-FA13-4348-9038-78B876780F57}" destId="{FDAF1F8C-D7DC-45A5-A6DD-629BEEC15959}" srcOrd="1" destOrd="0" presId="urn:microsoft.com/office/officeart/2005/8/layout/pyramid1"/>
    <dgm:cxn modelId="{5960EA88-4912-4A35-8287-8CACAEA5CDB0}" type="presOf" srcId="{C9B2F827-3042-4133-A3F4-6AA488235031}" destId="{466B7CBE-2064-402D-8816-48417A1F6D35}" srcOrd="1" destOrd="0" presId="urn:microsoft.com/office/officeart/2005/8/layout/pyramid1"/>
    <dgm:cxn modelId="{9D23A5A0-7912-4225-A642-1DBE0ED12C85}" type="presOf" srcId="{C9B2F827-3042-4133-A3F4-6AA488235031}" destId="{316B1BAB-3C50-4F0C-B998-F00AF530804D}" srcOrd="0" destOrd="0" presId="urn:microsoft.com/office/officeart/2005/8/layout/pyramid1"/>
    <dgm:cxn modelId="{CFE871B4-A050-4A9F-AED0-52F31646474B}" type="presOf" srcId="{62D67A75-6A01-4F62-BB1B-686315FB27D0}" destId="{A650C5B7-0E36-402C-B1DA-585AFC3BF25B}" srcOrd="1" destOrd="0" presId="urn:microsoft.com/office/officeart/2005/8/layout/pyramid1"/>
    <dgm:cxn modelId="{D6A4ABC3-1C44-487C-8BAD-FB025B124CD1}" type="presOf" srcId="{14CC02B6-FA13-4348-9038-78B876780F57}" destId="{65AB7E17-AAE8-49E6-AD56-90F584C9A960}" srcOrd="0" destOrd="0" presId="urn:microsoft.com/office/officeart/2005/8/layout/pyramid1"/>
    <dgm:cxn modelId="{0C8226E9-0734-447D-8EBD-025B77465657}" type="presOf" srcId="{A8475185-9A96-4C76-9D53-81C8A7DE23C2}" destId="{8DD36865-041E-4DC6-A79E-F3A521D358B8}" srcOrd="0" destOrd="0" presId="urn:microsoft.com/office/officeart/2005/8/layout/pyramid1"/>
    <dgm:cxn modelId="{F4F548FA-998E-4193-B006-7EC3AE9514A7}" type="presOf" srcId="{62D67A75-6A01-4F62-BB1B-686315FB27D0}" destId="{D59875FD-659C-482F-8911-81944F6AFF39}" srcOrd="0" destOrd="0" presId="urn:microsoft.com/office/officeart/2005/8/layout/pyramid1"/>
    <dgm:cxn modelId="{B997BE8F-9301-4808-998C-8D108531B5D1}" type="presParOf" srcId="{8DD36865-041E-4DC6-A79E-F3A521D358B8}" destId="{605F4201-976C-45C8-BB13-C4D418468A60}" srcOrd="0" destOrd="0" presId="urn:microsoft.com/office/officeart/2005/8/layout/pyramid1"/>
    <dgm:cxn modelId="{CCB51978-2CFA-4D63-B414-92BD6CFE3CA9}" type="presParOf" srcId="{605F4201-976C-45C8-BB13-C4D418468A60}" destId="{65AB7E17-AAE8-49E6-AD56-90F584C9A960}" srcOrd="0" destOrd="0" presId="urn:microsoft.com/office/officeart/2005/8/layout/pyramid1"/>
    <dgm:cxn modelId="{F2D38BA6-464A-4D6E-B356-656DCC1153ED}" type="presParOf" srcId="{605F4201-976C-45C8-BB13-C4D418468A60}" destId="{FDAF1F8C-D7DC-45A5-A6DD-629BEEC15959}" srcOrd="1" destOrd="0" presId="urn:microsoft.com/office/officeart/2005/8/layout/pyramid1"/>
    <dgm:cxn modelId="{347357EE-0554-4AF8-B4C5-829C86E4DFC1}" type="presParOf" srcId="{8DD36865-041E-4DC6-A79E-F3A521D358B8}" destId="{5243EACE-4558-4EDD-B3DC-4BAD6C3743EC}" srcOrd="1" destOrd="0" presId="urn:microsoft.com/office/officeart/2005/8/layout/pyramid1"/>
    <dgm:cxn modelId="{3C084390-0A21-4D68-947A-36AB1AB53EFF}" type="presParOf" srcId="{5243EACE-4558-4EDD-B3DC-4BAD6C3743EC}" destId="{D59875FD-659C-482F-8911-81944F6AFF39}" srcOrd="0" destOrd="0" presId="urn:microsoft.com/office/officeart/2005/8/layout/pyramid1"/>
    <dgm:cxn modelId="{88548A81-03EE-4CB9-8D56-8BFF87F68630}" type="presParOf" srcId="{5243EACE-4558-4EDD-B3DC-4BAD6C3743EC}" destId="{A650C5B7-0E36-402C-B1DA-585AFC3BF25B}" srcOrd="1" destOrd="0" presId="urn:microsoft.com/office/officeart/2005/8/layout/pyramid1"/>
    <dgm:cxn modelId="{418EB08C-B045-4F8B-8FF5-59F61612209B}" type="presParOf" srcId="{8DD36865-041E-4DC6-A79E-F3A521D358B8}" destId="{9EB95B35-AEEC-4658-97C8-E1667A304599}" srcOrd="2" destOrd="0" presId="urn:microsoft.com/office/officeart/2005/8/layout/pyramid1"/>
    <dgm:cxn modelId="{49764EB7-4139-4213-A272-006ED98200A0}" type="presParOf" srcId="{9EB95B35-AEEC-4658-97C8-E1667A304599}" destId="{316B1BAB-3C50-4F0C-B998-F00AF530804D}" srcOrd="0" destOrd="0" presId="urn:microsoft.com/office/officeart/2005/8/layout/pyramid1"/>
    <dgm:cxn modelId="{39508B64-B0D9-44F8-9393-BAD1C9C01264}" type="presParOf" srcId="{9EB95B35-AEEC-4658-97C8-E1667A304599}" destId="{466B7CBE-2064-402D-8816-48417A1F6D3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80D53-DD94-4C7C-AA65-53CBA8A41F26}">
      <dsp:nvSpPr>
        <dsp:cNvPr id="0" name=""/>
        <dsp:cNvSpPr/>
      </dsp:nvSpPr>
      <dsp:spPr>
        <a:xfrm rot="5400000">
          <a:off x="4871598" y="-2450823"/>
          <a:ext cx="1197561" cy="6231137"/>
        </a:xfrm>
        <a:prstGeom prst="round2SameRect">
          <a:avLst/>
        </a:prstGeom>
        <a:solidFill>
          <a:srgbClr val="99CC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latin typeface="Cachet Medium" panose="020F0603030404040404" pitchFamily="34" charset="0"/>
            </a:rPr>
            <a:t>Adults with high blood pressure and/or on antihypertensive medication</a:t>
          </a:r>
        </a:p>
        <a:p>
          <a:pPr marL="171450" lvl="1" indent="-171450" algn="l" defTabSz="711200">
            <a:lnSpc>
              <a:spcPct val="90000"/>
            </a:lnSpc>
            <a:spcBef>
              <a:spcPct val="0"/>
            </a:spcBef>
            <a:spcAft>
              <a:spcPct val="15000"/>
            </a:spcAft>
            <a:buChar char="•"/>
          </a:pPr>
          <a:r>
            <a:rPr lang="en-US" sz="1600" b="0" kern="1200" dirty="0">
              <a:latin typeface="Cachet Medium" panose="020F0603030404040404" pitchFamily="34" charset="0"/>
            </a:rPr>
            <a:t>Interested in self-monitoring </a:t>
          </a:r>
        </a:p>
        <a:p>
          <a:pPr marL="171450" lvl="1" indent="-171450" algn="l" defTabSz="711200">
            <a:lnSpc>
              <a:spcPct val="90000"/>
            </a:lnSpc>
            <a:spcBef>
              <a:spcPct val="0"/>
            </a:spcBef>
            <a:spcAft>
              <a:spcPct val="15000"/>
            </a:spcAft>
            <a:buChar char="•"/>
          </a:pPr>
          <a:r>
            <a:rPr lang="en-US" sz="1600" b="0" kern="1200" dirty="0">
              <a:latin typeface="Cachet Medium" panose="020F0603030404040404" pitchFamily="34" charset="0"/>
            </a:rPr>
            <a:t>No recent cardiac events, no atrial fibrillation/arrhythmias, no risk for lymphedema</a:t>
          </a:r>
        </a:p>
      </dsp:txBody>
      <dsp:txXfrm rot="-5400000">
        <a:off x="2354810" y="124425"/>
        <a:ext cx="6172677" cy="1080641"/>
      </dsp:txXfrm>
    </dsp:sp>
    <dsp:sp modelId="{C3AF195F-5389-414E-9A58-268B83D16205}">
      <dsp:nvSpPr>
        <dsp:cNvPr id="0" name=""/>
        <dsp:cNvSpPr/>
      </dsp:nvSpPr>
      <dsp:spPr>
        <a:xfrm>
          <a:off x="172005" y="1393388"/>
          <a:ext cx="1995541" cy="1323985"/>
        </a:xfrm>
        <a:prstGeom prst="roundRect">
          <a:avLst/>
        </a:prstGeom>
        <a:solidFill>
          <a:srgbClr val="C6168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chet Bold" pitchFamily="34" charset="0"/>
            </a:rPr>
            <a:t>What?</a:t>
          </a:r>
        </a:p>
      </dsp:txBody>
      <dsp:txXfrm>
        <a:off x="236637" y="1458020"/>
        <a:ext cx="1866277" cy="1194721"/>
      </dsp:txXfrm>
    </dsp:sp>
    <dsp:sp modelId="{AF091A07-9C77-48AC-969A-0D904E0AFAF4}">
      <dsp:nvSpPr>
        <dsp:cNvPr id="0" name=""/>
        <dsp:cNvSpPr/>
      </dsp:nvSpPr>
      <dsp:spPr>
        <a:xfrm rot="5400000">
          <a:off x="4821430" y="-1060638"/>
          <a:ext cx="1297898" cy="6231137"/>
        </a:xfrm>
        <a:prstGeom prst="round2SameRect">
          <a:avLst/>
        </a:prstGeom>
        <a:solidFill>
          <a:srgbClr val="99CC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latin typeface="Cachet Medium" panose="020F0603030404040404" pitchFamily="34" charset="0"/>
            </a:rPr>
            <a:t>4 month program </a:t>
          </a:r>
          <a:r>
            <a:rPr lang="en-US" sz="1600" b="0" kern="1200" dirty="0">
              <a:latin typeface="Cachet Medium" panose="020F0603030404040404" pitchFamily="34" charset="0"/>
            </a:rPr>
            <a:t>supporting participants in developing the habit of self-monitoring and identifying opportunities for action through weekly support &amp; 10-minute consultations</a:t>
          </a:r>
        </a:p>
        <a:p>
          <a:pPr marL="171450" lvl="1" indent="-171450" algn="l" defTabSz="711200">
            <a:lnSpc>
              <a:spcPct val="90000"/>
            </a:lnSpc>
            <a:spcBef>
              <a:spcPct val="0"/>
            </a:spcBef>
            <a:spcAft>
              <a:spcPct val="15000"/>
            </a:spcAft>
            <a:buChar char="•"/>
          </a:pPr>
          <a:r>
            <a:rPr lang="en-US" sz="1600" b="0" kern="1200" dirty="0">
              <a:latin typeface="Cachet Medium" panose="020F0603030404040404" pitchFamily="34" charset="0"/>
            </a:rPr>
            <a:t>Nutrition and physical activity information to aid in blood pressure control through lifestyle change</a:t>
          </a:r>
        </a:p>
      </dsp:txBody>
      <dsp:txXfrm rot="-5400000">
        <a:off x="2354811" y="1469339"/>
        <a:ext cx="6167779" cy="1171182"/>
      </dsp:txXfrm>
    </dsp:sp>
    <dsp:sp modelId="{A71E2124-0583-4779-8620-9184FB8273EE}">
      <dsp:nvSpPr>
        <dsp:cNvPr id="0" name=""/>
        <dsp:cNvSpPr/>
      </dsp:nvSpPr>
      <dsp:spPr>
        <a:xfrm>
          <a:off x="143495" y="0"/>
          <a:ext cx="1995541" cy="1323985"/>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chet Bold" pitchFamily="34" charset="0"/>
            </a:rPr>
            <a:t>Who?</a:t>
          </a:r>
        </a:p>
      </dsp:txBody>
      <dsp:txXfrm>
        <a:off x="208127" y="64632"/>
        <a:ext cx="1866277" cy="1194721"/>
      </dsp:txXfrm>
    </dsp:sp>
    <dsp:sp modelId="{6EF421F0-0391-4028-B61D-ACB26B2C93C8}">
      <dsp:nvSpPr>
        <dsp:cNvPr id="0" name=""/>
        <dsp:cNvSpPr/>
      </dsp:nvSpPr>
      <dsp:spPr>
        <a:xfrm rot="5400000">
          <a:off x="4909694" y="338889"/>
          <a:ext cx="1197561" cy="6231137"/>
        </a:xfrm>
        <a:prstGeom prst="round2SameRect">
          <a:avLst/>
        </a:prstGeom>
        <a:solidFill>
          <a:srgbClr val="99CC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latin typeface="Cachet Medium" pitchFamily="34" charset="0"/>
            </a:rPr>
            <a:t>Anytime, anywhere (lobby, clinic, multipurpose space)</a:t>
          </a:r>
        </a:p>
        <a:p>
          <a:pPr marL="171450" lvl="1" indent="-171450" algn="l" defTabSz="711200">
            <a:lnSpc>
              <a:spcPct val="90000"/>
            </a:lnSpc>
            <a:spcBef>
              <a:spcPct val="0"/>
            </a:spcBef>
            <a:spcAft>
              <a:spcPct val="15000"/>
            </a:spcAft>
            <a:buChar char="•"/>
          </a:pPr>
          <a:r>
            <a:rPr lang="en-US" sz="1600" b="0" kern="1200" dirty="0">
              <a:latin typeface="Cachet Medium" pitchFamily="34" charset="0"/>
            </a:rPr>
            <a:t>Space for blood pressure stations and nutrition education seminars; adequate privacy</a:t>
          </a:r>
        </a:p>
        <a:p>
          <a:pPr marL="171450" lvl="1" indent="-171450" algn="l" defTabSz="711200">
            <a:lnSpc>
              <a:spcPct val="90000"/>
            </a:lnSpc>
            <a:spcBef>
              <a:spcPct val="0"/>
            </a:spcBef>
            <a:spcAft>
              <a:spcPct val="15000"/>
            </a:spcAft>
            <a:buChar char="•"/>
          </a:pPr>
          <a:r>
            <a:rPr lang="en-US" sz="1600" b="0" kern="1200" dirty="0">
              <a:latin typeface="Cachet Medium" pitchFamily="34" charset="0"/>
            </a:rPr>
            <a:t>Many non-YMCA sites; workplaces, clinics, community centers</a:t>
          </a:r>
        </a:p>
      </dsp:txBody>
      <dsp:txXfrm rot="-5400000">
        <a:off x="2392906" y="2914137"/>
        <a:ext cx="6172677" cy="1080641"/>
      </dsp:txXfrm>
    </dsp:sp>
    <dsp:sp modelId="{23D3DD36-5762-4B90-9547-A8D7A3127405}">
      <dsp:nvSpPr>
        <dsp:cNvPr id="0" name=""/>
        <dsp:cNvSpPr/>
      </dsp:nvSpPr>
      <dsp:spPr>
        <a:xfrm>
          <a:off x="191069" y="2783123"/>
          <a:ext cx="1995541" cy="1323985"/>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chet Bold" pitchFamily="34" charset="0"/>
            </a:rPr>
            <a:t>When? Where?</a:t>
          </a:r>
        </a:p>
      </dsp:txBody>
      <dsp:txXfrm>
        <a:off x="255701" y="2847755"/>
        <a:ext cx="1866277" cy="1194721"/>
      </dsp:txXfrm>
    </dsp:sp>
    <dsp:sp modelId="{20C52D2E-2EFB-44DB-ABD4-4F3DFC58D2BC}">
      <dsp:nvSpPr>
        <dsp:cNvPr id="0" name=""/>
        <dsp:cNvSpPr/>
      </dsp:nvSpPr>
      <dsp:spPr>
        <a:xfrm rot="5400000">
          <a:off x="4909147" y="1681633"/>
          <a:ext cx="1197561" cy="6231137"/>
        </a:xfrm>
        <a:prstGeom prst="round2SameRect">
          <a:avLst/>
        </a:prstGeom>
        <a:solidFill>
          <a:srgbClr val="99CC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1" indent="0" algn="l" defTabSz="914400" rtl="0" eaLnBrk="1" fontAlgn="auto" latinLnBrk="0" hangingPunct="1">
            <a:lnSpc>
              <a:spcPct val="100000"/>
            </a:lnSpc>
            <a:spcBef>
              <a:spcPct val="0"/>
            </a:spcBef>
            <a:spcAft>
              <a:spcPts val="0"/>
            </a:spcAft>
            <a:buClrTx/>
            <a:buSzTx/>
            <a:buFontTx/>
            <a:buNone/>
            <a:tabLst/>
            <a:defRPr/>
          </a:pPr>
          <a:endParaRPr lang="en-US" sz="1600" b="0" kern="1200" dirty="0">
            <a:latin typeface="Cachet Medium" pitchFamily="34"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normalizeH="0">
              <a:ln/>
              <a:effectLst/>
              <a:latin typeface="Cachet Medium" pitchFamily="34" charset="0"/>
              <a:ea typeface="ＭＳ Ｐゴシック" pitchFamily="64" charset="-128"/>
              <a:cs typeface="ＭＳ Ｐゴシック" pitchFamily="64" charset="-128"/>
            </a:rPr>
            <a:t> Training on proper blood pressure measurement technique</a:t>
          </a:r>
          <a:endParaRPr lang="en-US" sz="1600" b="0" kern="1200" dirty="0">
            <a:latin typeface="Cachet Medium" pitchFamily="34"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1600" b="0" kern="1200" dirty="0">
              <a:latin typeface="Cachet Medium" pitchFamily="34" charset="0"/>
              <a:ea typeface="ＭＳ Ｐゴシック" pitchFamily="64" charset="-128"/>
              <a:cs typeface="ＭＳ Ｐゴシック" pitchFamily="64" charset="-128"/>
            </a:rPr>
            <a:t> Ongoing support, education and coaching from trained staff</a:t>
          </a:r>
          <a:endParaRPr lang="en-US" sz="1600" b="0" kern="1200" dirty="0">
            <a:latin typeface="Cachet Medium" pitchFamily="34"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normalizeH="0" baseline="0" dirty="0">
              <a:ln/>
              <a:effectLst/>
              <a:latin typeface="Cachet Medium" pitchFamily="34" charset="0"/>
              <a:ea typeface="ＭＳ Ｐゴシック" pitchFamily="64" charset="-128"/>
              <a:cs typeface="ＭＳ Ｐゴシック" pitchFamily="64" charset="-128"/>
            </a:rPr>
            <a:t> Tools for self-monitoring and tracking</a:t>
          </a:r>
          <a:endParaRPr lang="en-US" sz="1600" b="0" kern="1200" dirty="0">
            <a:latin typeface="Cachet Medium" pitchFamily="34"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1600" b="0" kern="1200" dirty="0">
              <a:latin typeface="Cachet Medium" pitchFamily="34" charset="0"/>
            </a:rPr>
            <a:t> Weekly messages, drop-in consultations, and seminars</a:t>
          </a:r>
        </a:p>
        <a:p>
          <a:pPr marL="0" marR="0" lvl="1" indent="0" algn="l" defTabSz="914400" rtl="0" eaLnBrk="1" fontAlgn="auto" latinLnBrk="0" hangingPunct="1">
            <a:lnSpc>
              <a:spcPct val="100000"/>
            </a:lnSpc>
            <a:spcBef>
              <a:spcPct val="0"/>
            </a:spcBef>
            <a:spcAft>
              <a:spcPts val="0"/>
            </a:spcAft>
            <a:buClrTx/>
            <a:buSzTx/>
            <a:buFontTx/>
            <a:buNone/>
            <a:tabLst/>
            <a:defRPr/>
          </a:pPr>
          <a:endParaRPr lang="en-US" sz="1600" b="0" kern="1200" dirty="0">
            <a:latin typeface="Cachet Medium" pitchFamily="34" charset="0"/>
          </a:endParaRPr>
        </a:p>
        <a:p>
          <a:pPr marL="171450" lvl="1" indent="0" algn="l" defTabSz="711200" rtl="0">
            <a:lnSpc>
              <a:spcPct val="90000"/>
            </a:lnSpc>
            <a:spcBef>
              <a:spcPct val="0"/>
            </a:spcBef>
            <a:spcAft>
              <a:spcPct val="15000"/>
            </a:spcAft>
            <a:buNone/>
          </a:pPr>
          <a:endParaRPr kumimoji="0" lang="en-US" sz="1600" b="0" i="0" u="none" strike="noStrike" kern="1200" cap="none" normalizeH="0" dirty="0">
            <a:ln/>
            <a:effectLst/>
            <a:latin typeface="Cachet Medium" pitchFamily="34" charset="0"/>
            <a:ea typeface="ＭＳ Ｐゴシック" pitchFamily="64" charset="-128"/>
            <a:cs typeface="ＭＳ Ｐゴシック" pitchFamily="64" charset="-128"/>
          </a:endParaRPr>
        </a:p>
      </dsp:txBody>
      <dsp:txXfrm rot="-5400000">
        <a:off x="2392359" y="4256881"/>
        <a:ext cx="6172677" cy="1080641"/>
      </dsp:txXfrm>
    </dsp:sp>
    <dsp:sp modelId="{2309DB8C-C633-4735-A9F4-689CC81D8F6C}">
      <dsp:nvSpPr>
        <dsp:cNvPr id="0" name=""/>
        <dsp:cNvSpPr/>
      </dsp:nvSpPr>
      <dsp:spPr>
        <a:xfrm>
          <a:off x="191069" y="4173308"/>
          <a:ext cx="1956898" cy="1323985"/>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chet Bold" pitchFamily="34" charset="0"/>
            </a:rPr>
            <a:t>How? </a:t>
          </a:r>
        </a:p>
      </dsp:txBody>
      <dsp:txXfrm>
        <a:off x="255701" y="4237940"/>
        <a:ext cx="1827634" cy="11947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B7E17-AAE8-49E6-AD56-90F584C9A960}">
      <dsp:nvSpPr>
        <dsp:cNvPr id="0" name=""/>
        <dsp:cNvSpPr/>
      </dsp:nvSpPr>
      <dsp:spPr>
        <a:xfrm>
          <a:off x="2443708" y="0"/>
          <a:ext cx="2443708" cy="1629138"/>
        </a:xfrm>
        <a:prstGeom prst="trapezoid">
          <a:avLst>
            <a:gd name="adj" fmla="val 75000"/>
          </a:avLst>
        </a:prstGeom>
        <a:solidFill>
          <a:srgbClr val="CCE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b="0" kern="1200" dirty="0">
              <a:solidFill>
                <a:srgbClr val="000000"/>
              </a:solidFill>
            </a:rPr>
            <a:t>What are we trying to accomplish?</a:t>
          </a:r>
          <a:endParaRPr lang="en-US" sz="3100" b="0" kern="1200" dirty="0"/>
        </a:p>
      </dsp:txBody>
      <dsp:txXfrm>
        <a:off x="2443708" y="0"/>
        <a:ext cx="2443708" cy="1629138"/>
      </dsp:txXfrm>
    </dsp:sp>
    <dsp:sp modelId="{D59875FD-659C-482F-8911-81944F6AFF39}">
      <dsp:nvSpPr>
        <dsp:cNvPr id="0" name=""/>
        <dsp:cNvSpPr/>
      </dsp:nvSpPr>
      <dsp:spPr>
        <a:xfrm>
          <a:off x="1221854" y="1629138"/>
          <a:ext cx="4887416" cy="1629138"/>
        </a:xfrm>
        <a:prstGeom prst="trapezoid">
          <a:avLst>
            <a:gd name="adj" fmla="val 75000"/>
          </a:avLst>
        </a:prstGeom>
        <a:solidFill>
          <a:srgbClr val="CCE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b="0" kern="1200" dirty="0">
              <a:solidFill>
                <a:srgbClr val="000000"/>
              </a:solidFill>
            </a:rPr>
            <a:t>How will we know that a change is an improvement?</a:t>
          </a:r>
          <a:endParaRPr lang="en-US" sz="3100" b="0" kern="1200" dirty="0"/>
        </a:p>
      </dsp:txBody>
      <dsp:txXfrm>
        <a:off x="2077151" y="1629138"/>
        <a:ext cx="3176820" cy="1629138"/>
      </dsp:txXfrm>
    </dsp:sp>
    <dsp:sp modelId="{316B1BAB-3C50-4F0C-B998-F00AF530804D}">
      <dsp:nvSpPr>
        <dsp:cNvPr id="0" name=""/>
        <dsp:cNvSpPr/>
      </dsp:nvSpPr>
      <dsp:spPr>
        <a:xfrm>
          <a:off x="0" y="3258276"/>
          <a:ext cx="7331124" cy="1629138"/>
        </a:xfrm>
        <a:prstGeom prst="trapezoid">
          <a:avLst>
            <a:gd name="adj" fmla="val 75000"/>
          </a:avLst>
        </a:prstGeom>
        <a:solidFill>
          <a:srgbClr val="CCE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b="0" kern="1200" dirty="0">
              <a:solidFill>
                <a:srgbClr val="000000"/>
              </a:solidFill>
            </a:rPr>
            <a:t>What change can we make that will result in improvement?</a:t>
          </a:r>
          <a:endParaRPr lang="en-US" sz="3100" b="0" kern="1200" dirty="0"/>
        </a:p>
      </dsp:txBody>
      <dsp:txXfrm>
        <a:off x="1282946" y="3258276"/>
        <a:ext cx="4765230" cy="162913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D9998-23C4-4374-A293-0A6A93EDB9C1}" type="datetimeFigureOut">
              <a:rPr lang="en-US" smtClean="0"/>
              <a:t>8/14/2017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41F28-1567-4469-9C1C-81EDE199C02B}" type="slidenum">
              <a:rPr lang="en-US" smtClean="0"/>
              <a:t>‹#›</a:t>
            </a:fld>
            <a:endParaRPr lang="en-US" dirty="0"/>
          </a:p>
        </p:txBody>
      </p:sp>
    </p:spTree>
    <p:extLst>
      <p:ext uri="{BB962C8B-B14F-4D97-AF65-F5344CB8AC3E}">
        <p14:creationId xmlns:p14="http://schemas.microsoft.com/office/powerpoint/2010/main" val="6282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millionhearts.hhs.gov/"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endParaRPr dirty="0"/>
          </a:p>
        </p:txBody>
      </p:sp>
    </p:spTree>
    <p:extLst>
      <p:ext uri="{BB962C8B-B14F-4D97-AF65-F5344CB8AC3E}">
        <p14:creationId xmlns:p14="http://schemas.microsoft.com/office/powerpoint/2010/main" val="842834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Likewise, in order to achieve excellence in clinical care, we need to focus on effective health care strategies.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Evidence has shown that high performers excel in the use of: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Teams, </a:t>
            </a:r>
            <a:r>
              <a:rPr lang="en-US" sz="1200" kern="1200" dirty="0">
                <a:solidFill>
                  <a:schemeClr val="tx1"/>
                </a:solidFill>
                <a:effectLst/>
                <a:latin typeface="+mn-lt"/>
                <a:ea typeface="+mn-ea"/>
                <a:cs typeface="+mn-cs"/>
              </a:rPr>
              <a:t>including pharmacists, nurses, community health workers, and cardiac rehab teams. The nation needs everyone working at the top of their license and abilities.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Technology, </a:t>
            </a:r>
            <a:r>
              <a:rPr lang="en-US" sz="1200" kern="1200" dirty="0">
                <a:solidFill>
                  <a:schemeClr val="tx1"/>
                </a:solidFill>
                <a:effectLst/>
                <a:latin typeface="+mn-lt"/>
                <a:ea typeface="+mn-ea"/>
                <a:cs typeface="+mn-cs"/>
              </a:rPr>
              <a:t>such as electronic health records that include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clinical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decision support, patient portals, e- and default referrals, registries, and algorithms to find gaps in care.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Processes </a:t>
            </a:r>
            <a:r>
              <a:rPr lang="en-US" sz="1200" kern="1200" dirty="0">
                <a:solidFill>
                  <a:schemeClr val="tx1"/>
                </a:solidFill>
                <a:effectLst/>
                <a:latin typeface="+mn-lt"/>
                <a:ea typeface="+mn-ea"/>
                <a:cs typeface="+mn-cs"/>
              </a:rPr>
              <a:t>that ensure quality care, such as treatment protocols; daily huddles of the medical team; scorecards that show performance status on the ABCS;  proactive outreach to patients about their risks, such as uncontrolled high blood pressure; and finding patients with undiagnosed high blood pressure, high cholesterol, or tobacco use.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Patient and family supports</a:t>
            </a:r>
            <a:r>
              <a:rPr lang="en-US" sz="1200" kern="1200" dirty="0">
                <a:solidFill>
                  <a:schemeClr val="tx1"/>
                </a:solidFill>
                <a:effectLst/>
                <a:latin typeface="+mn-lt"/>
                <a:ea typeface="+mn-ea"/>
                <a:cs typeface="+mn-cs"/>
              </a:rPr>
              <a:t>, such as training in self-measured blood pressure monitoring; problem-solving in medication adherence; counseling on nutrition, physical activity, tobacco cessation, and avoiding exposure to particulate matter (also known as particle pollution); and systematic referrals to community-based physical activity and cardiac rehab programs.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753D7-F08A-4482-AD0E-564F1E8B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514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Million Hearts® can help you take action to reach these goals and implement these strategies. The initiative’s website offers many resources and tools designed to help partners take action to reach the goals of Million Hearts®.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include </a:t>
            </a:r>
            <a:r>
              <a:rPr lang="en-US" sz="1200" b="1" u="sng" kern="1200" dirty="0">
                <a:solidFill>
                  <a:schemeClr val="tx1"/>
                </a:solidFill>
                <a:effectLst/>
                <a:latin typeface="+mn-lt"/>
                <a:ea typeface="+mn-ea"/>
                <a:cs typeface="+mn-cs"/>
              </a:rPr>
              <a:t>Action Guides</a:t>
            </a:r>
            <a:r>
              <a:rPr lang="en-US" sz="1200" kern="1200" dirty="0">
                <a:solidFill>
                  <a:schemeClr val="tx1"/>
                </a:solidFill>
                <a:effectLst/>
                <a:latin typeface="+mn-lt"/>
                <a:ea typeface="+mn-ea"/>
                <a:cs typeface="+mn-cs"/>
              </a:rPr>
              <a:t> on hypertension control, self-measured blood pressure monitoring (SMBP), tobacco cessation, and medication adherence; </a:t>
            </a:r>
            <a:r>
              <a:rPr lang="en-US" sz="1200" b="1" u="sng" kern="1200" dirty="0">
                <a:solidFill>
                  <a:schemeClr val="tx1"/>
                </a:solidFill>
                <a:effectLst/>
                <a:latin typeface="+mn-lt"/>
                <a:ea typeface="+mn-ea"/>
                <a:cs typeface="+mn-cs"/>
              </a:rPr>
              <a:t>protocols for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hypertension treatment, tobacco cessation, and cholesterol management; </a:t>
            </a:r>
            <a:r>
              <a:rPr lang="en-US" sz="1200" b="1" u="sng" kern="1200" dirty="0">
                <a:solidFill>
                  <a:schemeClr val="tx1"/>
                </a:solidFill>
                <a:effectLst/>
                <a:latin typeface="+mn-lt"/>
                <a:ea typeface="+mn-ea"/>
                <a:cs typeface="+mn-cs"/>
              </a:rPr>
              <a:t>tools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Hypertension Prevalence Estimator and the ASCVD Risk Estimator; resources related to using </a:t>
            </a:r>
            <a:r>
              <a:rPr lang="en-US" sz="1200" b="1" u="sng" kern="1200" dirty="0">
                <a:solidFill>
                  <a:schemeClr val="tx1"/>
                </a:solidFill>
                <a:effectLst/>
                <a:latin typeface="+mn-lt"/>
                <a:ea typeface="+mn-ea"/>
                <a:cs typeface="+mn-cs"/>
              </a:rPr>
              <a:t>Health IT</a:t>
            </a:r>
            <a:r>
              <a:rPr lang="en-US" sz="1200" kern="1200" dirty="0">
                <a:solidFill>
                  <a:schemeClr val="tx1"/>
                </a:solidFill>
                <a:effectLst/>
                <a:latin typeface="+mn-lt"/>
                <a:ea typeface="+mn-ea"/>
                <a:cs typeface="+mn-cs"/>
              </a:rPr>
              <a:t>; information on </a:t>
            </a:r>
            <a:r>
              <a:rPr lang="en-US" sz="1200" b="1" u="sng" kern="1200" dirty="0">
                <a:solidFill>
                  <a:schemeClr val="tx1"/>
                </a:solidFill>
                <a:effectLst/>
                <a:latin typeface="+mn-lt"/>
                <a:ea typeface="+mn-ea"/>
                <a:cs typeface="+mn-cs"/>
              </a:rPr>
              <a:t>Clinical Quality Measures,</a:t>
            </a:r>
            <a:r>
              <a:rPr lang="en-US" sz="1200" kern="1200" dirty="0">
                <a:solidFill>
                  <a:schemeClr val="tx1"/>
                </a:solidFill>
                <a:effectLst/>
                <a:latin typeface="+mn-lt"/>
                <a:ea typeface="+mn-ea"/>
                <a:cs typeface="+mn-cs"/>
              </a:rPr>
              <a:t> including the measures themselves and a clinical quality measures dashboard; and </a:t>
            </a:r>
            <a:r>
              <a:rPr lang="en-US" sz="1200" b="1" u="sng" kern="1200" dirty="0">
                <a:solidFill>
                  <a:schemeClr val="tx1"/>
                </a:solidFill>
                <a:effectLst/>
                <a:latin typeface="+mn-lt"/>
                <a:ea typeface="+mn-ea"/>
                <a:cs typeface="+mn-cs"/>
              </a:rPr>
              <a:t>consumer resources and tools.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learn more about the audience and purpose of each of these resources, please visit the Million Hearts® website at millionhearts.hhs.gov.</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331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Cynthia, Shaquana, and Dina. We hope that some of you see your organizations in the actions already presented today. For those of you for whom the sector or focus is different, we are working on other examples like these.</a:t>
            </a:r>
            <a:r>
              <a:rPr lang="en-US" sz="1200" kern="1200" baseline="0" dirty="0">
                <a:solidFill>
                  <a:schemeClr val="tx1"/>
                </a:solidFill>
                <a:effectLst/>
                <a:latin typeface="+mn-lt"/>
                <a:ea typeface="+mn-ea"/>
                <a:cs typeface="+mn-cs"/>
              </a:rPr>
              <a:t> We have pulled just a few of many example actions partner can take and paired them with resources and examples of each. A collection of actions like this, appropriate to your organization and aligned with your mission and goals, will serve as a commitment to MH.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For example, hospitals can work on healthy food and beverage choices, implement smoke-free policies, and institute cardiac rehab ‘opt out’ referral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762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a:t>
            </a:r>
            <a:r>
              <a:rPr lang="en-US" baseline="0" dirty="0"/>
              <a:t> of actions employers can take: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200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a:t>
            </a:r>
            <a:r>
              <a:rPr lang="en-US" baseline="0" dirty="0"/>
              <a:t> care teams can: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002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Spread the word, share with your networks, and check out the resources and tools on the Million Hearts® website.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125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a:t>
            </a:r>
          </a:p>
          <a:p>
            <a:endParaRPr lang="en-US" dirty="0"/>
          </a:p>
          <a:p>
            <a:r>
              <a:rPr lang="en-US" sz="1200" kern="1200" dirty="0">
                <a:solidFill>
                  <a:schemeClr val="tx1"/>
                </a:solidFill>
                <a:effectLst/>
                <a:latin typeface="+mn-lt"/>
                <a:ea typeface="+mn-ea"/>
                <a:cs typeface="+mn-cs"/>
              </a:rPr>
              <a:t>If you are presenting to organizational chapters or suborganizations that manage their own website(s), please pitch this resource on behalf of Million Hearts® using this slide and the language provided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easy first step to support Million Hearts® is to embed the Million Hearts® microsite on your organization’s webpage. It’s an easy and cost-free way to make high-impact and up-to-date Million Hearts® clinical resources—including evidence-based protocols, action guides, quality improvement tools, and other featured resources and references—available to your clinical audiences.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 organization has already embedded the microsite, feel free to feature a print screen of your webpage with the microsite and share this resource by stating, “We feature the Million Hearts® for Clinicians microsite on our website at _____. Please direct our partnered clinicians to this webpage for their convenience in reviewing the Million Hearts® messages and tools they can use in their delivery of care.”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432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26">
              <a:defRPr/>
            </a:pPr>
            <a:endParaRPr lang="en-US" dirty="0"/>
          </a:p>
        </p:txBody>
      </p:sp>
      <p:sp>
        <p:nvSpPr>
          <p:cNvPr id="4" name="Slide Number Placeholder 3"/>
          <p:cNvSpPr>
            <a:spLocks noGrp="1"/>
          </p:cNvSpPr>
          <p:nvPr>
            <p:ph type="sldNum" sz="quarter" idx="10"/>
          </p:nvPr>
        </p:nvSpPr>
        <p:spPr/>
        <p:txBody>
          <a:bodyPr/>
          <a:lstStyle/>
          <a:p>
            <a:fld id="{DB6857D7-38D8-46AC-8A2A-65B8B98271B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424794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01">
              <a:defRPr/>
            </a:pPr>
            <a:r>
              <a:rPr lang="en-US" dirty="0"/>
              <a:t>So when we look at what is happening in our State and to our residents, this is what we are seeing…</a:t>
            </a:r>
          </a:p>
          <a:p>
            <a:pPr defTabSz="985901">
              <a:defRPr/>
            </a:pPr>
            <a:endParaRPr lang="en-US" dirty="0"/>
          </a:p>
          <a:p>
            <a:pPr defTabSz="985901">
              <a:defRPr/>
            </a:pPr>
            <a:endParaRPr lang="en-US" dirty="0"/>
          </a:p>
          <a:p>
            <a:pPr defTabSz="985901">
              <a:defRPr/>
            </a:pPr>
            <a:r>
              <a:rPr lang="en-US" dirty="0"/>
              <a:t>Looking at this </a:t>
            </a:r>
            <a:r>
              <a:rPr lang="en-US" baseline="0" dirty="0"/>
              <a:t>data, we see that </a:t>
            </a:r>
            <a:r>
              <a:rPr lang="en-US" b="1" baseline="0" dirty="0"/>
              <a:t>heart disease </a:t>
            </a:r>
            <a:r>
              <a:rPr lang="en-US" baseline="0" dirty="0"/>
              <a:t>and </a:t>
            </a:r>
            <a:r>
              <a:rPr lang="en-US" b="1" baseline="0" dirty="0"/>
              <a:t>stroke</a:t>
            </a:r>
            <a:r>
              <a:rPr lang="en-US" baseline="0" dirty="0"/>
              <a:t> are currently the </a:t>
            </a:r>
            <a:r>
              <a:rPr lang="en-US" b="1" baseline="0" dirty="0"/>
              <a:t>2</a:t>
            </a:r>
            <a:r>
              <a:rPr lang="en-US" b="1" baseline="30000" dirty="0"/>
              <a:t>nd</a:t>
            </a:r>
            <a:r>
              <a:rPr lang="en-US" b="1" baseline="0" dirty="0"/>
              <a:t> and 6</a:t>
            </a:r>
            <a:r>
              <a:rPr lang="en-US" b="1" baseline="30000" dirty="0"/>
              <a:t>th</a:t>
            </a:r>
            <a:r>
              <a:rPr lang="en-US" b="1" baseline="0" dirty="0"/>
              <a:t> </a:t>
            </a:r>
            <a:r>
              <a:rPr lang="en-US" baseline="0" dirty="0"/>
              <a:t>leading causes of death, respectively.  </a:t>
            </a:r>
            <a:r>
              <a:rPr lang="en-US" sz="1400" b="1" dirty="0"/>
              <a:t>These two conditions were the #1 cause of death for Washingtonians representing a third of all deaths in 2015. </a:t>
            </a:r>
          </a:p>
          <a:p>
            <a:pPr defTabSz="985901">
              <a:defRPr/>
            </a:pPr>
            <a:endParaRPr lang="en-US" sz="1400" b="1"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Cardiovascular disease refers to several types of conditions that affect the heart and blood vessels. Cardiovascular diseases, including </a:t>
            </a:r>
            <a:r>
              <a:rPr lang="en-US" sz="1200" b="1" i="0" u="none" strike="noStrike" kern="1200" baseline="0" dirty="0">
                <a:solidFill>
                  <a:schemeClr val="tx1"/>
                </a:solidFill>
                <a:latin typeface="+mn-lt"/>
                <a:ea typeface="+mn-ea"/>
                <a:cs typeface="+mn-cs"/>
              </a:rPr>
              <a:t>heart disease and stroke, account for one-third of all U.S. deaths </a:t>
            </a:r>
            <a:r>
              <a:rPr lang="en-US" sz="1200" b="0" i="0" u="none" strike="noStrike" kern="1200" baseline="0" dirty="0">
                <a:solidFill>
                  <a:schemeClr val="tx1"/>
                </a:solidFill>
                <a:latin typeface="+mn-lt"/>
                <a:ea typeface="+mn-ea"/>
                <a:cs typeface="+mn-cs"/>
              </a:rPr>
              <a:t>and contribute an estimated </a:t>
            </a:r>
            <a:r>
              <a:rPr lang="en-US" sz="1200" b="1" i="0" u="none" strike="noStrike" kern="1200" baseline="0" dirty="0">
                <a:solidFill>
                  <a:schemeClr val="tx1"/>
                </a:solidFill>
                <a:latin typeface="+mn-lt"/>
                <a:ea typeface="+mn-ea"/>
                <a:cs typeface="+mn-cs"/>
              </a:rPr>
              <a:t>$315 billion annually in healthcare costs and lost productivity.</a:t>
            </a:r>
            <a:r>
              <a:rPr lang="en-US" sz="1200" b="0" i="0" u="none" strike="noStrike" kern="1200" baseline="0" dirty="0">
                <a:solidFill>
                  <a:schemeClr val="tx1"/>
                </a:solidFill>
                <a:latin typeface="+mn-lt"/>
                <a:ea typeface="+mn-ea"/>
                <a:cs typeface="+mn-cs"/>
              </a:rPr>
              <a:t>1, 2 </a:t>
            </a:r>
          </a:p>
          <a:p>
            <a:r>
              <a:rPr lang="en-US" sz="1200" b="0" i="0" u="none" strike="noStrike" kern="1200" baseline="0" dirty="0">
                <a:solidFill>
                  <a:schemeClr val="tx1"/>
                </a:solidFill>
                <a:latin typeface="+mn-lt"/>
                <a:ea typeface="+mn-ea"/>
                <a:cs typeface="+mn-cs"/>
              </a:rPr>
              <a:t>Many cardiovascular disease risk factors, such as high blood pressure, high cholesterol, excess weight, poor diet, smoking and diabetes, can be prevented or treated through behavior change and appropriate medication. </a:t>
            </a:r>
            <a:endParaRPr lang="en-US" sz="1400" b="1" dirty="0"/>
          </a:p>
          <a:p>
            <a:endParaRPr lang="en-US" dirty="0"/>
          </a:p>
        </p:txBody>
      </p:sp>
      <p:sp>
        <p:nvSpPr>
          <p:cNvPr id="4" name="Slide Number Placeholder 3"/>
          <p:cNvSpPr>
            <a:spLocks noGrp="1"/>
          </p:cNvSpPr>
          <p:nvPr>
            <p:ph type="sldNum" sz="quarter" idx="10"/>
          </p:nvPr>
        </p:nvSpPr>
        <p:spPr/>
        <p:txBody>
          <a:bodyPr/>
          <a:lstStyle/>
          <a:p>
            <a:fld id="{DB6857D7-38D8-46AC-8A2A-65B8B98271B5}" type="slidenum">
              <a:rPr lang="en-US" smtClean="0"/>
              <a:t>30</a:t>
            </a:fld>
            <a:endParaRPr lang="en-US" dirty="0"/>
          </a:p>
        </p:txBody>
      </p:sp>
    </p:spTree>
    <p:extLst>
      <p:ext uri="{BB962C8B-B14F-4D97-AF65-F5344CB8AC3E}">
        <p14:creationId xmlns:p14="http://schemas.microsoft.com/office/powerpoint/2010/main" val="2337238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dk1"/>
                </a:solidFill>
              </a:rPr>
              <a:t>Additional information: </a:t>
            </a:r>
          </a:p>
          <a:p>
            <a:pPr marL="174708" indent="-174708" defTabSz="931774">
              <a:buFont typeface="Arial" panose="020B0604020202020204" pitchFamily="34" charset="0"/>
              <a:buChar char="•"/>
              <a:defRPr/>
            </a:pPr>
            <a:r>
              <a:rPr lang="en-US" dirty="0">
                <a:solidFill>
                  <a:schemeClr val="dk1"/>
                </a:solidFill>
                <a:cs typeface="Times New Roman" panose="02020603050405020304" pitchFamily="18" charset="0"/>
              </a:rPr>
              <a:t>Measured </a:t>
            </a:r>
            <a:r>
              <a:rPr lang="en-US" dirty="0">
                <a:cs typeface="Times New Roman" panose="02020603050405020304" pitchFamily="18" charset="0"/>
              </a:rPr>
              <a:t>high blood pressure: Systolic blood pressure of 140 mm Hg or above, or diastolic blood pressure of 90 mm Hg or above, or currently taking medication to lower blood.</a:t>
            </a:r>
          </a:p>
          <a:p>
            <a:pPr marL="174708" indent="-174708" defTabSz="931774">
              <a:buFont typeface="Arial" panose="020B0604020202020204" pitchFamily="34" charset="0"/>
              <a:buChar char="•"/>
              <a:defRPr/>
            </a:pPr>
            <a:r>
              <a:rPr lang="en-US" dirty="0">
                <a:cs typeface="Times New Roman" panose="02020603050405020304" pitchFamily="18" charset="0"/>
              </a:rPr>
              <a:t>Self-reported high blood pressure: Responded “yes” to survey question—Have you EVER been told by a doctor, nurse, or other health professional that you have high blood pressure? (Does not include females told only during pregnancy).</a:t>
            </a:r>
          </a:p>
          <a:p>
            <a:pPr marL="174708" indent="-174708" defTabSz="931774">
              <a:buFont typeface="Arial" panose="020B0604020202020204" pitchFamily="34" charset="0"/>
              <a:buChar char="•"/>
              <a:defRPr/>
            </a:pPr>
            <a:r>
              <a:rPr lang="en-US" dirty="0">
                <a:solidFill>
                  <a:schemeClr val="dk1"/>
                </a:solidFill>
              </a:rPr>
              <a:t>The national prevalence of measured hypertension has shown </a:t>
            </a:r>
            <a:r>
              <a:rPr lang="en-US" b="1" dirty="0">
                <a:solidFill>
                  <a:schemeClr val="accent1"/>
                </a:solidFill>
              </a:rPr>
              <a:t>no significant improvement</a:t>
            </a:r>
            <a:r>
              <a:rPr lang="en-US" dirty="0">
                <a:solidFill>
                  <a:schemeClr val="dk1"/>
                </a:solidFill>
              </a:rPr>
              <a:t> in more than a decade (</a:t>
            </a:r>
            <a:r>
              <a:rPr lang="en-US" dirty="0">
                <a:cs typeface="Times New Roman" panose="02020603050405020304" pitchFamily="18" charset="0"/>
              </a:rPr>
              <a:t>Nwankwo T, Yoon SS, Burt V, Gu Q. Hypertension among adults in the United States: National Health and Nutrition Examination Survey, 2011-2012. NCHS Data Brief. 2013 Oct;(133):1-8).</a:t>
            </a:r>
          </a:p>
          <a:p>
            <a:endParaRPr lang="en-US" dirty="0"/>
          </a:p>
        </p:txBody>
      </p:sp>
      <p:sp>
        <p:nvSpPr>
          <p:cNvPr id="4" name="Slide Number Placeholder 3"/>
          <p:cNvSpPr>
            <a:spLocks noGrp="1"/>
          </p:cNvSpPr>
          <p:nvPr>
            <p:ph type="sldNum" sz="quarter" idx="10"/>
          </p:nvPr>
        </p:nvSpPr>
        <p:spPr/>
        <p:txBody>
          <a:bodyPr/>
          <a:lstStyle/>
          <a:p>
            <a:fld id="{167C56AD-6CF4-48F2-A2AC-360E2B8696A9}" type="slidenum">
              <a:rPr lang="en-US" smtClean="0"/>
              <a:t>31</a:t>
            </a:fld>
            <a:endParaRPr lang="en-US" dirty="0"/>
          </a:p>
        </p:txBody>
      </p:sp>
    </p:spTree>
    <p:extLst>
      <p:ext uri="{BB962C8B-B14F-4D97-AF65-F5344CB8AC3E}">
        <p14:creationId xmlns:p14="http://schemas.microsoft.com/office/powerpoint/2010/main" val="3548601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8</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899077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7C56AD-6CF4-48F2-A2AC-360E2B8696A9}" type="slidenum">
              <a:rPr lang="en-US" smtClean="0"/>
              <a:t>32</a:t>
            </a:fld>
            <a:endParaRPr lang="en-US" dirty="0"/>
          </a:p>
        </p:txBody>
      </p:sp>
    </p:spTree>
    <p:extLst>
      <p:ext uri="{BB962C8B-B14F-4D97-AF65-F5344CB8AC3E}">
        <p14:creationId xmlns:p14="http://schemas.microsoft.com/office/powerpoint/2010/main" val="2099273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portrays the notable differences in self-reported high blood pressure by race and Hispanic origin, level of education, and annual household income. </a:t>
            </a:r>
          </a:p>
          <a:p>
            <a:r>
              <a:rPr lang="en-US" dirty="0"/>
              <a:t> </a:t>
            </a:r>
          </a:p>
          <a:p>
            <a:r>
              <a:rPr lang="en-US" dirty="0"/>
              <a:t>As depicted in the chart, after adjusting for age, self-reported high blood pressure was significantly higher among non-Hispanic Black</a:t>
            </a:r>
            <a:r>
              <a:rPr lang="en-US" baseline="0" dirty="0"/>
              <a:t> adults </a:t>
            </a:r>
            <a:r>
              <a:rPr lang="en-US" dirty="0"/>
              <a:t>than Hispanic,</a:t>
            </a:r>
            <a:r>
              <a:rPr lang="en-US" baseline="0" dirty="0"/>
              <a:t> non-Hispanic White, and non-Hispanic Asian adults</a:t>
            </a:r>
            <a:r>
              <a:rPr lang="en-US" dirty="0"/>
              <a:t>. This is similar to national patterns.</a:t>
            </a:r>
          </a:p>
          <a:p>
            <a:r>
              <a:rPr lang="en-US" dirty="0"/>
              <a:t> </a:t>
            </a:r>
          </a:p>
          <a:p>
            <a:r>
              <a:rPr lang="en-US" dirty="0"/>
              <a:t>After adjusting for age, people of lower socioeconomic position, as measured by income and education, are more likely to report having high blood pressure. </a:t>
            </a:r>
          </a:p>
          <a:p>
            <a:r>
              <a:rPr lang="en-US" dirty="0"/>
              <a:t> </a:t>
            </a:r>
          </a:p>
          <a:p>
            <a:r>
              <a:rPr lang="en-US" dirty="0"/>
              <a:t>As shown in the chart, adults with incomes less than $25,000 are 1.4 as likely to report having high blood pressure as those with incomes of $75,000 or more.  Adults with a high school education or less are 1.3 times as likely to report having high blood pressure as those with a college degree or more. </a:t>
            </a:r>
          </a:p>
          <a:p>
            <a:r>
              <a:rPr lang="en-US" dirty="0"/>
              <a:t> </a:t>
            </a:r>
          </a:p>
          <a:p>
            <a:r>
              <a:rPr lang="en-US" dirty="0"/>
              <a:t>Differences in health behaviors, access to preventive health care services, access to material and social environments that make healthy behaviors easier to adopt, and effects of chronic stress (including the stress experienced due directly to discrimination and poverty) may account for the associations we have observed between socioeconomic position and self-reported hypertension.</a:t>
            </a:r>
          </a:p>
        </p:txBody>
      </p:sp>
      <p:sp>
        <p:nvSpPr>
          <p:cNvPr id="4" name="Slide Number Placeholder 3"/>
          <p:cNvSpPr>
            <a:spLocks noGrp="1"/>
          </p:cNvSpPr>
          <p:nvPr>
            <p:ph type="sldNum" sz="quarter" idx="10"/>
          </p:nvPr>
        </p:nvSpPr>
        <p:spPr/>
        <p:txBody>
          <a:bodyPr/>
          <a:lstStyle/>
          <a:p>
            <a:fld id="{167C56AD-6CF4-48F2-A2AC-360E2B8696A9}" type="slidenum">
              <a:rPr lang="en-US" smtClean="0"/>
              <a:t>33</a:t>
            </a:fld>
            <a:endParaRPr lang="en-US" dirty="0"/>
          </a:p>
        </p:txBody>
      </p:sp>
    </p:spTree>
    <p:extLst>
      <p:ext uri="{BB962C8B-B14F-4D97-AF65-F5344CB8AC3E}">
        <p14:creationId xmlns:p14="http://schemas.microsoft.com/office/powerpoint/2010/main" val="2972221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30B4C-7DD5-401C-945F-55AFAC946FEB}" type="slidenum">
              <a:rPr lang="en-US" smtClean="0"/>
              <a:t>34</a:t>
            </a:fld>
            <a:endParaRPr lang="en-US" dirty="0"/>
          </a:p>
        </p:txBody>
      </p:sp>
    </p:spTree>
    <p:extLst>
      <p:ext uri="{BB962C8B-B14F-4D97-AF65-F5344CB8AC3E}">
        <p14:creationId xmlns:p14="http://schemas.microsoft.com/office/powerpoint/2010/main" val="1996750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30B4C-7DD5-401C-945F-55AFAC946FEB}" type="slidenum">
              <a:rPr lang="en-US" smtClean="0"/>
              <a:t>35</a:t>
            </a:fld>
            <a:endParaRPr lang="en-US" dirty="0"/>
          </a:p>
        </p:txBody>
      </p:sp>
    </p:spTree>
    <p:extLst>
      <p:ext uri="{BB962C8B-B14F-4D97-AF65-F5344CB8AC3E}">
        <p14:creationId xmlns:p14="http://schemas.microsoft.com/office/powerpoint/2010/main" val="3308357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accent2"/>
              </a:solidFil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851456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453401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20393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evidence: To address the</a:t>
            </a:r>
            <a:r>
              <a:rPr lang="en-US" baseline="0" dirty="0"/>
              <a:t> need for improved blood pressure management, the Y looked at the Check It, Change it study – a research study that evaluated the effectiveness of a community-based program focused on helping people with high blood pressure to develop the habit of self-monitoring, identifying trends and patterns in their BP – led to actions that significantly reduced blood pressure among participants – especially those who came in with indications of “uncontrolled” high blood pressure.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913088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a:xfrm>
            <a:off x="1100138" y="671513"/>
            <a:ext cx="4484687" cy="3363912"/>
          </a:xfrm>
          <a:ln/>
        </p:spPr>
      </p:sp>
      <p:sp>
        <p:nvSpPr>
          <p:cNvPr id="160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a:latin typeface="Verdana" pitchFamily="34" charset="0"/>
              <a:ea typeface="ＭＳ Ｐゴシック" pitchFamily="34" charset="-128"/>
            </a:endParaRPr>
          </a:p>
          <a:p>
            <a:r>
              <a:rPr lang="en-US" baseline="0" dirty="0">
                <a:latin typeface="Verdana" pitchFamily="34" charset="0"/>
                <a:ea typeface="ＭＳ Ｐゴシック" pitchFamily="34" charset="-128"/>
              </a:rPr>
              <a:t>HHAs NOT INTERPRETING READINGS. SCOPE OF PRACTICE FOR HHAs; add a slide with pic of man with BP cuff; emphasize that we’re supporting people to develop the habit of self-monitoring; we’re not watching their numbers or diagnosing or anything</a:t>
            </a:r>
            <a:endParaRPr lang="en-US" dirty="0">
              <a:latin typeface="Verdana" pitchFamily="34" charset="0"/>
              <a:ea typeface="ＭＳ Ｐゴシック" pitchFamily="34" charset="-128"/>
            </a:endParaRPr>
          </a:p>
        </p:txBody>
      </p:sp>
      <p:sp>
        <p:nvSpPr>
          <p:cNvPr id="160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ＭＳ Ｐゴシック" pitchFamily="34" charset="-128"/>
              </a:defRPr>
            </a:lvl1pPr>
            <a:lvl2pPr marL="727634" indent="-279860">
              <a:defRPr sz="2400">
                <a:solidFill>
                  <a:schemeClr val="tx1"/>
                </a:solidFill>
                <a:latin typeface="Verdana" pitchFamily="34" charset="0"/>
                <a:ea typeface="ＭＳ Ｐゴシック" pitchFamily="34" charset="-128"/>
              </a:defRPr>
            </a:lvl2pPr>
            <a:lvl3pPr marL="1119438" indent="-223888">
              <a:defRPr sz="2400">
                <a:solidFill>
                  <a:schemeClr val="tx1"/>
                </a:solidFill>
                <a:latin typeface="Verdana" pitchFamily="34" charset="0"/>
                <a:ea typeface="ＭＳ Ｐゴシック" pitchFamily="34" charset="-128"/>
              </a:defRPr>
            </a:lvl3pPr>
            <a:lvl4pPr marL="1567210" indent="-223888">
              <a:defRPr sz="2400">
                <a:solidFill>
                  <a:schemeClr val="tx1"/>
                </a:solidFill>
                <a:latin typeface="Verdana" pitchFamily="34" charset="0"/>
                <a:ea typeface="ＭＳ Ｐゴシック" pitchFamily="34" charset="-128"/>
              </a:defRPr>
            </a:lvl4pPr>
            <a:lvl5pPr marL="2014986" indent="-223888">
              <a:defRPr sz="2400">
                <a:solidFill>
                  <a:schemeClr val="tx1"/>
                </a:solidFill>
                <a:latin typeface="Verdana" pitchFamily="34" charset="0"/>
                <a:ea typeface="ＭＳ Ｐゴシック" pitchFamily="34" charset="-128"/>
              </a:defRPr>
            </a:lvl5pPr>
            <a:lvl6pPr marL="2462760" indent="-223888" fontAlgn="base">
              <a:spcBef>
                <a:spcPct val="0"/>
              </a:spcBef>
              <a:spcAft>
                <a:spcPct val="0"/>
              </a:spcAft>
              <a:defRPr sz="2400">
                <a:solidFill>
                  <a:schemeClr val="tx1"/>
                </a:solidFill>
                <a:latin typeface="Verdana" pitchFamily="34" charset="0"/>
                <a:ea typeface="ＭＳ Ｐゴシック" pitchFamily="34" charset="-128"/>
              </a:defRPr>
            </a:lvl6pPr>
            <a:lvl7pPr marL="2910537" indent="-223888" fontAlgn="base">
              <a:spcBef>
                <a:spcPct val="0"/>
              </a:spcBef>
              <a:spcAft>
                <a:spcPct val="0"/>
              </a:spcAft>
              <a:defRPr sz="2400">
                <a:solidFill>
                  <a:schemeClr val="tx1"/>
                </a:solidFill>
                <a:latin typeface="Verdana" pitchFamily="34" charset="0"/>
                <a:ea typeface="ＭＳ Ｐゴシック" pitchFamily="34" charset="-128"/>
              </a:defRPr>
            </a:lvl7pPr>
            <a:lvl8pPr marL="3358312" indent="-223888" fontAlgn="base">
              <a:spcBef>
                <a:spcPct val="0"/>
              </a:spcBef>
              <a:spcAft>
                <a:spcPct val="0"/>
              </a:spcAft>
              <a:defRPr sz="2400">
                <a:solidFill>
                  <a:schemeClr val="tx1"/>
                </a:solidFill>
                <a:latin typeface="Verdana" pitchFamily="34" charset="0"/>
                <a:ea typeface="ＭＳ Ｐゴシック" pitchFamily="34" charset="-128"/>
              </a:defRPr>
            </a:lvl8pPr>
            <a:lvl9pPr marL="3806084" indent="-223888" fontAlgn="base">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08F7CE-F35F-4FB7-85E0-97805BF8AE2A}" type="slidenum">
              <a:rPr kumimoji="0" lang="en-US" sz="1200" b="0" i="0" u="none" strike="noStrike" kern="1200" cap="none" spc="0" normalizeH="0" baseline="0" noProof="0">
                <a:ln>
                  <a:noFill/>
                </a:ln>
                <a:solidFill>
                  <a:prstClr val="black"/>
                </a:solidFill>
                <a:effectLst/>
                <a:uLnTx/>
                <a:uFillTx/>
                <a:latin typeface="Verdana" pitchFamily="34" charset="0"/>
                <a:ea typeface="ＭＳ Ｐゴシック"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endParaRPr>
          </a:p>
        </p:txBody>
      </p:sp>
    </p:spTree>
    <p:extLst>
      <p:ext uri="{BB962C8B-B14F-4D97-AF65-F5344CB8AC3E}">
        <p14:creationId xmlns:p14="http://schemas.microsoft.com/office/powerpoint/2010/main" val="666128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Verdana" panose="020B0604030504040204" pitchFamily="34" charset="0"/>
                <a:ea typeface="ＭＳ Ｐゴシック" panose="020B0600070205080204" pitchFamily="34" charset="-128"/>
              </a:defRPr>
            </a:lvl1pPr>
            <a:lvl2pPr marL="742950" indent="-285750">
              <a:spcBef>
                <a:spcPct val="30000"/>
              </a:spcBef>
              <a:defRPr sz="1200">
                <a:solidFill>
                  <a:schemeClr val="tx1"/>
                </a:solidFill>
                <a:latin typeface="Verdana" panose="020B0604030504040204" pitchFamily="34" charset="0"/>
                <a:ea typeface="ＭＳ Ｐゴシック" panose="020B0600070205080204" pitchFamily="34" charset="-128"/>
              </a:defRPr>
            </a:lvl2pPr>
            <a:lvl3pPr marL="1143000" indent="-228600">
              <a:spcBef>
                <a:spcPct val="30000"/>
              </a:spcBef>
              <a:defRPr sz="1200">
                <a:solidFill>
                  <a:schemeClr val="tx1"/>
                </a:solidFill>
                <a:latin typeface="Verdana" panose="020B0604030504040204" pitchFamily="34" charset="0"/>
                <a:ea typeface="ＭＳ Ｐゴシック" panose="020B0600070205080204" pitchFamily="34" charset="-128"/>
              </a:defRPr>
            </a:lvl3pPr>
            <a:lvl4pPr marL="1600200" indent="-228600">
              <a:spcBef>
                <a:spcPct val="3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30000"/>
              </a:spcBef>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51349C-1F9A-4EB0-95B6-F972C65E15B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Verdana" panose="020B0604030504040204" pitchFamily="34" charset="0"/>
                <a:ea typeface="ＭＳ Ｐゴシック" panose="020B0600070205080204" pitchFamily="34" charset="-128"/>
              </a:rPr>
              <a:t>Mention types of marketing/referral materials: brochures, flyers, referral pads</a:t>
            </a:r>
          </a:p>
        </p:txBody>
      </p:sp>
    </p:spTree>
    <p:extLst>
      <p:ext uri="{BB962C8B-B14F-4D97-AF65-F5344CB8AC3E}">
        <p14:creationId xmlns:p14="http://schemas.microsoft.com/office/powerpoint/2010/main" val="191172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work</a:t>
            </a:r>
            <a:r>
              <a:rPr lang="en-US" sz="1200" kern="1200" baseline="0" dirty="0">
                <a:solidFill>
                  <a:schemeClr val="tx1"/>
                </a:solidFill>
                <a:effectLst/>
                <a:latin typeface="+mn-lt"/>
                <a:ea typeface="+mn-ea"/>
                <a:cs typeface="+mn-cs"/>
              </a:rPr>
              <a:t> for the DHDSP, the nation’s public health leader in CVD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We fund all states, some local health departments and tribal organizations for prevention of CVD-including a $863,000 investment in SD in FY16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Coverdell funds 9 states to set up stroke registries and make improvements across the care continuum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Fund the Wisewoman program to provide low income and uninsured women with chronic disease risk factor screening and referrals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In addition to our funded programs, we track data and trends on CVD risk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We conduct research to guide practice and create products so funded programs can be effective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Million Hearts is on component of many, but is a critical national platform for a focused set of public health and clinical CVD prevention strategies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974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51470" indent="-289027" eaLnBrk="0" hangingPunct="0">
              <a:spcBef>
                <a:spcPct val="30000"/>
              </a:spcBef>
              <a:defRPr sz="1200">
                <a:solidFill>
                  <a:schemeClr val="tx1"/>
                </a:solidFill>
                <a:latin typeface="Arial" charset="0"/>
                <a:ea typeface="ＭＳ Ｐゴシック" pitchFamily="34" charset="-128"/>
              </a:defRPr>
            </a:lvl2pPr>
            <a:lvl3pPr marL="1156107" indent="-231222" eaLnBrk="0" hangingPunct="0">
              <a:spcBef>
                <a:spcPct val="30000"/>
              </a:spcBef>
              <a:defRPr sz="1200">
                <a:solidFill>
                  <a:schemeClr val="tx1"/>
                </a:solidFill>
                <a:latin typeface="Arial" charset="0"/>
                <a:ea typeface="ＭＳ Ｐゴシック" pitchFamily="34" charset="-128"/>
              </a:defRPr>
            </a:lvl3pPr>
            <a:lvl4pPr marL="1618550" indent="-231222" eaLnBrk="0" hangingPunct="0">
              <a:spcBef>
                <a:spcPct val="30000"/>
              </a:spcBef>
              <a:defRPr sz="1200">
                <a:solidFill>
                  <a:schemeClr val="tx1"/>
                </a:solidFill>
                <a:latin typeface="Arial" charset="0"/>
                <a:ea typeface="ＭＳ Ｐゴシック" pitchFamily="34" charset="-128"/>
              </a:defRPr>
            </a:lvl4pPr>
            <a:lvl5pPr marL="2080992" indent="-231222" eaLnBrk="0" hangingPunct="0">
              <a:spcBef>
                <a:spcPct val="30000"/>
              </a:spcBef>
              <a:defRPr sz="1200">
                <a:solidFill>
                  <a:schemeClr val="tx1"/>
                </a:solidFill>
                <a:latin typeface="Arial" charset="0"/>
                <a:ea typeface="ＭＳ Ｐゴシック" pitchFamily="34" charset="-128"/>
              </a:defRPr>
            </a:lvl5pPr>
            <a:lvl6pPr marL="2543435" indent="-231222" eaLnBrk="0" fontAlgn="base" hangingPunct="0">
              <a:spcBef>
                <a:spcPct val="30000"/>
              </a:spcBef>
              <a:spcAft>
                <a:spcPct val="0"/>
              </a:spcAft>
              <a:defRPr sz="1200">
                <a:solidFill>
                  <a:schemeClr val="tx1"/>
                </a:solidFill>
                <a:latin typeface="Arial" charset="0"/>
                <a:ea typeface="ＭＳ Ｐゴシック" pitchFamily="34" charset="-128"/>
              </a:defRPr>
            </a:lvl6pPr>
            <a:lvl7pPr marL="3005878" indent="-231222" eaLnBrk="0" fontAlgn="base" hangingPunct="0">
              <a:spcBef>
                <a:spcPct val="30000"/>
              </a:spcBef>
              <a:spcAft>
                <a:spcPct val="0"/>
              </a:spcAft>
              <a:defRPr sz="1200">
                <a:solidFill>
                  <a:schemeClr val="tx1"/>
                </a:solidFill>
                <a:latin typeface="Arial" charset="0"/>
                <a:ea typeface="ＭＳ Ｐゴシック" pitchFamily="34" charset="-128"/>
              </a:defRPr>
            </a:lvl7pPr>
            <a:lvl8pPr marL="3468320" indent="-231222" eaLnBrk="0" fontAlgn="base" hangingPunct="0">
              <a:spcBef>
                <a:spcPct val="30000"/>
              </a:spcBef>
              <a:spcAft>
                <a:spcPct val="0"/>
              </a:spcAft>
              <a:defRPr sz="1200">
                <a:solidFill>
                  <a:schemeClr val="tx1"/>
                </a:solidFill>
                <a:latin typeface="Arial" charset="0"/>
                <a:ea typeface="ＭＳ Ｐゴシック" pitchFamily="34" charset="-128"/>
              </a:defRPr>
            </a:lvl8pPr>
            <a:lvl9pPr marL="3930763" indent="-23122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35F2A78-C15E-4945-A23D-2E2055789026}"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54</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308860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38648" indent="-284219" eaLnBrk="0" hangingPunct="0">
              <a:spcBef>
                <a:spcPct val="30000"/>
              </a:spcBef>
              <a:defRPr sz="1200">
                <a:solidFill>
                  <a:schemeClr val="tx1"/>
                </a:solidFill>
                <a:latin typeface="Arial" charset="0"/>
                <a:ea typeface="ＭＳ Ｐゴシック" pitchFamily="34" charset="-128"/>
              </a:defRPr>
            </a:lvl2pPr>
            <a:lvl3pPr marL="1138482" indent="-226412" eaLnBrk="0" hangingPunct="0">
              <a:spcBef>
                <a:spcPct val="30000"/>
              </a:spcBef>
              <a:defRPr sz="1200">
                <a:solidFill>
                  <a:schemeClr val="tx1"/>
                </a:solidFill>
                <a:latin typeface="Arial" charset="0"/>
                <a:ea typeface="ＭＳ Ｐゴシック" pitchFamily="34" charset="-128"/>
              </a:defRPr>
            </a:lvl3pPr>
            <a:lvl4pPr marL="1592910" indent="-226412" eaLnBrk="0" hangingPunct="0">
              <a:spcBef>
                <a:spcPct val="30000"/>
              </a:spcBef>
              <a:defRPr sz="1200">
                <a:solidFill>
                  <a:schemeClr val="tx1"/>
                </a:solidFill>
                <a:latin typeface="Arial" charset="0"/>
                <a:ea typeface="ＭＳ Ｐゴシック" pitchFamily="34" charset="-128"/>
              </a:defRPr>
            </a:lvl4pPr>
            <a:lvl5pPr marL="2048945" indent="-226412" eaLnBrk="0" hangingPunct="0">
              <a:spcBef>
                <a:spcPct val="30000"/>
              </a:spcBef>
              <a:defRPr sz="1200">
                <a:solidFill>
                  <a:schemeClr val="tx1"/>
                </a:solidFill>
                <a:latin typeface="Arial" charset="0"/>
                <a:ea typeface="ＭＳ Ｐゴシック" pitchFamily="34" charset="-128"/>
              </a:defRPr>
            </a:lvl5pPr>
            <a:lvl6pPr marL="2511403" indent="-226412" eaLnBrk="0" fontAlgn="base" hangingPunct="0">
              <a:spcBef>
                <a:spcPct val="30000"/>
              </a:spcBef>
              <a:spcAft>
                <a:spcPct val="0"/>
              </a:spcAft>
              <a:defRPr sz="1200">
                <a:solidFill>
                  <a:schemeClr val="tx1"/>
                </a:solidFill>
                <a:latin typeface="Arial" charset="0"/>
                <a:ea typeface="ＭＳ Ｐゴシック" pitchFamily="34" charset="-128"/>
              </a:defRPr>
            </a:lvl6pPr>
            <a:lvl7pPr marL="2973861" indent="-226412" eaLnBrk="0" fontAlgn="base" hangingPunct="0">
              <a:spcBef>
                <a:spcPct val="30000"/>
              </a:spcBef>
              <a:spcAft>
                <a:spcPct val="0"/>
              </a:spcAft>
              <a:defRPr sz="1200">
                <a:solidFill>
                  <a:schemeClr val="tx1"/>
                </a:solidFill>
                <a:latin typeface="Arial" charset="0"/>
                <a:ea typeface="ＭＳ Ｐゴシック" pitchFamily="34" charset="-128"/>
              </a:defRPr>
            </a:lvl7pPr>
            <a:lvl8pPr marL="3436318" indent="-226412" eaLnBrk="0" fontAlgn="base" hangingPunct="0">
              <a:spcBef>
                <a:spcPct val="30000"/>
              </a:spcBef>
              <a:spcAft>
                <a:spcPct val="0"/>
              </a:spcAft>
              <a:defRPr sz="1200">
                <a:solidFill>
                  <a:schemeClr val="tx1"/>
                </a:solidFill>
                <a:latin typeface="Arial" charset="0"/>
                <a:ea typeface="ＭＳ Ｐゴシック" pitchFamily="34" charset="-128"/>
              </a:defRPr>
            </a:lvl8pPr>
            <a:lvl9pPr marL="3898776" indent="-22641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6DA5246E-FD07-4D92-9F9D-D8628EE35B9A}"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55</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339095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38648" indent="-284219" eaLnBrk="0" hangingPunct="0">
              <a:spcBef>
                <a:spcPct val="30000"/>
              </a:spcBef>
              <a:defRPr sz="1200">
                <a:solidFill>
                  <a:schemeClr val="tx1"/>
                </a:solidFill>
                <a:latin typeface="Arial" charset="0"/>
                <a:ea typeface="ＭＳ Ｐゴシック" pitchFamily="34" charset="-128"/>
              </a:defRPr>
            </a:lvl2pPr>
            <a:lvl3pPr marL="1138482" indent="-226412" eaLnBrk="0" hangingPunct="0">
              <a:spcBef>
                <a:spcPct val="30000"/>
              </a:spcBef>
              <a:defRPr sz="1200">
                <a:solidFill>
                  <a:schemeClr val="tx1"/>
                </a:solidFill>
                <a:latin typeface="Arial" charset="0"/>
                <a:ea typeface="ＭＳ Ｐゴシック" pitchFamily="34" charset="-128"/>
              </a:defRPr>
            </a:lvl3pPr>
            <a:lvl4pPr marL="1592910" indent="-226412" eaLnBrk="0" hangingPunct="0">
              <a:spcBef>
                <a:spcPct val="30000"/>
              </a:spcBef>
              <a:defRPr sz="1200">
                <a:solidFill>
                  <a:schemeClr val="tx1"/>
                </a:solidFill>
                <a:latin typeface="Arial" charset="0"/>
                <a:ea typeface="ＭＳ Ｐゴシック" pitchFamily="34" charset="-128"/>
              </a:defRPr>
            </a:lvl4pPr>
            <a:lvl5pPr marL="2048945" indent="-226412" eaLnBrk="0" hangingPunct="0">
              <a:spcBef>
                <a:spcPct val="30000"/>
              </a:spcBef>
              <a:defRPr sz="1200">
                <a:solidFill>
                  <a:schemeClr val="tx1"/>
                </a:solidFill>
                <a:latin typeface="Arial" charset="0"/>
                <a:ea typeface="ＭＳ Ｐゴシック" pitchFamily="34" charset="-128"/>
              </a:defRPr>
            </a:lvl5pPr>
            <a:lvl6pPr marL="2511403" indent="-226412" eaLnBrk="0" fontAlgn="base" hangingPunct="0">
              <a:spcBef>
                <a:spcPct val="30000"/>
              </a:spcBef>
              <a:spcAft>
                <a:spcPct val="0"/>
              </a:spcAft>
              <a:defRPr sz="1200">
                <a:solidFill>
                  <a:schemeClr val="tx1"/>
                </a:solidFill>
                <a:latin typeface="Arial" charset="0"/>
                <a:ea typeface="ＭＳ Ｐゴシック" pitchFamily="34" charset="-128"/>
              </a:defRPr>
            </a:lvl6pPr>
            <a:lvl7pPr marL="2973861" indent="-226412" eaLnBrk="0" fontAlgn="base" hangingPunct="0">
              <a:spcBef>
                <a:spcPct val="30000"/>
              </a:spcBef>
              <a:spcAft>
                <a:spcPct val="0"/>
              </a:spcAft>
              <a:defRPr sz="1200">
                <a:solidFill>
                  <a:schemeClr val="tx1"/>
                </a:solidFill>
                <a:latin typeface="Arial" charset="0"/>
                <a:ea typeface="ＭＳ Ｐゴシック" pitchFamily="34" charset="-128"/>
              </a:defRPr>
            </a:lvl7pPr>
            <a:lvl8pPr marL="3436318" indent="-226412" eaLnBrk="0" fontAlgn="base" hangingPunct="0">
              <a:spcBef>
                <a:spcPct val="30000"/>
              </a:spcBef>
              <a:spcAft>
                <a:spcPct val="0"/>
              </a:spcAft>
              <a:defRPr sz="1200">
                <a:solidFill>
                  <a:schemeClr val="tx1"/>
                </a:solidFill>
                <a:latin typeface="Arial" charset="0"/>
                <a:ea typeface="ＭＳ Ｐゴシック" pitchFamily="34" charset="-128"/>
              </a:defRPr>
            </a:lvl8pPr>
            <a:lvl9pPr marL="3898776" indent="-22641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06F3837-E8A5-4764-B1E6-D08092A66575}"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56</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
        <p:nvSpPr>
          <p:cNvPr id="30723" name="Rectangle 2"/>
          <p:cNvSpPr>
            <a:spLocks noGrp="1" noRot="1" noChangeAspect="1" noChangeArrowheads="1" noTextEdit="1"/>
          </p:cNvSpPr>
          <p:nvPr>
            <p:ph type="sldImg"/>
          </p:nvPr>
        </p:nvSpPr>
        <p:spPr>
          <a:xfrm>
            <a:off x="1174750" y="700088"/>
            <a:ext cx="4602163" cy="3451225"/>
          </a:xfrm>
          <a:ln/>
        </p:spPr>
      </p:sp>
      <p:sp>
        <p:nvSpPr>
          <p:cNvPr id="30724" name="Rectangle 3"/>
          <p:cNvSpPr>
            <a:spLocks noGrp="1" noChangeArrowheads="1"/>
          </p:cNvSpPr>
          <p:nvPr>
            <p:ph type="body" idx="1"/>
          </p:nvPr>
        </p:nvSpPr>
        <p:spPr>
          <a:xfrm>
            <a:off x="925069" y="4387136"/>
            <a:ext cx="5099939"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dirty="0"/>
              <a:t>Those three questions together are the Model for Improvement. Keeping the provider teams focused on answering these three questions can help remove distractions and move projects forward. If in doubt during a project, revisit the model’s three questions and see if the team is working to answer them. If not, are they still working on the same project? Do measures being collected relate to the aim statement?  Are the changes they are making related to the aim statement and are they resulting in the improvements they seek? </a:t>
            </a:r>
          </a:p>
          <a:p>
            <a:pPr eaLnBrk="1" hangingPunct="1"/>
            <a:endParaRPr lang="en-US" altLang="en-US" sz="1800" dirty="0"/>
          </a:p>
          <a:p>
            <a:pPr eaLnBrk="1" hangingPunct="1"/>
            <a:r>
              <a:rPr lang="en-US" altLang="en-US" sz="1800" dirty="0"/>
              <a:t>This can be a very helpful technique to use in coaching teams through a project.</a:t>
            </a:r>
          </a:p>
        </p:txBody>
      </p:sp>
    </p:spTree>
    <p:extLst>
      <p:ext uri="{BB962C8B-B14F-4D97-AF65-F5344CB8AC3E}">
        <p14:creationId xmlns:p14="http://schemas.microsoft.com/office/powerpoint/2010/main" val="2133591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112" charset="-128"/>
                <a:cs typeface="ＭＳ Ｐゴシック" pitchFamily="-112" charset="-128"/>
              </a:rPr>
              <a:t>It builds on the goal of the U.S. Department of Health and Human Service’s </a:t>
            </a:r>
            <a:r>
              <a:rPr lang="en-US" dirty="0">
                <a:ea typeface="ＭＳ Ｐゴシック" pitchFamily="-112" charset="-128"/>
                <a:cs typeface="ＭＳ Ｐゴシック" pitchFamily="-112" charset="-128"/>
                <a:hlinkClick r:id="rId3"/>
              </a:rPr>
              <a:t>Million Hearts®</a:t>
            </a:r>
            <a:r>
              <a:rPr lang="en-US" dirty="0">
                <a:ea typeface="ＭＳ Ｐゴシック" pitchFamily="-112" charset="-128"/>
                <a:cs typeface="ＭＳ Ｐゴシック" pitchFamily="-112" charset="-128"/>
              </a:rPr>
              <a:t> initiative, which aims to prevent a million heart attacks and strokes nationwide by 2017.</a:t>
            </a:r>
            <a:endParaRPr lang="en-US" altLang="en-US" b="1" dirty="0">
              <a:latin typeface="Arial" pitchFamily="34" charset="0"/>
              <a:ea typeface="ＭＳ Ｐゴシック" pitchFamily="34" charset="-128"/>
            </a:endParaRPr>
          </a:p>
          <a:p>
            <a:endParaRPr lang="en-US" altLang="en-US" b="1" dirty="0">
              <a:latin typeface="Arial" pitchFamily="34" charset="0"/>
              <a:ea typeface="ＭＳ Ｐゴシック" pitchFamily="34" charset="-128"/>
            </a:endParaRPr>
          </a:p>
          <a:p>
            <a:r>
              <a:rPr lang="en-US" altLang="en-US" b="1" dirty="0">
                <a:latin typeface="Arial" pitchFamily="34" charset="0"/>
                <a:ea typeface="ＭＳ Ｐゴシック" pitchFamily="34" charset="-128"/>
              </a:rPr>
              <a:t>EvidenceNOW</a:t>
            </a:r>
            <a:r>
              <a:rPr lang="en-US" altLang="en-US" dirty="0">
                <a:latin typeface="Arial" pitchFamily="34" charset="0"/>
                <a:ea typeface="ＭＳ Ｐゴシック" pitchFamily="34" charset="-128"/>
              </a:rPr>
              <a:t>: </a:t>
            </a:r>
            <a:r>
              <a:rPr lang="en-US" altLang="en-US" b="1" dirty="0">
                <a:latin typeface="Arial" pitchFamily="34" charset="0"/>
                <a:ea typeface="ＭＳ Ｐゴシック" pitchFamily="34" charset="-128"/>
              </a:rPr>
              <a:t>Advancing Heart Health in Primary Care</a:t>
            </a:r>
            <a:r>
              <a:rPr lang="en-US" altLang="en-US" dirty="0">
                <a:latin typeface="Arial" pitchFamily="34" charset="0"/>
                <a:ea typeface="ＭＳ Ｐゴシック" pitchFamily="34" charset="-128"/>
              </a:rPr>
              <a:t> is an initiative of the Agency for Healthcare Research and Quality (AHRQ) to accelerate the dissemination and implementation of patient-centered outcomes research findings into primary care. AHRQ has awarded seven implementation grants that use a variety of interventions to help small and medium-sized primary care practices build their capacity to use the </a:t>
            </a:r>
            <a:r>
              <a:rPr lang="en-US" altLang="en-US" b="1" dirty="0">
                <a:latin typeface="Arial" pitchFamily="34" charset="0"/>
                <a:ea typeface="ＭＳ Ｐゴシック" pitchFamily="34" charset="-128"/>
              </a:rPr>
              <a:t>ABCS</a:t>
            </a:r>
            <a:r>
              <a:rPr lang="en-US" altLang="en-US" dirty="0">
                <a:latin typeface="Arial" pitchFamily="34" charset="0"/>
                <a:ea typeface="ＭＳ Ｐゴシック" pitchFamily="34" charset="-128"/>
              </a:rPr>
              <a:t> of cardiovascular disease prevention: </a:t>
            </a:r>
            <a:r>
              <a:rPr lang="en-US" altLang="en-US" b="1" dirty="0">
                <a:latin typeface="Arial" pitchFamily="34" charset="0"/>
                <a:ea typeface="ＭＳ Ｐゴシック" pitchFamily="34" charset="-128"/>
              </a:rPr>
              <a:t>A</a:t>
            </a:r>
            <a:r>
              <a:rPr lang="en-US" altLang="en-US" dirty="0">
                <a:latin typeface="Arial" pitchFamily="34" charset="0"/>
                <a:ea typeface="ＭＳ Ｐゴシック" pitchFamily="34" charset="-128"/>
              </a:rPr>
              <a:t>spirin in high-risk individuals, </a:t>
            </a:r>
            <a:r>
              <a:rPr lang="en-US" altLang="en-US" b="1" dirty="0">
                <a:latin typeface="Arial" pitchFamily="34" charset="0"/>
                <a:ea typeface="ＭＳ Ｐゴシック" pitchFamily="34" charset="-128"/>
              </a:rPr>
              <a:t>B</a:t>
            </a:r>
            <a:r>
              <a:rPr lang="en-US" altLang="en-US" dirty="0">
                <a:latin typeface="Arial" pitchFamily="34" charset="0"/>
                <a:ea typeface="ＭＳ Ｐゴシック" pitchFamily="34" charset="-128"/>
              </a:rPr>
              <a:t>lood pressure control, </a:t>
            </a:r>
            <a:r>
              <a:rPr lang="en-US" altLang="en-US" b="1" dirty="0">
                <a:latin typeface="Arial" pitchFamily="34" charset="0"/>
                <a:ea typeface="ＭＳ Ｐゴシック" pitchFamily="34" charset="-128"/>
              </a:rPr>
              <a:t>C</a:t>
            </a:r>
            <a:r>
              <a:rPr lang="en-US" altLang="en-US" dirty="0">
                <a:latin typeface="Arial" pitchFamily="34" charset="0"/>
                <a:ea typeface="ＭＳ Ｐゴシック" pitchFamily="34" charset="-128"/>
              </a:rPr>
              <a:t>holesterol management, and </a:t>
            </a:r>
            <a:r>
              <a:rPr lang="en-US" altLang="en-US" b="1" dirty="0">
                <a:latin typeface="Arial" pitchFamily="34" charset="0"/>
                <a:ea typeface="ＭＳ Ｐゴシック" pitchFamily="34" charset="-128"/>
              </a:rPr>
              <a:t>S</a:t>
            </a:r>
            <a:r>
              <a:rPr lang="en-US" altLang="en-US" dirty="0">
                <a:latin typeface="Arial" pitchFamily="34" charset="0"/>
                <a:ea typeface="ＭＳ Ｐゴシック" pitchFamily="34" charset="-128"/>
              </a:rPr>
              <a:t>moking cessation. An eighth grant is evaluating the overall impact of the EvidenceNOW initiative. All of the implementation grants are testing the effectiveness of practice facilitation as a quality improvement strategy to help primary care practices adopt the ABCS. When primary care practices emphasize the ABCS consistently with at-risk patients, people improve their health and live longer.  </a:t>
            </a:r>
          </a:p>
          <a:p>
            <a:endParaRPr lang="en-US" altLang="en-US" dirty="0">
              <a:latin typeface="Arial" pitchFamily="34"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4FE8-92DE-44CD-BC2D-2CFC413B7F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058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51494" indent="-289036" eaLnBrk="0" hangingPunct="0">
              <a:spcBef>
                <a:spcPct val="30000"/>
              </a:spcBef>
              <a:defRPr sz="1200">
                <a:solidFill>
                  <a:schemeClr val="tx1"/>
                </a:solidFill>
                <a:latin typeface="Arial" charset="0"/>
                <a:ea typeface="ＭＳ Ｐゴシック" pitchFamily="34" charset="-128"/>
              </a:defRPr>
            </a:lvl2pPr>
            <a:lvl3pPr marL="1156145" indent="-231229" eaLnBrk="0" hangingPunct="0">
              <a:spcBef>
                <a:spcPct val="30000"/>
              </a:spcBef>
              <a:defRPr sz="1200">
                <a:solidFill>
                  <a:schemeClr val="tx1"/>
                </a:solidFill>
                <a:latin typeface="Arial" charset="0"/>
                <a:ea typeface="ＭＳ Ｐゴシック" pitchFamily="34" charset="-128"/>
              </a:defRPr>
            </a:lvl3pPr>
            <a:lvl4pPr marL="1618602" indent="-231229" eaLnBrk="0" hangingPunct="0">
              <a:spcBef>
                <a:spcPct val="30000"/>
              </a:spcBef>
              <a:defRPr sz="1200">
                <a:solidFill>
                  <a:schemeClr val="tx1"/>
                </a:solidFill>
                <a:latin typeface="Arial" charset="0"/>
                <a:ea typeface="ＭＳ Ｐゴシック" pitchFamily="34" charset="-128"/>
              </a:defRPr>
            </a:lvl4pPr>
            <a:lvl5pPr marL="2081060" indent="-231229" eaLnBrk="0" hangingPunct="0">
              <a:spcBef>
                <a:spcPct val="30000"/>
              </a:spcBef>
              <a:defRPr sz="1200">
                <a:solidFill>
                  <a:schemeClr val="tx1"/>
                </a:solidFill>
                <a:latin typeface="Arial" charset="0"/>
                <a:ea typeface="ＭＳ Ｐゴシック" pitchFamily="34" charset="-128"/>
              </a:defRPr>
            </a:lvl5pPr>
            <a:lvl6pPr marL="2543518" indent="-231229" eaLnBrk="0" fontAlgn="base" hangingPunct="0">
              <a:spcBef>
                <a:spcPct val="30000"/>
              </a:spcBef>
              <a:spcAft>
                <a:spcPct val="0"/>
              </a:spcAft>
              <a:defRPr sz="1200">
                <a:solidFill>
                  <a:schemeClr val="tx1"/>
                </a:solidFill>
                <a:latin typeface="Arial" charset="0"/>
                <a:ea typeface="ＭＳ Ｐゴシック" pitchFamily="34" charset="-128"/>
              </a:defRPr>
            </a:lvl6pPr>
            <a:lvl7pPr marL="3005976" indent="-231229" eaLnBrk="0" fontAlgn="base" hangingPunct="0">
              <a:spcBef>
                <a:spcPct val="30000"/>
              </a:spcBef>
              <a:spcAft>
                <a:spcPct val="0"/>
              </a:spcAft>
              <a:defRPr sz="1200">
                <a:solidFill>
                  <a:schemeClr val="tx1"/>
                </a:solidFill>
                <a:latin typeface="Arial" charset="0"/>
                <a:ea typeface="ＭＳ Ｐゴシック" pitchFamily="34" charset="-128"/>
              </a:defRPr>
            </a:lvl7pPr>
            <a:lvl8pPr marL="3468434" indent="-231229" eaLnBrk="0" fontAlgn="base" hangingPunct="0">
              <a:spcBef>
                <a:spcPct val="30000"/>
              </a:spcBef>
              <a:spcAft>
                <a:spcPct val="0"/>
              </a:spcAft>
              <a:defRPr sz="1200">
                <a:solidFill>
                  <a:schemeClr val="tx1"/>
                </a:solidFill>
                <a:latin typeface="Arial" charset="0"/>
                <a:ea typeface="ＭＳ Ｐゴシック" pitchFamily="34" charset="-128"/>
              </a:defRPr>
            </a:lvl8pPr>
            <a:lvl9pPr marL="3930891" indent="-231229" eaLnBrk="0" fontAlgn="base" hangingPunct="0">
              <a:spcBef>
                <a:spcPct val="30000"/>
              </a:spcBef>
              <a:spcAft>
                <a:spcPct val="0"/>
              </a:spcAft>
              <a:defRPr sz="1200">
                <a:solidFill>
                  <a:schemeClr val="tx1"/>
                </a:solidFill>
                <a:latin typeface="Arial" charset="0"/>
                <a:ea typeface="ＭＳ Ｐゴシック"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57F84237-29E4-4BB0-8143-3413A2497E35}"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60</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893412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When a practice joins the PIN, they sign a memorandum of understanding … agree to share key data on a quarterly basis. Data corresponds to our areas of focus.</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51494" indent="-289036" eaLnBrk="0" hangingPunct="0">
              <a:spcBef>
                <a:spcPct val="30000"/>
              </a:spcBef>
              <a:defRPr sz="1200">
                <a:solidFill>
                  <a:schemeClr val="tx1"/>
                </a:solidFill>
                <a:latin typeface="Arial" charset="0"/>
                <a:ea typeface="ＭＳ Ｐゴシック" pitchFamily="34" charset="-128"/>
              </a:defRPr>
            </a:lvl2pPr>
            <a:lvl3pPr marL="1156145" indent="-231229" eaLnBrk="0" hangingPunct="0">
              <a:spcBef>
                <a:spcPct val="30000"/>
              </a:spcBef>
              <a:defRPr sz="1200">
                <a:solidFill>
                  <a:schemeClr val="tx1"/>
                </a:solidFill>
                <a:latin typeface="Arial" charset="0"/>
                <a:ea typeface="ＭＳ Ｐゴシック" pitchFamily="34" charset="-128"/>
              </a:defRPr>
            </a:lvl3pPr>
            <a:lvl4pPr marL="1618602" indent="-231229" eaLnBrk="0" hangingPunct="0">
              <a:spcBef>
                <a:spcPct val="30000"/>
              </a:spcBef>
              <a:defRPr sz="1200">
                <a:solidFill>
                  <a:schemeClr val="tx1"/>
                </a:solidFill>
                <a:latin typeface="Arial" charset="0"/>
                <a:ea typeface="ＭＳ Ｐゴシック" pitchFamily="34" charset="-128"/>
              </a:defRPr>
            </a:lvl4pPr>
            <a:lvl5pPr marL="2081060" indent="-231229" eaLnBrk="0" hangingPunct="0">
              <a:spcBef>
                <a:spcPct val="30000"/>
              </a:spcBef>
              <a:defRPr sz="1200">
                <a:solidFill>
                  <a:schemeClr val="tx1"/>
                </a:solidFill>
                <a:latin typeface="Arial" charset="0"/>
                <a:ea typeface="ＭＳ Ｐゴシック" pitchFamily="34" charset="-128"/>
              </a:defRPr>
            </a:lvl5pPr>
            <a:lvl6pPr marL="2543518" indent="-231229" eaLnBrk="0" fontAlgn="base" hangingPunct="0">
              <a:spcBef>
                <a:spcPct val="30000"/>
              </a:spcBef>
              <a:spcAft>
                <a:spcPct val="0"/>
              </a:spcAft>
              <a:defRPr sz="1200">
                <a:solidFill>
                  <a:schemeClr val="tx1"/>
                </a:solidFill>
                <a:latin typeface="Arial" charset="0"/>
                <a:ea typeface="ＭＳ Ｐゴシック" pitchFamily="34" charset="-128"/>
              </a:defRPr>
            </a:lvl6pPr>
            <a:lvl7pPr marL="3005976" indent="-231229" eaLnBrk="0" fontAlgn="base" hangingPunct="0">
              <a:spcBef>
                <a:spcPct val="30000"/>
              </a:spcBef>
              <a:spcAft>
                <a:spcPct val="0"/>
              </a:spcAft>
              <a:defRPr sz="1200">
                <a:solidFill>
                  <a:schemeClr val="tx1"/>
                </a:solidFill>
                <a:latin typeface="Arial" charset="0"/>
                <a:ea typeface="ＭＳ Ｐゴシック" pitchFamily="34" charset="-128"/>
              </a:defRPr>
            </a:lvl7pPr>
            <a:lvl8pPr marL="3468434" indent="-231229" eaLnBrk="0" fontAlgn="base" hangingPunct="0">
              <a:spcBef>
                <a:spcPct val="30000"/>
              </a:spcBef>
              <a:spcAft>
                <a:spcPct val="0"/>
              </a:spcAft>
              <a:defRPr sz="1200">
                <a:solidFill>
                  <a:schemeClr val="tx1"/>
                </a:solidFill>
                <a:latin typeface="Arial" charset="0"/>
                <a:ea typeface="ＭＳ Ｐゴシック" pitchFamily="34" charset="-128"/>
              </a:defRPr>
            </a:lvl8pPr>
            <a:lvl9pPr marL="3930891" indent="-231229" eaLnBrk="0" fontAlgn="base" hangingPunct="0">
              <a:spcBef>
                <a:spcPct val="30000"/>
              </a:spcBef>
              <a:spcAft>
                <a:spcPct val="0"/>
              </a:spcAft>
              <a:defRPr sz="1200">
                <a:solidFill>
                  <a:schemeClr val="tx1"/>
                </a:solidFill>
                <a:latin typeface="Arial" charset="0"/>
                <a:ea typeface="ＭＳ Ｐゴシック"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8CC20A31-8BEF-4A5F-AEF3-19FFED58BFAB}"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61</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1634473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 love data!  </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51494" indent="-289036" eaLnBrk="0" hangingPunct="0">
              <a:spcBef>
                <a:spcPct val="30000"/>
              </a:spcBef>
              <a:defRPr sz="1200">
                <a:solidFill>
                  <a:schemeClr val="tx1"/>
                </a:solidFill>
                <a:latin typeface="Arial" charset="0"/>
                <a:ea typeface="ＭＳ Ｐゴシック" pitchFamily="34" charset="-128"/>
              </a:defRPr>
            </a:lvl2pPr>
            <a:lvl3pPr marL="1156145" indent="-231229" eaLnBrk="0" hangingPunct="0">
              <a:spcBef>
                <a:spcPct val="30000"/>
              </a:spcBef>
              <a:defRPr sz="1200">
                <a:solidFill>
                  <a:schemeClr val="tx1"/>
                </a:solidFill>
                <a:latin typeface="Arial" charset="0"/>
                <a:ea typeface="ＭＳ Ｐゴシック" pitchFamily="34" charset="-128"/>
              </a:defRPr>
            </a:lvl3pPr>
            <a:lvl4pPr marL="1618602" indent="-231229" eaLnBrk="0" hangingPunct="0">
              <a:spcBef>
                <a:spcPct val="30000"/>
              </a:spcBef>
              <a:defRPr sz="1200">
                <a:solidFill>
                  <a:schemeClr val="tx1"/>
                </a:solidFill>
                <a:latin typeface="Arial" charset="0"/>
                <a:ea typeface="ＭＳ Ｐゴシック" pitchFamily="34" charset="-128"/>
              </a:defRPr>
            </a:lvl4pPr>
            <a:lvl5pPr marL="2081060" indent="-231229" eaLnBrk="0" hangingPunct="0">
              <a:spcBef>
                <a:spcPct val="30000"/>
              </a:spcBef>
              <a:defRPr sz="1200">
                <a:solidFill>
                  <a:schemeClr val="tx1"/>
                </a:solidFill>
                <a:latin typeface="Arial" charset="0"/>
                <a:ea typeface="ＭＳ Ｐゴシック" pitchFamily="34" charset="-128"/>
              </a:defRPr>
            </a:lvl5pPr>
            <a:lvl6pPr marL="2543518" indent="-231229" eaLnBrk="0" fontAlgn="base" hangingPunct="0">
              <a:spcBef>
                <a:spcPct val="30000"/>
              </a:spcBef>
              <a:spcAft>
                <a:spcPct val="0"/>
              </a:spcAft>
              <a:defRPr sz="1200">
                <a:solidFill>
                  <a:schemeClr val="tx1"/>
                </a:solidFill>
                <a:latin typeface="Arial" charset="0"/>
                <a:ea typeface="ＭＳ Ｐゴシック" pitchFamily="34" charset="-128"/>
              </a:defRPr>
            </a:lvl6pPr>
            <a:lvl7pPr marL="3005976" indent="-231229" eaLnBrk="0" fontAlgn="base" hangingPunct="0">
              <a:spcBef>
                <a:spcPct val="30000"/>
              </a:spcBef>
              <a:spcAft>
                <a:spcPct val="0"/>
              </a:spcAft>
              <a:defRPr sz="1200">
                <a:solidFill>
                  <a:schemeClr val="tx1"/>
                </a:solidFill>
                <a:latin typeface="Arial" charset="0"/>
                <a:ea typeface="ＭＳ Ｐゴシック" pitchFamily="34" charset="-128"/>
              </a:defRPr>
            </a:lvl7pPr>
            <a:lvl8pPr marL="3468434" indent="-231229" eaLnBrk="0" fontAlgn="base" hangingPunct="0">
              <a:spcBef>
                <a:spcPct val="30000"/>
              </a:spcBef>
              <a:spcAft>
                <a:spcPct val="0"/>
              </a:spcAft>
              <a:defRPr sz="1200">
                <a:solidFill>
                  <a:schemeClr val="tx1"/>
                </a:solidFill>
                <a:latin typeface="Arial" charset="0"/>
                <a:ea typeface="ＭＳ Ｐゴシック" pitchFamily="34" charset="-128"/>
              </a:defRPr>
            </a:lvl8pPr>
            <a:lvl9pPr marL="3930891" indent="-231229" eaLnBrk="0" fontAlgn="base" hangingPunct="0">
              <a:spcBef>
                <a:spcPct val="30000"/>
              </a:spcBef>
              <a:spcAft>
                <a:spcPct val="0"/>
              </a:spcAft>
              <a:defRPr sz="1200">
                <a:solidFill>
                  <a:schemeClr val="tx1"/>
                </a:solidFill>
                <a:latin typeface="Arial" charset="0"/>
                <a:ea typeface="ＭＳ Ｐゴシック"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1257974-0E68-4D69-943A-75CCD1BC28C4}"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62</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526794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Collab vs non-collab</a:t>
            </a:r>
          </a:p>
          <a:p>
            <a:r>
              <a:rPr lang="en-US" altLang="en-US" dirty="0"/>
              <a:t>Current: 8.5 vs 9.00</a:t>
            </a:r>
          </a:p>
          <a:p>
            <a:r>
              <a:rPr lang="en-US" altLang="en-US" dirty="0"/>
              <a:t>After paralleling for awhile, the trend is to a lower composite.</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9889" indent="-287431" eaLnBrk="0" hangingPunct="0">
              <a:spcBef>
                <a:spcPct val="30000"/>
              </a:spcBef>
              <a:defRPr sz="1200">
                <a:solidFill>
                  <a:schemeClr val="tx1"/>
                </a:solidFill>
                <a:latin typeface="Arial" charset="0"/>
                <a:ea typeface="ＭＳ Ｐゴシック" pitchFamily="34" charset="-128"/>
              </a:defRPr>
            </a:lvl2pPr>
            <a:lvl3pPr marL="1154539" indent="-229624" eaLnBrk="0" hangingPunct="0">
              <a:spcBef>
                <a:spcPct val="30000"/>
              </a:spcBef>
              <a:defRPr sz="1200">
                <a:solidFill>
                  <a:schemeClr val="tx1"/>
                </a:solidFill>
                <a:latin typeface="Arial" charset="0"/>
                <a:ea typeface="ＭＳ Ｐゴシック" pitchFamily="34" charset="-128"/>
              </a:defRPr>
            </a:lvl3pPr>
            <a:lvl4pPr marL="1616997" indent="-229624" eaLnBrk="0" hangingPunct="0">
              <a:spcBef>
                <a:spcPct val="30000"/>
              </a:spcBef>
              <a:defRPr sz="1200">
                <a:solidFill>
                  <a:schemeClr val="tx1"/>
                </a:solidFill>
                <a:latin typeface="Arial" charset="0"/>
                <a:ea typeface="ＭＳ Ｐゴシック" pitchFamily="34" charset="-128"/>
              </a:defRPr>
            </a:lvl4pPr>
            <a:lvl5pPr marL="2079455" indent="-229624" eaLnBrk="0" hangingPunct="0">
              <a:spcBef>
                <a:spcPct val="30000"/>
              </a:spcBef>
              <a:defRPr sz="1200">
                <a:solidFill>
                  <a:schemeClr val="tx1"/>
                </a:solidFill>
                <a:latin typeface="Arial" charset="0"/>
                <a:ea typeface="ＭＳ Ｐゴシック" pitchFamily="34" charset="-128"/>
              </a:defRPr>
            </a:lvl5pPr>
            <a:lvl6pPr marL="2541913" indent="-229624" eaLnBrk="0" fontAlgn="base" hangingPunct="0">
              <a:spcBef>
                <a:spcPct val="30000"/>
              </a:spcBef>
              <a:spcAft>
                <a:spcPct val="0"/>
              </a:spcAft>
              <a:defRPr sz="1200">
                <a:solidFill>
                  <a:schemeClr val="tx1"/>
                </a:solidFill>
                <a:latin typeface="Arial" charset="0"/>
                <a:ea typeface="ＭＳ Ｐゴシック" pitchFamily="34" charset="-128"/>
              </a:defRPr>
            </a:lvl6pPr>
            <a:lvl7pPr marL="3004370" indent="-229624" eaLnBrk="0" fontAlgn="base" hangingPunct="0">
              <a:spcBef>
                <a:spcPct val="30000"/>
              </a:spcBef>
              <a:spcAft>
                <a:spcPct val="0"/>
              </a:spcAft>
              <a:defRPr sz="1200">
                <a:solidFill>
                  <a:schemeClr val="tx1"/>
                </a:solidFill>
                <a:latin typeface="Arial" charset="0"/>
                <a:ea typeface="ＭＳ Ｐゴシック" pitchFamily="34" charset="-128"/>
              </a:defRPr>
            </a:lvl7pPr>
            <a:lvl8pPr marL="3466828" indent="-229624" eaLnBrk="0" fontAlgn="base" hangingPunct="0">
              <a:spcBef>
                <a:spcPct val="30000"/>
              </a:spcBef>
              <a:spcAft>
                <a:spcPct val="0"/>
              </a:spcAft>
              <a:defRPr sz="1200">
                <a:solidFill>
                  <a:schemeClr val="tx1"/>
                </a:solidFill>
                <a:latin typeface="Arial" charset="0"/>
                <a:ea typeface="ＭＳ Ｐゴシック" pitchFamily="34" charset="-128"/>
              </a:defRPr>
            </a:lvl8pPr>
            <a:lvl9pPr marL="3929286" indent="-229624" eaLnBrk="0" fontAlgn="base" hangingPunct="0">
              <a:spcBef>
                <a:spcPct val="30000"/>
              </a:spcBef>
              <a:spcAft>
                <a:spcPct val="0"/>
              </a:spcAft>
              <a:defRPr sz="1200">
                <a:solidFill>
                  <a:schemeClr val="tx1"/>
                </a:solidFill>
                <a:latin typeface="Arial" charset="0"/>
                <a:ea typeface="ＭＳ Ｐゴシック"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1AB4655-4E34-4F63-AAF5-08EF8146E024}"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67</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557931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51494" indent="-289036" eaLnBrk="0" hangingPunct="0">
              <a:spcBef>
                <a:spcPct val="30000"/>
              </a:spcBef>
              <a:defRPr sz="1200">
                <a:solidFill>
                  <a:schemeClr val="tx1"/>
                </a:solidFill>
                <a:latin typeface="Arial" charset="0"/>
                <a:ea typeface="ＭＳ Ｐゴシック" pitchFamily="34" charset="-128"/>
              </a:defRPr>
            </a:lvl2pPr>
            <a:lvl3pPr marL="1156145" indent="-231229" eaLnBrk="0" hangingPunct="0">
              <a:spcBef>
                <a:spcPct val="30000"/>
              </a:spcBef>
              <a:defRPr sz="1200">
                <a:solidFill>
                  <a:schemeClr val="tx1"/>
                </a:solidFill>
                <a:latin typeface="Arial" charset="0"/>
                <a:ea typeface="ＭＳ Ｐゴシック" pitchFamily="34" charset="-128"/>
              </a:defRPr>
            </a:lvl3pPr>
            <a:lvl4pPr marL="1618602" indent="-231229" eaLnBrk="0" hangingPunct="0">
              <a:spcBef>
                <a:spcPct val="30000"/>
              </a:spcBef>
              <a:defRPr sz="1200">
                <a:solidFill>
                  <a:schemeClr val="tx1"/>
                </a:solidFill>
                <a:latin typeface="Arial" charset="0"/>
                <a:ea typeface="ＭＳ Ｐゴシック" pitchFamily="34" charset="-128"/>
              </a:defRPr>
            </a:lvl4pPr>
            <a:lvl5pPr marL="2081060" indent="-231229" eaLnBrk="0" hangingPunct="0">
              <a:spcBef>
                <a:spcPct val="30000"/>
              </a:spcBef>
              <a:defRPr sz="1200">
                <a:solidFill>
                  <a:schemeClr val="tx1"/>
                </a:solidFill>
                <a:latin typeface="Arial" charset="0"/>
                <a:ea typeface="ＭＳ Ｐゴシック" pitchFamily="34" charset="-128"/>
              </a:defRPr>
            </a:lvl5pPr>
            <a:lvl6pPr marL="2543518" indent="-231229" eaLnBrk="0" fontAlgn="base" hangingPunct="0">
              <a:spcBef>
                <a:spcPct val="30000"/>
              </a:spcBef>
              <a:spcAft>
                <a:spcPct val="0"/>
              </a:spcAft>
              <a:defRPr sz="1200">
                <a:solidFill>
                  <a:schemeClr val="tx1"/>
                </a:solidFill>
                <a:latin typeface="Arial" charset="0"/>
                <a:ea typeface="ＭＳ Ｐゴシック" pitchFamily="34" charset="-128"/>
              </a:defRPr>
            </a:lvl6pPr>
            <a:lvl7pPr marL="3005976" indent="-231229" eaLnBrk="0" fontAlgn="base" hangingPunct="0">
              <a:spcBef>
                <a:spcPct val="30000"/>
              </a:spcBef>
              <a:spcAft>
                <a:spcPct val="0"/>
              </a:spcAft>
              <a:defRPr sz="1200">
                <a:solidFill>
                  <a:schemeClr val="tx1"/>
                </a:solidFill>
                <a:latin typeface="Arial" charset="0"/>
                <a:ea typeface="ＭＳ Ｐゴシック" pitchFamily="34" charset="-128"/>
              </a:defRPr>
            </a:lvl7pPr>
            <a:lvl8pPr marL="3468434" indent="-231229" eaLnBrk="0" fontAlgn="base" hangingPunct="0">
              <a:spcBef>
                <a:spcPct val="30000"/>
              </a:spcBef>
              <a:spcAft>
                <a:spcPct val="0"/>
              </a:spcAft>
              <a:defRPr sz="1200">
                <a:solidFill>
                  <a:schemeClr val="tx1"/>
                </a:solidFill>
                <a:latin typeface="Arial" charset="0"/>
                <a:ea typeface="ＭＳ Ｐゴシック" pitchFamily="34" charset="-128"/>
              </a:defRPr>
            </a:lvl8pPr>
            <a:lvl9pPr marL="3930891" indent="-231229" eaLnBrk="0" fontAlgn="base" hangingPunct="0">
              <a:spcBef>
                <a:spcPct val="30000"/>
              </a:spcBef>
              <a:spcAft>
                <a:spcPct val="0"/>
              </a:spcAft>
              <a:defRPr sz="1200">
                <a:solidFill>
                  <a:schemeClr val="tx1"/>
                </a:solidFill>
                <a:latin typeface="Arial" charset="0"/>
                <a:ea typeface="ＭＳ Ｐゴシック"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8316A27F-FAAC-4867-A2AB-A20FFD61E32F}"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69</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899222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692107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Million Hearts® is a national initiative that aims to prevent 1 million heart attacks, strokes, and other cardiovascular events* over the next five years.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national initiative is co-led by the Centers for Disease Control and Prevention and the Centers for Medicare and Medicaid Services and carried out by a variety of governmental and non-governmental partners at local, state, and federal levels.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Million Hearts® provides a platform to shine light on a selection of evidence-based strategies for cardiovascular disease prevention, and serves as a learning lab and repository of tools, protocols, and resources for partners to use to implement these strategies. The only way we—as a nation—will meet these goals is through the collective and focused action of a variety of partners. In short, Million Hearts® provides the foundation and tools, and the Million Hearts® partners build the house.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FF0000"/>
                </a:solidFill>
                <a:effectLst/>
                <a:latin typeface="+mn-lt"/>
                <a:ea typeface="+mn-ea"/>
                <a:cs typeface="+mn-cs"/>
              </a:rPr>
              <a:t>*Within the Million Hearts® initiative, for plain language purposes, we often say “heart attacks and strokes,” but the definition of prevented cardiovascular events that we track is broader than that and includes deaths, hospitalizations, and emergency room visits from heart attack, stroke, transient ischemic attack, and heart failure, as well as other cardiovascular events.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51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585155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165493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581431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430839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748014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890278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850037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5848774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117473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809972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year, in the United States, more than 800,000 adults die from cardiovascular disease, and 1.5 million have a heart attack or stroke.</a:t>
            </a:r>
            <a:r>
              <a:rPr lang="en-US" sz="1200" b="1" kern="1200" baseline="30000" dirty="0">
                <a:solidFill>
                  <a:schemeClr val="tx1"/>
                </a:solidFill>
                <a:effectLst/>
                <a:latin typeface="+mn-lt"/>
                <a:ea typeface="+mn-ea"/>
                <a:cs typeface="+mn-cs"/>
              </a:rPr>
              <a:t>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Cardiovascular disease is the leading cause of potentially preventable death in the U.S.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cost to the U.S. economy is over $300 billion every year in medical costs and lost productivity.</a:t>
            </a:r>
            <a:r>
              <a:rPr lang="en-US" sz="1200" b="1" kern="1200" baseline="30000" dirty="0">
                <a:solidFill>
                  <a:schemeClr val="tx1"/>
                </a:solidFill>
                <a:effectLst/>
                <a:latin typeface="+mn-lt"/>
                <a:ea typeface="+mn-ea"/>
                <a:cs typeface="+mn-cs"/>
              </a:rPr>
              <a:t> 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Cardiovascular disease is the greatest contributor to racial disparities in life expectancy among African Americans—accounting for more than one year of the almost four years shorter life span.</a:t>
            </a:r>
            <a:r>
              <a:rPr lang="en-US" sz="1200" kern="1200" baseline="300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most alarmingly, after 40 years of steady improvement, the rates of decline in both heart disease and stroke deaths have slowed.</a:t>
            </a:r>
            <a:r>
              <a:rPr lang="en-US" sz="1200" kern="1200" baseline="30000" dirty="0">
                <a:solidFill>
                  <a:schemeClr val="tx1"/>
                </a:solidFill>
                <a:effectLst/>
                <a:latin typeface="+mn-lt"/>
                <a:ea typeface="+mn-ea"/>
                <a:cs typeface="+mn-cs"/>
              </a:rPr>
              <a:t>4</a:t>
            </a:r>
          </a:p>
          <a:p>
            <a:endParaRPr lang="en-US" sz="1200" kern="1200" baseline="30000" dirty="0">
              <a:solidFill>
                <a:schemeClr val="tx1"/>
              </a:solidFill>
              <a:effectLst/>
              <a:latin typeface="+mn-lt"/>
              <a:ea typeface="+mn-ea"/>
              <a:cs typeface="+mn-cs"/>
            </a:endParaRPr>
          </a:p>
          <a:p>
            <a:r>
              <a:rPr lang="en-US" baseline="0" dirty="0"/>
              <a:t>SD ranks 21</a:t>
            </a:r>
            <a:r>
              <a:rPr lang="en-US" baseline="30000" dirty="0"/>
              <a:t>st</a:t>
            </a:r>
            <a:r>
              <a:rPr lang="en-US" baseline="0" dirty="0"/>
              <a:t> in the nation in heart disease mortality per 100,000 and has a stroke mortality rate of 4% higher than the national average.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955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1121739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3550445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0820175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9616103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573818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2925541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3665748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908171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94</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19007989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95</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2874889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Deaths due to heart attacks and strokes have been declining steadily for the last 40 years, which can be attributed to both changes in the environment (such as having fewer people smoking) and to improvements in clinical care (such as improved care for those having a stroke and medication use for those with high blood pressure and high cholesterol).</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graph shows the rate of cardiovascular deaths since 2000, and you can see that there is a flattening (or lessening) of the decline. The flattening of the decline is worrying and warrants focusing the Million Hearts® initiative on priorities and strategies to reverse this troubling trend.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0097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96</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16008305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endParaRPr dirty="0"/>
          </a:p>
        </p:txBody>
      </p:sp>
    </p:spTree>
    <p:extLst>
      <p:ext uri="{BB962C8B-B14F-4D97-AF65-F5344CB8AC3E}">
        <p14:creationId xmlns:p14="http://schemas.microsoft.com/office/powerpoint/2010/main" val="2102682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prevent 1 million heart attacks and strokes by 2022, we need to focus on three key priorities: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Keeping people healthy</a:t>
            </a:r>
            <a:r>
              <a:rPr lang="en-US" sz="1200" kern="1200" dirty="0">
                <a:solidFill>
                  <a:schemeClr val="tx1"/>
                </a:solidFill>
                <a:effectLst/>
                <a:latin typeface="+mn-lt"/>
                <a:ea typeface="+mn-ea"/>
                <a:cs typeface="+mn-cs"/>
              </a:rPr>
              <a:t> by making changes to the environments in which people live, learn, work, and play to make it easier for people to make healthy choices.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Optimizing care</a:t>
            </a:r>
            <a:r>
              <a:rPr lang="en-US" sz="1200" kern="1200" dirty="0">
                <a:solidFill>
                  <a:schemeClr val="tx1"/>
                </a:solidFill>
                <a:effectLst/>
                <a:latin typeface="+mn-lt"/>
                <a:ea typeface="+mn-ea"/>
                <a:cs typeface="+mn-cs"/>
              </a:rPr>
              <a:t> so that those with and at risk for cardiovascular disease receive the services and acquire the skills needed to reduce the likelihood of having a heart attack or stroke.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Improving outcomes for priority populations</a:t>
            </a:r>
            <a:r>
              <a:rPr lang="en-US" sz="1200" kern="1200" dirty="0">
                <a:solidFill>
                  <a:schemeClr val="tx1"/>
                </a:solidFill>
                <a:effectLst/>
                <a:latin typeface="+mn-lt"/>
                <a:ea typeface="+mn-ea"/>
                <a:cs typeface="+mn-cs"/>
              </a:rPr>
              <a:t> who suffer worse outcomes of cardiovascular disease and where there is evidence and the opportunity to make a significant impact.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E0BF7-5B15-4DCA-AE24-8E2BDC6AA0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459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Bold and specific action is needed if we are to prevent 1 million events.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Preventing 1 million events is possible by achieving a 20% reduction in sodium, smoking, and physical inactivity in our communities.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health care contribution to the million or more comes from achieving 80% performance on key clinical quality measures of cardiovascular care, the ABCS:  </a:t>
            </a:r>
          </a:p>
          <a:p>
            <a:pPr lvl="0"/>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spirin use or other anticoagulants as appropriate, </a:t>
            </a:r>
          </a:p>
          <a:p>
            <a:pPr lvl="0"/>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lood pressure control,</a:t>
            </a:r>
          </a:p>
          <a:p>
            <a:pPr lvl="0"/>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holesterol management, and </a:t>
            </a:r>
          </a:p>
          <a:p>
            <a:pPr lvl="0"/>
            <a:r>
              <a:rPr lang="en-US" sz="1200" b="1"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moking cessation.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less than 30% of those eligible for cardiac rehabilitation being referred and enrolled, the goal for cardiac rehab has been set at participation rates of 70%. Achieving this 5-year goal would prevent 25,000 deaths and 180,000 hospitalizations annually.</a:t>
            </a:r>
            <a:r>
              <a:rPr lang="en-US" sz="1200" b="1" kern="1200" baseline="30000" dirty="0">
                <a:solidFill>
                  <a:schemeClr val="tx1"/>
                </a:solidFill>
                <a:effectLst/>
                <a:latin typeface="+mn-lt"/>
                <a:ea typeface="+mn-ea"/>
                <a:cs typeface="+mn-cs"/>
              </a:rPr>
              <a:t>5 </a:t>
            </a:r>
            <a:r>
              <a:rPr lang="en-US" sz="1200" b="1" kern="1200" baseline="0" dirty="0">
                <a:solidFill>
                  <a:schemeClr val="tx1"/>
                </a:solidFill>
                <a:effectLst/>
                <a:latin typeface="+mn-lt"/>
                <a:ea typeface="+mn-ea"/>
                <a:cs typeface="+mn-cs"/>
              </a:rPr>
              <a:t> 5.1% of SD adults have had a hear attack (2014)</a:t>
            </a:r>
            <a:endParaRPr lang="en-US" sz="1200" b="1" kern="1200" baseline="300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Helping people practice healthy habits starts in the community, with good design, ready access, and peer group activities, and is reinforced by clinicians who equip and empower their patients to adopt heart-healthy behaviors.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certain populations suffer worse cardiovascular outcomes, and while the reasons for these disparities are complex, effective interventions are now available to help narrow these gaps. Therefore, “improving outcomes for priority populations” has been established as a new priority for this phase of the initiative.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B6C35-5F74-4C23-A760-A8B994C3E5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944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get to the goal of a 20% reduction in sodium intake, smoking, and physical inactivity, we must focus our collective efforts on effective public health strategies.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Strong evidence suggests local food procurement policies can enhance consumer choice for lower sodium foods, while encouraging more producers to offer lower sodium alternatives.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Smoke-free spaces and pricing approaches are effective in driving down tobacco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there is promising evidence that increasing access to places for physical activity, designing communities and streets with physical activity in mind, and peer support–type walking groups can help more individuals increase their physical activity level.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753D7-F08A-4482-AD0E-564F1E8B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20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DA80C1-B06C-6246-B3E5-026D6F68DA16}" type="datetimeFigureOut">
              <a:rPr lang="en-US" smtClean="0"/>
              <a:t>8/14/2017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296227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DA80C1-B06C-6246-B3E5-026D6F68DA16}" type="datetimeFigureOut">
              <a:rPr lang="en-US" smtClean="0"/>
              <a:t>8/14/2017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2749239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DA80C1-B06C-6246-B3E5-026D6F68DA16}" type="datetimeFigureOut">
              <a:rPr lang="en-US" smtClean="0"/>
              <a:t>8/14/2017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1227334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3450" b="1">
                <a:solidFill>
                  <a:srgbClr val="13288F"/>
                </a:solidFill>
              </a:defRPr>
            </a:lvl1pPr>
          </a:lstStyle>
          <a:p>
            <a:r>
              <a:rPr lang="en-US"/>
              <a:t>Click to edit Master title style</a:t>
            </a:r>
            <a:endParaRPr lang="en-US" dirty="0"/>
          </a:p>
        </p:txBody>
      </p:sp>
      <p:pic>
        <p:nvPicPr>
          <p:cNvPr id="7"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6350" y="685802"/>
            <a:ext cx="17716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OS\Communications\K_Lynch\Kate's pics\teens-stairs.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81988" y="5257800"/>
            <a:ext cx="206201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S:\OS\Communications\K_Lynch\Kate's pics\family.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81589" y="5257800"/>
            <a:ext cx="21732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My Pictures\sunscreen.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10015" y="5257800"/>
            <a:ext cx="11715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H:\My Pictures\lab-DonnaGreen2.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5257800"/>
            <a:ext cx="174798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eniors walking.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671789" y="5257800"/>
            <a:ext cx="106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S:\OS\Communications\PHIP photos\life jacket.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026303" y="5257800"/>
            <a:ext cx="10556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logo-comm_color.gif"/>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705601" y="4525965"/>
            <a:ext cx="180498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0" y="5105400"/>
            <a:ext cx="8534400" cy="0"/>
          </a:xfrm>
          <a:prstGeom prst="line">
            <a:avLst/>
          </a:prstGeom>
          <a:ln w="19050">
            <a:solidFill>
              <a:srgbClr val="A6DC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978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8641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200"/>
          </a:xfrm>
          <a:prstGeom prst="rect">
            <a:avLst/>
          </a:prstGeom>
        </p:spPr>
        <p:txBody>
          <a:bodyPr lIns="91425" tIns="91425" rIns="91425" bIns="91425" anchor="t" anchorCtr="0"/>
          <a:lstStyle>
            <a:lvl1pPr lvl="0">
              <a:spcBef>
                <a:spcPts val="0"/>
              </a:spcBef>
              <a:buSzPct val="100000"/>
              <a:buChar char="●"/>
              <a:defRPr sz="1200"/>
            </a:lvl1pPr>
            <a:lvl2pPr lvl="1">
              <a:spcBef>
                <a:spcPts val="0"/>
              </a:spcBef>
              <a:buSzPct val="100000"/>
              <a:buChar char="○"/>
              <a:defRPr sz="1200"/>
            </a:lvl2pPr>
            <a:lvl3pPr lvl="2">
              <a:spcBef>
                <a:spcPts val="0"/>
              </a:spcBef>
              <a:buSzPct val="100000"/>
              <a:buChar char="■"/>
              <a:defRPr sz="1200"/>
            </a:lvl3pPr>
            <a:lvl4pPr lvl="3">
              <a:spcBef>
                <a:spcPts val="0"/>
              </a:spcBef>
              <a:buSzPct val="100000"/>
              <a:buChar char="●"/>
              <a:defRPr sz="1200"/>
            </a:lvl4pPr>
            <a:lvl5pPr lvl="4">
              <a:spcBef>
                <a:spcPts val="0"/>
              </a:spcBef>
              <a:buSzPct val="100000"/>
              <a:buChar char="○"/>
              <a:defRPr sz="1200"/>
            </a:lvl5pPr>
            <a:lvl6pPr lvl="5">
              <a:spcBef>
                <a:spcPts val="0"/>
              </a:spcBef>
              <a:buSzPct val="100000"/>
              <a:buChar char="■"/>
              <a:defRPr sz="1200"/>
            </a:lvl6pPr>
            <a:lvl7pPr lvl="6">
              <a:spcBef>
                <a:spcPts val="0"/>
              </a:spcBef>
              <a:buSzPct val="100000"/>
              <a:buChar char="●"/>
              <a:defRPr sz="1200"/>
            </a:lvl7pPr>
            <a:lvl8pPr lvl="7">
              <a:spcBef>
                <a:spcPts val="0"/>
              </a:spcBef>
              <a:buSzPct val="100000"/>
              <a:buChar char="○"/>
              <a:defRPr sz="1200"/>
            </a:lvl8pPr>
            <a:lvl9pPr lvl="8">
              <a:spcBef>
                <a:spcPts val="0"/>
              </a:spcBef>
              <a:buSzPct val="100000"/>
              <a:buChar char="■"/>
              <a:defRPr sz="1200"/>
            </a:lvl9pPr>
          </a:lstStyle>
          <a:p>
            <a:endParaRPr/>
          </a:p>
        </p:txBody>
      </p:sp>
      <p:sp>
        <p:nvSpPr>
          <p:cNvPr id="31" name="Shape 31"/>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0451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r>
              <a:rPr lang="en-US" sz="1800" b="0" i="0" kern="1200" dirty="0">
                <a:solidFill>
                  <a:schemeClr val="tx1"/>
                </a:solidFill>
                <a:effectLst/>
                <a:latin typeface="Arial" charset="0"/>
                <a:ea typeface="Arial" charset="0"/>
                <a:cs typeface="Arial" charset="0"/>
              </a:rPr>
              <a:t>Presenter's name </a:t>
            </a:r>
          </a:p>
          <a:p>
            <a:r>
              <a:rPr lang="en-US" sz="1800" b="0" i="0" kern="1200" dirty="0">
                <a:solidFill>
                  <a:schemeClr val="tx1"/>
                </a:solidFill>
                <a:effectLst/>
                <a:latin typeface="Arial" charset="0"/>
                <a:ea typeface="Arial" charset="0"/>
                <a:cs typeface="Arial" charset="0"/>
              </a:rPr>
              <a:t>Credentials</a:t>
            </a:r>
            <a:endParaRPr lang="en-US" sz="1800" dirty="0">
              <a:latin typeface="Arial" charset="0"/>
              <a:ea typeface="Arial" charset="0"/>
              <a:cs typeface="Arial" charset="0"/>
            </a:endParaRPr>
          </a:p>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pPr/>
              <a:t>‹#›</a:t>
            </a:fld>
            <a:endParaRPr lang="en-US" dirty="0"/>
          </a:p>
        </p:txBody>
      </p:sp>
      <p:sp>
        <p:nvSpPr>
          <p:cNvPr id="7" name="Rectangle 6"/>
          <p:cNvSpPr/>
          <p:nvPr userDrawn="1"/>
        </p:nvSpPr>
        <p:spPr>
          <a:xfrm>
            <a:off x="0" y="0"/>
            <a:ext cx="9144000" cy="3507288"/>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1641408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43609"/>
          </a:xfrm>
        </p:spPr>
        <p:txBody>
          <a:bodyPr anchor="t" anchorCtr="0">
            <a:noAutofit/>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pPr/>
              <a:t>‹#›</a:t>
            </a:fld>
            <a:endParaRPr lang="en-US" dirty="0"/>
          </a:p>
        </p:txBody>
      </p:sp>
      <p:sp>
        <p:nvSpPr>
          <p:cNvPr id="7" name="Rectangle 6"/>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4047984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3131929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49324"/>
          </a:xfrm>
        </p:spPr>
        <p:txBody>
          <a:bodyPr anchor="t" anchorCtr="0"/>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C9860-AA27-4167-A2A8-CAF6C654A2BD}" type="slidenum">
              <a:rPr lang="en-US" smtClean="0"/>
              <a:pPr/>
              <a:t>‹#›</a:t>
            </a:fld>
            <a:endParaRPr lang="en-US" dirty="0"/>
          </a:p>
        </p:txBody>
      </p:sp>
      <p:sp>
        <p:nvSpPr>
          <p:cNvPr id="8" name="Rectangle 7"/>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2662831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CC9860-AA27-4167-A2A8-CAF6C654A2BD}" type="slidenum">
              <a:rPr lang="en-US" smtClean="0"/>
              <a:pPr/>
              <a:t>‹#›</a:t>
            </a:fld>
            <a:endParaRPr lang="en-US" dirty="0"/>
          </a:p>
        </p:txBody>
      </p:sp>
      <p:sp>
        <p:nvSpPr>
          <p:cNvPr id="10" name="Rectangle 9"/>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384123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DA80C1-B06C-6246-B3E5-026D6F68DA16}" type="datetimeFigureOut">
              <a:rPr lang="en-US" smtClean="0"/>
              <a:t>8/14/2017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3073433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CC9860-AA27-4167-A2A8-CAF6C654A2BD}" type="slidenum">
              <a:rPr lang="en-US" smtClean="0"/>
              <a:pPr/>
              <a:t>‹#›</a:t>
            </a:fld>
            <a:endParaRPr lang="en-US" dirty="0"/>
          </a:p>
        </p:txBody>
      </p:sp>
      <p:sp>
        <p:nvSpPr>
          <p:cNvPr id="6" name="Rectangle 5"/>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944427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2270306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C9860-AA27-4167-A2A8-CAF6C654A2BD}" type="slidenum">
              <a:rPr lang="en-US" smtClean="0"/>
              <a:pPr/>
              <a:t>‹#›</a:t>
            </a:fld>
            <a:endParaRPr lang="en-US" dirty="0"/>
          </a:p>
        </p:txBody>
      </p:sp>
      <p:sp>
        <p:nvSpPr>
          <p:cNvPr id="8" name="Rectangle 7"/>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336477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856376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1697477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4163632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1" name="Rectangle 10"/>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2"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44511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3" name="Rectangle 12"/>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4"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4169203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1800" b="1">
                <a:latin typeface="Arial" charset="0"/>
                <a:ea typeface="Arial" charset="0"/>
                <a:cs typeface="Arial"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atin typeface="Arial" charset="0"/>
                <a:ea typeface="Arial" charset="0"/>
                <a:cs typeface="Arial"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5" name="Rectangle 14"/>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6"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4180174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8486" y="1772433"/>
            <a:ext cx="4629150" cy="4087368"/>
          </a:xfrm>
        </p:spPr>
        <p:txBody>
          <a:bodyPr/>
          <a:lstStyle>
            <a:lvl1pPr>
              <a:buClr>
                <a:schemeClr val="accent1"/>
              </a:buClr>
              <a:defRPr sz="2400">
                <a:latin typeface="Arial" charset="0"/>
                <a:ea typeface="Arial" charset="0"/>
                <a:cs typeface="Arial" charset="0"/>
              </a:defRPr>
            </a:lvl1pPr>
            <a:lvl2pPr>
              <a:buClr>
                <a:schemeClr val="accent1"/>
              </a:buClr>
              <a:defRPr sz="2100">
                <a:latin typeface="Arial" charset="0"/>
                <a:ea typeface="Arial" charset="0"/>
                <a:cs typeface="Arial" charset="0"/>
              </a:defRPr>
            </a:lvl2pPr>
            <a:lvl3pPr>
              <a:buClr>
                <a:schemeClr val="accent1"/>
              </a:buClr>
              <a:defRPr sz="1800">
                <a:latin typeface="Arial" charset="0"/>
                <a:ea typeface="Arial" charset="0"/>
                <a:cs typeface="Arial" charset="0"/>
              </a:defRPr>
            </a:lvl3pPr>
            <a:lvl4pPr>
              <a:buClr>
                <a:schemeClr val="accent1"/>
              </a:buClr>
              <a:defRPr sz="1500">
                <a:latin typeface="Arial" charset="0"/>
                <a:ea typeface="Arial" charset="0"/>
                <a:cs typeface="Arial" charset="0"/>
              </a:defRPr>
            </a:lvl4pPr>
            <a:lvl5pPr>
              <a:buClr>
                <a:schemeClr val="accent1"/>
              </a:buClr>
              <a:defRPr sz="1500">
                <a:latin typeface="Arial" charset="0"/>
                <a:ea typeface="Arial" charset="0"/>
                <a:cs typeface="Arial" charset="0"/>
              </a:defRPr>
            </a:lvl5pPr>
            <a:lvl6pPr>
              <a:defRPr sz="1500"/>
            </a:lvl6pPr>
            <a:lvl7pPr>
              <a:defRPr sz="1500"/>
            </a:lvl7pPr>
            <a:lvl8pPr>
              <a:defRPr sz="1500"/>
            </a:lvl8pPr>
            <a:lvl9pPr>
              <a:defRPr sz="15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772433"/>
            <a:ext cx="2949178" cy="4087368"/>
          </a:xfrm>
        </p:spPr>
        <p:txBody>
          <a:bodyPr/>
          <a:lstStyle>
            <a:lvl1pPr marL="0" indent="0">
              <a:buNone/>
              <a:defRPr sz="1200">
                <a:latin typeface="Arial" charset="0"/>
                <a:ea typeface="Arial" charset="0"/>
                <a:cs typeface="Arial"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2" name="Rectangle 11"/>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3"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635381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DA80C1-B06C-6246-B3E5-026D6F68DA16}" type="datetimeFigureOut">
              <a:rPr lang="en-US" smtClean="0"/>
              <a:t>8/14/2017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1282808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8" name="Rectangle 7"/>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9"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419150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419606" cy="685800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68159" y="233142"/>
            <a:ext cx="3514458" cy="1187560"/>
          </a:xfrm>
          <a:prstGeom prst="rect">
            <a:avLst/>
          </a:prstGeom>
        </p:spPr>
      </p:pic>
    </p:spTree>
    <p:extLst>
      <p:ext uri="{BB962C8B-B14F-4D97-AF65-F5344CB8AC3E}">
        <p14:creationId xmlns:p14="http://schemas.microsoft.com/office/powerpoint/2010/main" val="2578239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419606" cy="6858000"/>
          </a:xfrm>
          <a:prstGeom prst="rect">
            <a:avLst/>
          </a:prstGeom>
        </p:spPr>
      </p:pic>
    </p:spTree>
    <p:extLst>
      <p:ext uri="{BB962C8B-B14F-4D97-AF65-F5344CB8AC3E}">
        <p14:creationId xmlns:p14="http://schemas.microsoft.com/office/powerpoint/2010/main" val="1197612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9198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7308"/>
          <a:stretch/>
        </p:blipFill>
        <p:spPr>
          <a:xfrm>
            <a:off x="0" y="472027"/>
            <a:ext cx="6219497" cy="1482828"/>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419606" cy="6858000"/>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19496" y="233143"/>
            <a:ext cx="2663120" cy="899887"/>
          </a:xfrm>
          <a:prstGeom prst="rect">
            <a:avLst/>
          </a:prstGeom>
        </p:spPr>
      </p:pic>
    </p:spTree>
    <p:extLst>
      <p:ext uri="{BB962C8B-B14F-4D97-AF65-F5344CB8AC3E}">
        <p14:creationId xmlns:p14="http://schemas.microsoft.com/office/powerpoint/2010/main" val="3025025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8254" y="0"/>
            <a:ext cx="4825746" cy="6858000"/>
          </a:xfrm>
          <a:prstGeom prst="rect">
            <a:avLst/>
          </a:prstGeom>
        </p:spPr>
      </p:pic>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l="39535"/>
          <a:stretch/>
        </p:blipFill>
        <p:spPr>
          <a:xfrm>
            <a:off x="0" y="1063458"/>
            <a:ext cx="4918841" cy="2365543"/>
          </a:xfrm>
          <a:prstGeom prst="rect">
            <a:avLst/>
          </a:prstGeom>
        </p:spPr>
      </p:pic>
    </p:spTree>
    <p:extLst>
      <p:ext uri="{BB962C8B-B14F-4D97-AF65-F5344CB8AC3E}">
        <p14:creationId xmlns:p14="http://schemas.microsoft.com/office/powerpoint/2010/main" val="811358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8318" y="6356357"/>
            <a:ext cx="2057400" cy="365125"/>
          </a:xfrm>
        </p:spPr>
        <p:txBody>
          <a:bodyPr/>
          <a:lstStyle>
            <a:lvl1pPr algn="l">
              <a:defRPr>
                <a:latin typeface="Century Gothic" panose="020B0502020202020204" pitchFamily="34" charset="0"/>
              </a:defRPr>
            </a:lvl1pPr>
          </a:lstStyle>
          <a:p>
            <a:fld id="{A2913BD2-0EC3-4A28-A0B3-17AD16238613}" type="slidenum">
              <a:rPr lang="en-US" smtClean="0"/>
              <a:pPr/>
              <a:t>‹#›</a:t>
            </a:fld>
            <a:endParaRPr lang="en-US" dirty="0"/>
          </a:p>
        </p:txBody>
      </p:sp>
      <p:sp>
        <p:nvSpPr>
          <p:cNvPr id="2" name="Title 1"/>
          <p:cNvSpPr>
            <a:spLocks noGrp="1"/>
          </p:cNvSpPr>
          <p:nvPr>
            <p:ph type="title"/>
          </p:nvPr>
        </p:nvSpPr>
        <p:spPr>
          <a:xfrm>
            <a:off x="628650" y="1415443"/>
            <a:ext cx="7886700" cy="789139"/>
          </a:xfrm>
        </p:spPr>
        <p:txBody>
          <a:bodyPr>
            <a:normAutofit/>
          </a:bodyPr>
          <a:lstStyle>
            <a:lvl1pPr algn="ctr">
              <a:defRPr sz="2025" b="1">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a:xfrm>
            <a:off x="628650" y="2329849"/>
            <a:ext cx="7886700" cy="3983277"/>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9974" b="36885"/>
          <a:stretch/>
        </p:blipFill>
        <p:spPr>
          <a:xfrm>
            <a:off x="2702003" y="7374"/>
            <a:ext cx="3742591" cy="1253614"/>
          </a:xfrm>
          <a:prstGeom prst="rect">
            <a:avLst/>
          </a:prstGeom>
        </p:spPr>
      </p:pic>
      <p:sp>
        <p:nvSpPr>
          <p:cNvPr id="10" name="Rectangle 9"/>
          <p:cNvSpPr/>
          <p:nvPr userDrawn="1"/>
        </p:nvSpPr>
        <p:spPr bwMode="auto">
          <a:xfrm>
            <a:off x="0" y="0"/>
            <a:ext cx="9144000" cy="990600"/>
          </a:xfrm>
          <a:prstGeom prst="rect">
            <a:avLst/>
          </a:prstGeom>
          <a:solidFill>
            <a:srgbClr val="E10202"/>
          </a:soli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defRPr/>
            </a:pPr>
            <a:r>
              <a:rPr lang="en-US" sz="1125" b="1" kern="0" dirty="0">
                <a:solidFill>
                  <a:prstClr val="white"/>
                </a:solidFill>
                <a:latin typeface="Times New Roman" pitchFamily="18" charset="0"/>
              </a:rPr>
              <a:t> </a:t>
            </a:r>
          </a:p>
        </p:txBody>
      </p:sp>
      <p:pic>
        <p:nvPicPr>
          <p:cNvPr id="11" name="Picture 10" descr="Vibrant_Page_01-0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8772" y="0"/>
            <a:ext cx="6855230" cy="6858000"/>
          </a:xfrm>
          <a:prstGeom prst="rect">
            <a:avLst/>
          </a:prstGeom>
        </p:spPr>
      </p:pic>
    </p:spTree>
    <p:extLst>
      <p:ext uri="{BB962C8B-B14F-4D97-AF65-F5344CB8AC3E}">
        <p14:creationId xmlns:p14="http://schemas.microsoft.com/office/powerpoint/2010/main" val="4234806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90600"/>
          </a:xfrm>
          <a:prstGeom prst="rect">
            <a:avLst/>
          </a:prstGeom>
        </p:spPr>
        <p:txBody>
          <a:bodyPr/>
          <a:lstStyle>
            <a:lvl1pPr>
              <a:defRPr sz="4400" baseline="0">
                <a:solidFill>
                  <a:srgbClr val="0070C0"/>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98102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0" cy="914400"/>
          </a:xfrm>
          <a:prstGeom prst="rect">
            <a:avLst/>
          </a:prstGeom>
        </p:spPr>
        <p:txBody>
          <a:bodyPr/>
          <a:lstStyle>
            <a:lvl1pPr>
              <a:defRPr sz="360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1600200"/>
            <a:ext cx="7315200" cy="4114800"/>
          </a:xfrm>
          <a:prstGeom prst="rect">
            <a:avLst/>
          </a:prstGeom>
        </p:spPr>
        <p:txBody>
          <a:bodyPr/>
          <a:lstStyle>
            <a:lvl1pPr>
              <a:spcBef>
                <a:spcPts val="1000"/>
              </a:spcBef>
              <a:spcAft>
                <a:spcPts val="0"/>
              </a:spcAft>
              <a:buFont typeface="Arial" pitchFamily="34" charset="0"/>
              <a:buChar char="•"/>
              <a:defRPr/>
            </a:lvl1pPr>
            <a:lvl2pPr>
              <a:spcBef>
                <a:spcPts val="500"/>
              </a:spcBef>
              <a:buFont typeface="Arial" pitchFamily="34" charset="0"/>
              <a:buChar char="•"/>
              <a:defRPr/>
            </a:lvl2pPr>
            <a:lvl3pPr>
              <a:spcBef>
                <a:spcPts val="500"/>
              </a:spcBef>
              <a:buFont typeface="Arial" pitchFamily="34" charset="0"/>
              <a:buChar char="•"/>
              <a:defRPr sz="2000"/>
            </a:lvl3pPr>
            <a:lvl4pPr>
              <a:spcBef>
                <a:spcPts val="500"/>
              </a:spcBef>
              <a:buFont typeface="Arial" pitchFamily="34" charset="0"/>
              <a:buChar char="•"/>
              <a:defRPr sz="1600"/>
            </a:lvl4pPr>
            <a:lvl5pPr>
              <a:spcBef>
                <a:spcPts val="500"/>
              </a:spcBef>
              <a:buFont typeface="Arial"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6581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0" cy="914400"/>
          </a:xfrm>
          <a:prstGeom prst="rect">
            <a:avLst/>
          </a:prstGeom>
        </p:spPr>
        <p:txBody>
          <a:bodyPr/>
          <a:lstStyle>
            <a:lvl1pPr>
              <a:defRPr sz="360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1600200"/>
            <a:ext cx="7315200" cy="4114800"/>
          </a:xfrm>
          <a:prstGeom prst="rect">
            <a:avLst/>
          </a:prstGeom>
        </p:spPr>
        <p:txBody>
          <a:bodyPr/>
          <a:lstStyle>
            <a:lvl1pPr>
              <a:spcBef>
                <a:spcPts val="1000"/>
              </a:spcBef>
              <a:spcAft>
                <a:spcPts val="0"/>
              </a:spcAft>
              <a:buFont typeface="Arial" pitchFamily="34" charset="0"/>
              <a:buChar char="•"/>
              <a:defRPr/>
            </a:lvl1pPr>
            <a:lvl2pPr>
              <a:spcBef>
                <a:spcPts val="500"/>
              </a:spcBef>
              <a:buFont typeface="Arial" pitchFamily="34" charset="0"/>
              <a:buChar char="•"/>
              <a:defRPr/>
            </a:lvl2pPr>
            <a:lvl3pPr>
              <a:spcBef>
                <a:spcPts val="500"/>
              </a:spcBef>
              <a:buFont typeface="Arial" pitchFamily="34" charset="0"/>
              <a:buChar char="•"/>
              <a:defRPr sz="2000"/>
            </a:lvl3pPr>
            <a:lvl4pPr>
              <a:spcBef>
                <a:spcPts val="500"/>
              </a:spcBef>
              <a:buFont typeface="Arial" pitchFamily="34" charset="0"/>
              <a:buChar char="•"/>
              <a:defRPr sz="1600"/>
            </a:lvl4pPr>
            <a:lvl5pPr>
              <a:spcBef>
                <a:spcPts val="500"/>
              </a:spcBef>
              <a:buFont typeface="Arial"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0876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DA80C1-B06C-6246-B3E5-026D6F68DA16}" type="datetimeFigureOut">
              <a:rPr lang="en-US" smtClean="0"/>
              <a:t>8/14/2017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1577717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759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5334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60991711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0" cy="914400"/>
          </a:xfrm>
          <a:prstGeom prst="rect">
            <a:avLst/>
          </a:prstGeom>
        </p:spPr>
        <p:txBody>
          <a:bodyPr/>
          <a:lstStyle>
            <a:lvl1pPr>
              <a:defRPr sz="3600">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914400" y="1600200"/>
            <a:ext cx="7315200" cy="4114800"/>
          </a:xfrm>
          <a:prstGeom prst="rect">
            <a:avLst/>
          </a:prstGeom>
        </p:spPr>
        <p:txBody>
          <a:bodyPr/>
          <a:lstStyle>
            <a:lvl1pPr>
              <a:spcBef>
                <a:spcPts val="1000"/>
              </a:spcBef>
              <a:spcAft>
                <a:spcPts val="0"/>
              </a:spcAft>
              <a:buFont typeface="Arial" pitchFamily="34" charset="0"/>
              <a:buChar char="•"/>
              <a:defRPr/>
            </a:lvl1pPr>
            <a:lvl2pPr>
              <a:spcBef>
                <a:spcPts val="500"/>
              </a:spcBef>
              <a:buFont typeface="Arial" pitchFamily="34" charset="0"/>
              <a:buChar char="•"/>
              <a:defRPr/>
            </a:lvl2pPr>
            <a:lvl3pPr>
              <a:spcBef>
                <a:spcPts val="500"/>
              </a:spcBef>
              <a:buFont typeface="Arial" pitchFamily="34" charset="0"/>
              <a:buChar char="•"/>
              <a:defRPr sz="2000"/>
            </a:lvl3pPr>
            <a:lvl4pPr>
              <a:spcBef>
                <a:spcPts val="500"/>
              </a:spcBef>
              <a:buFont typeface="Arial" pitchFamily="34" charset="0"/>
              <a:buChar char="•"/>
              <a:defRPr sz="1600"/>
            </a:lvl4pPr>
            <a:lvl5pPr>
              <a:spcBef>
                <a:spcPts val="500"/>
              </a:spcBef>
              <a:buFont typeface="Arial"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5659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717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74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0" cy="914400"/>
          </a:xfrm>
          <a:prstGeom prst="rect">
            <a:avLst/>
          </a:prstGeom>
        </p:spPr>
        <p:txBody>
          <a:bodyPr/>
          <a:lstStyle>
            <a:lvl1pPr>
              <a:defRPr sz="3600">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914400" y="1600200"/>
            <a:ext cx="7315200" cy="4114800"/>
          </a:xfrm>
          <a:prstGeom prst="rect">
            <a:avLst/>
          </a:prstGeom>
        </p:spPr>
        <p:txBody>
          <a:bodyPr/>
          <a:lstStyle>
            <a:lvl1pPr>
              <a:spcBef>
                <a:spcPts val="1000"/>
              </a:spcBef>
              <a:spcAft>
                <a:spcPts val="0"/>
              </a:spcAft>
              <a:buFont typeface="Arial" pitchFamily="34" charset="0"/>
              <a:buChar char="•"/>
              <a:defRPr/>
            </a:lvl1pPr>
            <a:lvl2pPr>
              <a:spcBef>
                <a:spcPts val="500"/>
              </a:spcBef>
              <a:buFont typeface="Arial" pitchFamily="34" charset="0"/>
              <a:buChar char="•"/>
              <a:defRPr/>
            </a:lvl2pPr>
            <a:lvl3pPr>
              <a:spcBef>
                <a:spcPts val="500"/>
              </a:spcBef>
              <a:buFont typeface="Arial" pitchFamily="34" charset="0"/>
              <a:buChar char="•"/>
              <a:defRPr sz="2000"/>
            </a:lvl3pPr>
            <a:lvl4pPr>
              <a:spcBef>
                <a:spcPts val="500"/>
              </a:spcBef>
              <a:buFont typeface="Arial" pitchFamily="34" charset="0"/>
              <a:buChar char="•"/>
              <a:defRPr sz="1600"/>
            </a:lvl4pPr>
            <a:lvl5pPr>
              <a:spcBef>
                <a:spcPts val="500"/>
              </a:spcBef>
              <a:buFont typeface="Arial"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7003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0" cy="914400"/>
          </a:xfrm>
          <a:prstGeom prst="rect">
            <a:avLst/>
          </a:prstGeom>
        </p:spPr>
        <p:txBody>
          <a:bodyPr/>
          <a:lstStyle>
            <a:lvl1pPr>
              <a:defRPr sz="360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1600200"/>
            <a:ext cx="7315200" cy="4114800"/>
          </a:xfrm>
          <a:prstGeom prst="rect">
            <a:avLst/>
          </a:prstGeom>
        </p:spPr>
        <p:txBody>
          <a:bodyPr/>
          <a:lstStyle>
            <a:lvl1pPr>
              <a:spcBef>
                <a:spcPts val="1000"/>
              </a:spcBef>
              <a:spcAft>
                <a:spcPts val="0"/>
              </a:spcAft>
              <a:buFont typeface="Arial" pitchFamily="34" charset="0"/>
              <a:buChar char="•"/>
              <a:defRPr/>
            </a:lvl1pPr>
            <a:lvl2pPr>
              <a:spcBef>
                <a:spcPts val="500"/>
              </a:spcBef>
              <a:buFont typeface="Arial" pitchFamily="34" charset="0"/>
              <a:buChar char="•"/>
              <a:defRPr/>
            </a:lvl2pPr>
            <a:lvl3pPr>
              <a:spcBef>
                <a:spcPts val="500"/>
              </a:spcBef>
              <a:buFont typeface="Arial" pitchFamily="34" charset="0"/>
              <a:buChar char="•"/>
              <a:defRPr sz="2000"/>
            </a:lvl3pPr>
            <a:lvl4pPr>
              <a:spcBef>
                <a:spcPts val="500"/>
              </a:spcBef>
              <a:buFont typeface="Arial" pitchFamily="34" charset="0"/>
              <a:buChar char="•"/>
              <a:defRPr sz="1600"/>
            </a:lvl4pPr>
            <a:lvl5pPr>
              <a:spcBef>
                <a:spcPts val="500"/>
              </a:spcBef>
              <a:buFont typeface="Arial"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7162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47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0" cy="914400"/>
          </a:xfrm>
          <a:prstGeom prst="rect">
            <a:avLst/>
          </a:prstGeom>
        </p:spPr>
        <p:txBody>
          <a:bodyPr/>
          <a:lstStyle>
            <a:lvl1pPr>
              <a:defRPr sz="360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1600200"/>
            <a:ext cx="7315200" cy="4114800"/>
          </a:xfrm>
          <a:prstGeom prst="rect">
            <a:avLst/>
          </a:prstGeom>
        </p:spPr>
        <p:txBody>
          <a:bodyPr/>
          <a:lstStyle>
            <a:lvl1pPr>
              <a:spcBef>
                <a:spcPts val="1000"/>
              </a:spcBef>
              <a:spcAft>
                <a:spcPts val="0"/>
              </a:spcAft>
              <a:buFont typeface="Arial" pitchFamily="34" charset="0"/>
              <a:buChar char="•"/>
              <a:defRPr/>
            </a:lvl1pPr>
            <a:lvl2pPr>
              <a:spcBef>
                <a:spcPts val="500"/>
              </a:spcBef>
              <a:buFont typeface="Arial" pitchFamily="34" charset="0"/>
              <a:buChar char="•"/>
              <a:defRPr/>
            </a:lvl2pPr>
            <a:lvl3pPr>
              <a:spcBef>
                <a:spcPts val="500"/>
              </a:spcBef>
              <a:buFont typeface="Arial" pitchFamily="34" charset="0"/>
              <a:buChar char="•"/>
              <a:defRPr sz="2000"/>
            </a:lvl3pPr>
            <a:lvl4pPr>
              <a:spcBef>
                <a:spcPts val="500"/>
              </a:spcBef>
              <a:buFont typeface="Arial" pitchFamily="34" charset="0"/>
              <a:buChar char="•"/>
              <a:defRPr sz="1600"/>
            </a:lvl4pPr>
            <a:lvl5pPr>
              <a:spcBef>
                <a:spcPts val="500"/>
              </a:spcBef>
              <a:buFont typeface="Arial"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15283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5334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2044353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DA80C1-B06C-6246-B3E5-026D6F68DA16}" type="datetimeFigureOut">
              <a:rPr lang="en-US" smtClean="0"/>
              <a:t>8/14/2017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831652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0" cy="914400"/>
          </a:xfrm>
          <a:prstGeom prst="rect">
            <a:avLst/>
          </a:prstGeom>
        </p:spPr>
        <p:txBody>
          <a:bodyPr/>
          <a:lstStyle>
            <a:lvl1pPr>
              <a:defRPr sz="3600">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914400" y="1600200"/>
            <a:ext cx="7315200" cy="4114800"/>
          </a:xfrm>
          <a:prstGeom prst="rect">
            <a:avLst/>
          </a:prstGeom>
        </p:spPr>
        <p:txBody>
          <a:bodyPr/>
          <a:lstStyle>
            <a:lvl1pPr>
              <a:spcBef>
                <a:spcPts val="1000"/>
              </a:spcBef>
              <a:spcAft>
                <a:spcPts val="0"/>
              </a:spcAft>
              <a:buFont typeface="Arial" pitchFamily="34" charset="0"/>
              <a:buChar char="•"/>
              <a:defRPr/>
            </a:lvl1pPr>
            <a:lvl2pPr>
              <a:spcBef>
                <a:spcPts val="500"/>
              </a:spcBef>
              <a:buFont typeface="Arial" pitchFamily="34" charset="0"/>
              <a:buChar char="•"/>
              <a:defRPr/>
            </a:lvl2pPr>
            <a:lvl3pPr>
              <a:spcBef>
                <a:spcPts val="500"/>
              </a:spcBef>
              <a:buFont typeface="Arial" pitchFamily="34" charset="0"/>
              <a:buChar char="•"/>
              <a:defRPr sz="2000"/>
            </a:lvl3pPr>
            <a:lvl4pPr>
              <a:spcBef>
                <a:spcPts val="500"/>
              </a:spcBef>
              <a:buFont typeface="Arial" pitchFamily="34" charset="0"/>
              <a:buChar char="•"/>
              <a:defRPr sz="1600"/>
            </a:lvl4pPr>
            <a:lvl5pPr>
              <a:spcBef>
                <a:spcPts val="500"/>
              </a:spcBef>
              <a:buFont typeface="Arial"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49643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October 17, 2016</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1630407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3954845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smtClean="0"/>
              <a:pPr>
                <a:defRPr/>
              </a:pPr>
              <a:t>‹#›</a:t>
            </a:fld>
            <a:endParaRPr lang="en-US" dirty="0"/>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178376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09428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812" y="466344"/>
            <a:ext cx="1376087" cy="1051560"/>
          </a:xfrm>
          <a:prstGeom prst="rect">
            <a:avLst/>
          </a:prstGeom>
        </p:spPr>
      </p:pic>
    </p:spTree>
    <p:extLst>
      <p:ext uri="{BB962C8B-B14F-4D97-AF65-F5344CB8AC3E}">
        <p14:creationId xmlns:p14="http://schemas.microsoft.com/office/powerpoint/2010/main" val="182000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16378723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922445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16022484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1861271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DA80C1-B06C-6246-B3E5-026D6F68DA16}" type="datetimeFigureOut">
              <a:rPr lang="en-US" smtClean="0"/>
              <a:t>8/14/2017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30491947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3506915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726734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198031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39134920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October 17, 2016</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40187981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October 17, 2016</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3201982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October 17, 2016</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2090265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DA80C1-B06C-6246-B3E5-026D6F68DA16}" type="datetimeFigureOut">
              <a:rPr lang="en-US" smtClean="0"/>
              <a:t>8/14/2017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365554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DA80C1-B06C-6246-B3E5-026D6F68DA16}" type="datetimeFigureOut">
              <a:rPr lang="en-US" smtClean="0"/>
              <a:t>8/14/2017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1409787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DA80C1-B06C-6246-B3E5-026D6F68DA16}" type="datetimeFigureOut">
              <a:rPr lang="en-US" smtClean="0"/>
              <a:t>8/14/2017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53951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20.jpeg"/><Relationship Id="rId4" Type="http://schemas.openxmlformats.org/officeDocument/2006/relationships/image" Target="../media/image19.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11.xml"/><Relationship Id="rId1" Type="http://schemas.openxmlformats.org/officeDocument/2006/relationships/slideLayout" Target="../slideLayouts/slideLayout48.xml"/><Relationship Id="rId4" Type="http://schemas.openxmlformats.org/officeDocument/2006/relationships/image" Target="../media/image20.jpe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0.jpeg"/><Relationship Id="rId4" Type="http://schemas.openxmlformats.org/officeDocument/2006/relationships/image" Target="../media/image19.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13.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9.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5.xml"/><Relationship Id="rId1" Type="http://schemas.openxmlformats.org/officeDocument/2006/relationships/slideLayout" Target="../slideLayouts/slideLayout38.xml"/><Relationship Id="rId4" Type="http://schemas.openxmlformats.org/officeDocument/2006/relationships/image" Target="../media/image20.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20.jpeg"/><Relationship Id="rId4" Type="http://schemas.openxmlformats.org/officeDocument/2006/relationships/image" Target="../media/image19.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20.jpeg"/><Relationship Id="rId4" Type="http://schemas.openxmlformats.org/officeDocument/2006/relationships/image" Target="../media/image19.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8.xml"/><Relationship Id="rId1" Type="http://schemas.openxmlformats.org/officeDocument/2006/relationships/slideLayout" Target="../slideLayouts/slideLayout43.xml"/><Relationship Id="rId4" Type="http://schemas.openxmlformats.org/officeDocument/2006/relationships/image" Target="../media/image20.jpe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20.jpeg"/><Relationship Id="rId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A80C1-B06C-6246-B3E5-026D6F68DA16}" type="datetimeFigureOut">
              <a:rPr lang="en-US" smtClean="0"/>
              <a:t>8/14/2017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E75BE-AF71-5943-8DC8-6D29C75854CA}" type="slidenum">
              <a:rPr lang="en-US" smtClean="0"/>
              <a:t>‹#›</a:t>
            </a:fld>
            <a:endParaRPr lang="en-US" dirty="0"/>
          </a:p>
        </p:txBody>
      </p:sp>
    </p:spTree>
    <p:extLst>
      <p:ext uri="{BB962C8B-B14F-4D97-AF65-F5344CB8AC3E}">
        <p14:creationId xmlns:p14="http://schemas.microsoft.com/office/powerpoint/2010/main" val="1597782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4" r:id="rId12"/>
    <p:sldLayoutId id="2147483738" r:id="rId13"/>
    <p:sldLayoutId id="2147483739"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729132"/>
      </p:ext>
    </p:extLst>
  </p:cSld>
  <p:clrMap bg1="lt1" tx1="dk1" bg2="lt2" tx2="dk2" accent1="accent1" accent2="accent2" accent3="accent3" accent4="accent4" accent5="accent5" accent6="accent6" hlink="hlink" folHlink="folHlink"/>
  <p:sldLayoutIdLst>
    <p:sldLayoutId id="2147483731" r:id="rId1"/>
    <p:sldLayoutId id="2147483732" r:id="rId2"/>
  </p:sldLayoutIdLst>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859166"/>
      </p:ext>
    </p:extLst>
  </p:cSld>
  <p:clrMap bg1="lt1" tx1="dk1" bg2="lt2" tx2="dk2" accent1="accent1" accent2="accent2" accent3="accent3" accent4="accent4" accent5="accent5" accent6="accent6" hlink="hlink" folHlink="folHlink"/>
  <p:sldLayoutIdLst>
    <p:sldLayoutId id="2147483734" r:id="rId1"/>
  </p:sldLayoutIdLst>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19843"/>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smtClean="0"/>
              <a:pPr>
                <a:defRPr/>
              </a:pPr>
              <a:t>‹#›</a:t>
            </a:fld>
            <a:endParaRPr lang="en-US" dirty="0"/>
          </a:p>
        </p:txBody>
      </p:sp>
      <p:sp>
        <p:nvSpPr>
          <p:cNvPr id="1034" name="Rectangle 10"/>
          <p:cNvSpPr>
            <a:spLocks noGrp="1" noChangeArrowheads="1"/>
          </p:cNvSpPr>
          <p:nvPr>
            <p:ph type="ftr" sz="quarter" idx="3"/>
          </p:nvPr>
        </p:nvSpPr>
        <p:spPr bwMode="black">
          <a:xfrm>
            <a:off x="568325" y="6356350"/>
            <a:ext cx="811847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r>
              <a:rPr lang="en-US"/>
              <a:t>| PRESENTATION TITLE HERE | ©2011 YMCA of the USA</a:t>
            </a:r>
            <a:endParaRPr lang="en-US" dirty="0"/>
          </a:p>
        </p:txBody>
      </p:sp>
    </p:spTree>
    <p:extLst>
      <p:ext uri="{BB962C8B-B14F-4D97-AF65-F5344CB8AC3E}">
        <p14:creationId xmlns:p14="http://schemas.microsoft.com/office/powerpoint/2010/main" val="219728330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p:hf hdr="0" dt="0"/>
  <p:txStyles>
    <p:titleStyle>
      <a:lvl1pPr algn="l" rtl="0" eaLnBrk="1" fontAlgn="base" hangingPunct="1">
        <a:spcBef>
          <a:spcPct val="0"/>
        </a:spcBef>
        <a:spcAft>
          <a:spcPct val="0"/>
        </a:spcAft>
        <a:defRPr sz="2600" b="1" cap="all" baseline="0">
          <a:solidFill>
            <a:schemeClr val="accent4"/>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C9860-AA27-4167-A2A8-CAF6C654A2BD}" type="slidenum">
              <a:rPr lang="en-US" smtClean="0"/>
              <a:t>‹#›</a:t>
            </a:fld>
            <a:endParaRPr lang="en-US" dirty="0"/>
          </a:p>
        </p:txBody>
      </p:sp>
      <p:pic>
        <p:nvPicPr>
          <p:cNvPr id="8" name="Picture 7"/>
          <p:cNvPicPr>
            <a:picLocks noChangeAspect="1"/>
          </p:cNvPicPr>
          <p:nvPr userDrawn="1"/>
        </p:nvPicPr>
        <p:blipFill rotWithShape="1">
          <a:blip r:embed="rId18">
            <a:extLst>
              <a:ext uri="{28A0092B-C50C-407E-A947-70E740481C1C}">
                <a14:useLocalDpi xmlns:a14="http://schemas.microsoft.com/office/drawing/2010/main" val="0"/>
              </a:ext>
            </a:extLst>
          </a:blip>
          <a:srcRect l="14790" t="34910" r="13292" b="35231"/>
          <a:stretch/>
        </p:blipFill>
        <p:spPr>
          <a:xfrm>
            <a:off x="214313" y="5778310"/>
            <a:ext cx="2271712" cy="943165"/>
          </a:xfrm>
          <a:prstGeom prst="rect">
            <a:avLst/>
          </a:prstGeom>
        </p:spPr>
      </p:pic>
    </p:spTree>
    <p:extLst>
      <p:ext uri="{BB962C8B-B14F-4D97-AF65-F5344CB8AC3E}">
        <p14:creationId xmlns:p14="http://schemas.microsoft.com/office/powerpoint/2010/main" val="947226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04FA3B-FC6C-4755-93D5-A9ECA94D3663}" type="datetimeFigureOut">
              <a:rPr lang="en-US" smtClean="0"/>
              <a:pPr/>
              <a:t>8/14/2017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DD72DF-8B13-4D02-8E48-F3DA00BC13BB}" type="slidenum">
              <a:rPr lang="en-US" smtClean="0"/>
              <a:pPr/>
              <a:t>‹#›</a:t>
            </a:fld>
            <a:endParaRPr lang="en-US" dirty="0"/>
          </a:p>
        </p:txBody>
      </p:sp>
    </p:spTree>
    <p:extLst>
      <p:ext uri="{BB962C8B-B14F-4D97-AF65-F5344CB8AC3E}">
        <p14:creationId xmlns:p14="http://schemas.microsoft.com/office/powerpoint/2010/main" val="375638211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026" name="Straight Connector 9"/>
          <p:cNvCxnSpPr>
            <a:cxnSpLocks noChangeShapeType="1"/>
          </p:cNvCxnSpPr>
          <p:nvPr/>
        </p:nvCxnSpPr>
        <p:spPr bwMode="auto">
          <a:xfrm rot="5400000">
            <a:off x="5654675" y="5881688"/>
            <a:ext cx="542925"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cxnSp>
      <p:pic>
        <p:nvPicPr>
          <p:cNvPr id="1027" name="Picture 8" descr="TitleFooterGraphi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14875"/>
            <a:ext cx="9144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228115"/>
      </p:ext>
    </p:extLst>
  </p:cSld>
  <p:clrMap bg1="lt1" tx1="dk1" bg2="lt2" tx2="dk2" accent1="accent1" accent2="accent2" accent3="accent3" accent4="accent4" accent5="accent5" accent6="accent6" hlink="hlink" folHlink="folHlink"/>
  <p:sldLayoutIdLst>
    <p:sldLayoutId id="2147483716" r:id="rId1"/>
  </p:sldLayoutIdLst>
  <p:txStyles>
    <p:titleStyle>
      <a:lvl1pPr algn="ctr" rtl="0" eaLnBrk="1" fontAlgn="base" hangingPunct="1">
        <a:spcBef>
          <a:spcPct val="0"/>
        </a:spcBef>
        <a:spcAft>
          <a:spcPct val="0"/>
        </a:spcAft>
        <a:defRPr sz="4400" kern="1200">
          <a:solidFill>
            <a:schemeClr val="tx1"/>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1"/>
          </a:solidFill>
          <a:latin typeface="Calibri" pitchFamily="34"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1"/>
          </a:solidFill>
          <a:latin typeface="Calibri" pitchFamily="34"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1"/>
          </a:solidFill>
          <a:latin typeface="Calibri" pitchFamily="34"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1"/>
          </a:solidFill>
          <a:latin typeface="Calibri" pitchFamily="34"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2"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706708"/>
      </p:ext>
    </p:extLst>
  </p:cSld>
  <p:clrMap bg1="lt1" tx1="dk1" bg2="lt2" tx2="dk2" accent1="accent1" accent2="accent2" accent3="accent3" accent4="accent4" accent5="accent5" accent6="accent6" hlink="hlink" folHlink="folHlink"/>
  <p:sldLayoutIdLst>
    <p:sldLayoutId id="2147483718" r:id="rId1"/>
  </p:sldLayoutIdLst>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699470"/>
      </p:ext>
    </p:extLst>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831191"/>
      </p:ext>
    </p:extLst>
  </p:cSld>
  <p:clrMap bg1="lt1" tx1="dk1" bg2="lt2" tx2="dk2" accent1="accent1" accent2="accent2" accent3="accent3" accent4="accent4" accent5="accent5" accent6="accent6" hlink="hlink" folHlink="folHlink"/>
  <p:sldLayoutIdLst>
    <p:sldLayoutId id="2147483723" r:id="rId1"/>
    <p:sldLayoutId id="2147483724" r:id="rId2"/>
  </p:sldLayoutIdLst>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118598"/>
      </p:ext>
    </p:extLst>
  </p:cSld>
  <p:clrMap bg1="lt1" tx1="dk1" bg2="lt2" tx2="dk2" accent1="accent1" accent2="accent2" accent3="accent3" accent4="accent4" accent5="accent5" accent6="accent6" hlink="hlink" folHlink="folHlink"/>
  <p:sldLayoutIdLst>
    <p:sldLayoutId id="2147483726" r:id="rId1"/>
  </p:sldLayoutIdLst>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358870"/>
      </p:ext>
    </p:extLst>
  </p:cSld>
  <p:clrMap bg1="lt1" tx1="dk1" bg2="lt2" tx2="dk2" accent1="accent1" accent2="accent2" accent3="accent3" accent4="accent4" accent5="accent5" accent6="accent6" hlink="hlink" folHlink="folHlink"/>
  <p:sldLayoutIdLst>
    <p:sldLayoutId id="2147483728" r:id="rId1"/>
    <p:sldLayoutId id="2147483729" r:id="rId2"/>
  </p:sldLayoutIdLst>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gsa.gov/portal/mediaId/170091/fileName/Guidelines_for_Federal_Concessions_and_Vending_Operations.action" TargetMode="External"/><Relationship Id="rId7" Type="http://schemas.openxmlformats.org/officeDocument/2006/relationships/hyperlink" Target="http://www.mayoclinicproceedings.org/pb/assets/raw/Health%20Advance/journals/jmcp/news2.pdf"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hyperlink" Target="https://www.cdc.gov/nccdphp/dch/programs/communitiesputtingpreventiontowork/action/tobacco.htm" TargetMode="External"/><Relationship Id="rId5" Type="http://schemas.openxmlformats.org/officeDocument/2006/relationships/hyperlink" Target="https://www.thecommunityguide.org/findings/tobacco-use-and-secondhand-smoke-exposure-smoke-free-policies" TargetMode="External"/><Relationship Id="rId4" Type="http://schemas.openxmlformats.org/officeDocument/2006/relationships/hyperlink" Target="https://www.cdc.gov/salt/pdfs/success-story-lacounty.pdf"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cdc.gov/nccdphp/dnpao/state-local-programs/pdf/program-highlights/worksites-ca.pdf" TargetMode="External"/><Relationship Id="rId3" Type="http://schemas.openxmlformats.org/officeDocument/2006/relationships/hyperlink" Target="http://www.gsa.gov/portal/mediaId/170091/fileName/Guidelines_for_Federal_Concessions_and_Vending_Operations.action" TargetMode="External"/><Relationship Id="rId7" Type="http://schemas.openxmlformats.org/officeDocument/2006/relationships/hyperlink" Target="https://www.cdc.gov/dhdsp/pubs/docs/HSC_Manual.pdf"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hyperlink" Target="http://www.heart.org/idc/groups/heart-public/@wcm/@adv/documents/downloadable/ucm_475203.pdf" TargetMode="External"/><Relationship Id="rId5" Type="http://schemas.openxmlformats.org/officeDocument/2006/relationships/hyperlink" Target="https://www.thecommunityguide.org/findings/tobacco-use-and-secondhand-smoke-exposure-quitline-interventions" TargetMode="External"/><Relationship Id="rId4" Type="http://schemas.openxmlformats.org/officeDocument/2006/relationships/hyperlink" Target="https://www.cdc.gov/salt/pdfs/success-story-lacounty.pdf"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millionhearts.hhs.gov/data-reports/cqm.html" TargetMode="External"/><Relationship Id="rId3" Type="http://schemas.openxmlformats.org/officeDocument/2006/relationships/hyperlink" Target="http://millionhearts.hhs.gov/tools-protocols/protocols.html" TargetMode="External"/><Relationship Id="rId7" Type="http://schemas.openxmlformats.org/officeDocument/2006/relationships/hyperlink" Target="https://millionhearts.hhs.gov/files/Champions-SS-Reliant.pdf"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hyperlink" Target="https://millionhearts.hhs.gov/files/MH_HTNCC_NileshPatel.pdf" TargetMode="External"/><Relationship Id="rId11" Type="http://schemas.openxmlformats.org/officeDocument/2006/relationships/hyperlink" Target="http://www.mceita.org/?page=MillionHearts" TargetMode="External"/><Relationship Id="rId5" Type="http://schemas.openxmlformats.org/officeDocument/2006/relationships/hyperlink" Target="https://millionhearts.hhs.gov/files/MH_SMBP_Clinicians.pdf" TargetMode="External"/><Relationship Id="rId10" Type="http://schemas.openxmlformats.org/officeDocument/2006/relationships/hyperlink" Target="https://www.healthit.gov/providers-professionals/million-hearts" TargetMode="External"/><Relationship Id="rId4" Type="http://schemas.openxmlformats.org/officeDocument/2006/relationships/hyperlink" Target="https://millionhearts.hhs.gov/files/HTN_Champions_SS_Large_Health_Systems_2014.pdf" TargetMode="External"/><Relationship Id="rId9" Type="http://schemas.openxmlformats.org/officeDocument/2006/relationships/hyperlink" Target="http://www.heart.org/idc/groups/heart-public/@wcm/@adv/documents/downloadable/ucm_475206.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hyperlink" Target="https://tools.cdc.gov/medialibrary/index.aspx#/microsite/id/279017"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3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cheryl.farmer@doh.wa.go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2.xml"/><Relationship Id="rId5" Type="http://schemas.openxmlformats.org/officeDocument/2006/relationships/image" Target="../media/image21.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3" Type="http://schemas.openxmlformats.org/officeDocument/2006/relationships/hyperlink" Target="http://medicare.qualishealth.org/" TargetMode="External"/><Relationship Id="rId2" Type="http://schemas.openxmlformats.org/officeDocument/2006/relationships/notesSlide" Target="../notesSlides/notesSlide38.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58.png"/></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60.png"/><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58.png"/></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64.jpg"/><Relationship Id="rId4" Type="http://schemas.openxmlformats.org/officeDocument/2006/relationships/image" Target="../media/image58.png"/></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8.png"/></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8.png"/></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58.png"/></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9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3B36680F-5065-4683-9C82-B1422CC40A15}"/>
              </a:ext>
            </a:extLst>
          </p:cNvPr>
          <p:cNvSpPr txBox="1"/>
          <p:nvPr/>
        </p:nvSpPr>
        <p:spPr>
          <a:xfrm>
            <a:off x="147783" y="2774729"/>
            <a:ext cx="8811490" cy="2669962"/>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rial Black" panose="020B0A04020102020204" pitchFamily="34" charset="0"/>
              </a:rPr>
              <a:t>Advancing Million Hearts®:</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rial Black" panose="020B0A04020102020204" pitchFamily="34" charset="0"/>
              </a:rPr>
              <a:t> AHA and State Heart Disease and Stroke </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rial Black" panose="020B0A04020102020204" pitchFamily="34" charset="0"/>
              </a:rPr>
              <a:t>Partners Working Together in Washington</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August 10, 2017</a:t>
            </a:r>
          </a:p>
          <a:p>
            <a:pPr marL="0" marR="0" lvl="0" indent="0" algn="ctr" defTabSz="685800" eaLnBrk="1" fontAlgn="auto" latinLnBrk="0" hangingPunct="1">
              <a:lnSpc>
                <a:spcPct val="100000"/>
              </a:lnSpc>
              <a:spcBef>
                <a:spcPts val="0"/>
              </a:spcBef>
              <a:spcAft>
                <a:spcPts val="0"/>
              </a:spcAft>
              <a:buClrTx/>
              <a:buSzTx/>
              <a:buFontTx/>
              <a:buNone/>
              <a:tabLst/>
              <a:defRPr/>
            </a:pPr>
            <a:r>
              <a:rPr lang="en-US" sz="1400" kern="0" dirty="0">
                <a:solidFill>
                  <a:prstClr val="white"/>
                </a:solidFill>
                <a:latin typeface="Arial" panose="020B0604020202020204" pitchFamily="34" charset="0"/>
                <a:cs typeface="Arial" panose="020B0604020202020204" pitchFamily="34" charset="0"/>
              </a:rPr>
              <a:t>9</a:t>
            </a: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:00 AM to 3:00 PM </a:t>
            </a:r>
            <a:r>
              <a:rPr lang="en-US" sz="1400" kern="0" dirty="0">
                <a:solidFill>
                  <a:prstClr val="white"/>
                </a:solidFill>
                <a:latin typeface="Arial" panose="020B0604020202020204" pitchFamily="34" charset="0"/>
                <a:cs typeface="Arial" panose="020B0604020202020204" pitchFamily="34" charset="0"/>
              </a:rPr>
              <a:t>PT</a:t>
            </a:r>
            <a:endPar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85800" eaLnBrk="1" fontAlgn="auto" latinLnBrk="0" hangingPunct="1">
              <a:lnSpc>
                <a:spcPct val="150000"/>
              </a:lnSpc>
              <a:spcBef>
                <a:spcPts val="0"/>
              </a:spcBef>
              <a:spcAft>
                <a:spcPts val="0"/>
              </a:spcAft>
              <a:buClrTx/>
              <a:buSzTx/>
              <a:buFontTx/>
              <a:buNone/>
              <a:tabLst/>
              <a:defRPr/>
            </a:pPr>
            <a:endParaRPr kumimoji="0" lang="en-US" sz="900" b="0" i="1"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85800" eaLnBrk="1" fontAlgn="auto" latinLnBrk="0" hangingPunct="1">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Seattle Airport Marriott Hotel</a:t>
            </a:r>
            <a:br>
              <a:rPr kumimoji="0" lang="en-US" sz="1400" b="0" i="1"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lang="en-US" sz="1400" i="1" kern="0" dirty="0">
                <a:solidFill>
                  <a:prstClr val="white"/>
                </a:solidFill>
                <a:latin typeface="Arial" panose="020B0604020202020204" pitchFamily="34" charset="0"/>
                <a:cs typeface="Arial" panose="020B0604020202020204" pitchFamily="34" charset="0"/>
              </a:rPr>
              <a:t>3201 South 176</a:t>
            </a:r>
            <a:r>
              <a:rPr lang="en-US" sz="1400" i="1" kern="0" baseline="30000" dirty="0">
                <a:solidFill>
                  <a:prstClr val="white"/>
                </a:solidFill>
                <a:latin typeface="Arial" panose="020B0604020202020204" pitchFamily="34" charset="0"/>
                <a:cs typeface="Arial" panose="020B0604020202020204" pitchFamily="34" charset="0"/>
              </a:rPr>
              <a:t>th</a:t>
            </a:r>
            <a:r>
              <a:rPr lang="en-US" sz="1400" i="1" kern="0" dirty="0">
                <a:solidFill>
                  <a:prstClr val="white"/>
                </a:solidFill>
                <a:latin typeface="Arial" panose="020B0604020202020204" pitchFamily="34" charset="0"/>
                <a:cs typeface="Arial" panose="020B0604020202020204" pitchFamily="34" charset="0"/>
              </a:rPr>
              <a:t> Street</a:t>
            </a:r>
          </a:p>
          <a:p>
            <a:pPr marL="0" marR="0" lvl="0" indent="0" algn="ctr" defTabSz="685800" eaLnBrk="1" fontAlgn="auto" latinLnBrk="0" hangingPunct="1">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Seattle, WA 98188</a:t>
            </a:r>
          </a:p>
        </p:txBody>
      </p:sp>
    </p:spTree>
    <p:extLst>
      <p:ext uri="{BB962C8B-B14F-4D97-AF65-F5344CB8AC3E}">
        <p14:creationId xmlns:p14="http://schemas.microsoft.com/office/powerpoint/2010/main" val="299647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solidFill>
                  <a:srgbClr val="860037"/>
                </a:solidFill>
                <a:latin typeface="Arial" panose="020B0604020202020204" pitchFamily="34" charset="0"/>
                <a:cs typeface="Arial" panose="020B0604020202020204" pitchFamily="34" charset="0"/>
              </a:rPr>
              <a:t>Aim:</a:t>
            </a:r>
            <a:r>
              <a:rPr lang="en-US" dirty="0">
                <a:solidFill>
                  <a:srgbClr val="860037"/>
                </a:solidFill>
                <a:latin typeface="Arial" panose="020B0604020202020204" pitchFamily="34" charset="0"/>
                <a:cs typeface="Arial" panose="020B0604020202020204" pitchFamily="34" charset="0"/>
              </a:rPr>
              <a:t> Prevent 1 million—or more—heart attacks and strokes in the next 5 years</a:t>
            </a:r>
          </a:p>
          <a:p>
            <a:r>
              <a:rPr lang="en-US" dirty="0">
                <a:latin typeface="Arial" panose="020B0604020202020204" pitchFamily="34" charset="0"/>
                <a:cs typeface="Arial" panose="020B0604020202020204" pitchFamily="34" charset="0"/>
              </a:rPr>
              <a:t>National initiative co-led by:</a:t>
            </a:r>
          </a:p>
          <a:p>
            <a:pPr lvl="1"/>
            <a:r>
              <a:rPr lang="en-US" dirty="0">
                <a:latin typeface="Arial" panose="020B0604020202020204" pitchFamily="34" charset="0"/>
                <a:cs typeface="Arial" panose="020B0604020202020204" pitchFamily="34" charset="0"/>
              </a:rPr>
              <a:t>Centers for Disease Control and Prevention (CDC)</a:t>
            </a:r>
          </a:p>
          <a:p>
            <a:pPr lvl="1"/>
            <a:r>
              <a:rPr lang="en-US" dirty="0">
                <a:latin typeface="Arial" panose="020B0604020202020204" pitchFamily="34" charset="0"/>
                <a:cs typeface="Arial" panose="020B0604020202020204" pitchFamily="34" charset="0"/>
              </a:rPr>
              <a:t>Centers for Medicare &amp; Medicaid Services (CMS)</a:t>
            </a:r>
          </a:p>
          <a:p>
            <a:pPr marL="296863" lvl="1" indent="-284163"/>
            <a:r>
              <a:rPr lang="en-US" sz="2800" dirty="0">
                <a:latin typeface="Arial" panose="020B0604020202020204" pitchFamily="34" charset="0"/>
                <a:cs typeface="Arial" panose="020B0604020202020204" pitchFamily="34" charset="0"/>
              </a:rPr>
              <a:t>Partners across federal and state agencies and private organizations</a:t>
            </a:r>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chor="t" anchorCtr="0">
            <a:noAutofit/>
          </a:bodyPr>
          <a:lstStyle/>
          <a:p>
            <a:pPr algn="ctr"/>
            <a:r>
              <a:rPr lang="en-US" sz="3600" b="1" dirty="0">
                <a:solidFill>
                  <a:schemeClr val="bg1"/>
                </a:solidFill>
                <a:latin typeface="Arial" panose="020B0604020202020204" pitchFamily="34" charset="0"/>
                <a:cs typeface="Arial" panose="020B0604020202020204" pitchFamily="34" charset="0"/>
              </a:rPr>
              <a:t>Million Hearts</a:t>
            </a:r>
            <a:r>
              <a:rPr lang="en-US" sz="3600" b="1" baseline="30000" dirty="0">
                <a:solidFill>
                  <a:schemeClr val="bg1"/>
                </a:solidFill>
                <a:latin typeface="Arial" panose="020B0604020202020204" pitchFamily="34" charset="0"/>
                <a:ea typeface="Arial" charset="0"/>
                <a:cs typeface="Arial" panose="020B0604020202020204" pitchFamily="34" charset="0"/>
              </a:rPr>
              <a:t>®</a:t>
            </a:r>
            <a:r>
              <a:rPr lang="en-US" sz="3600" b="1" dirty="0">
                <a:solidFill>
                  <a:schemeClr val="bg1"/>
                </a:solidFill>
                <a:latin typeface="Arial" panose="020B0604020202020204" pitchFamily="34" charset="0"/>
                <a:cs typeface="Arial" panose="020B0604020202020204" pitchFamily="34" charset="0"/>
              </a:rPr>
              <a:t> 2022</a:t>
            </a:r>
          </a:p>
        </p:txBody>
      </p:sp>
    </p:spTree>
    <p:extLst>
      <p:ext uri="{BB962C8B-B14F-4D97-AF65-F5344CB8AC3E}">
        <p14:creationId xmlns:p14="http://schemas.microsoft.com/office/powerpoint/2010/main" val="354785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47782" y="3117629"/>
            <a:ext cx="8839200" cy="2000548"/>
          </a:xfrm>
          <a:prstGeom prst="rect">
            <a:avLst/>
          </a:prstGeom>
          <a:noFill/>
        </p:spPr>
        <p:txBody>
          <a:bodyPr wrap="square" rtlCol="0">
            <a:spAutoFit/>
          </a:bodyPr>
          <a:lstStyle/>
          <a:p>
            <a:pPr algn="ctr" defTabSz="685800"/>
            <a:r>
              <a:rPr lang="en-US" sz="3200" dirty="0">
                <a:solidFill>
                  <a:prstClr val="white"/>
                </a:solidFill>
                <a:latin typeface="Arial Black" panose="020B0A04020102020204" pitchFamily="34" charset="0"/>
                <a:cs typeface="Arial" panose="020B0604020202020204" pitchFamily="34" charset="0"/>
              </a:rPr>
              <a:t>WRAP UP &amp; ADJOURN</a:t>
            </a:r>
          </a:p>
          <a:p>
            <a:pPr algn="ctr" defTabSz="685800"/>
            <a:endParaRPr lang="en-US" sz="3200" dirty="0">
              <a:solidFill>
                <a:prstClr val="white"/>
              </a:solidFill>
              <a:latin typeface="Arial Black" panose="020B0A04020102020204" pitchFamily="34" charset="0"/>
              <a:cs typeface="Arial" panose="020B0604020202020204" pitchFamily="34" charset="0"/>
            </a:endParaRPr>
          </a:p>
          <a:p>
            <a:pPr lvl="0" algn="ctr" defTabSz="685800"/>
            <a:r>
              <a:rPr lang="en-US" sz="2800" dirty="0">
                <a:solidFill>
                  <a:prstClr val="white"/>
                </a:solidFill>
                <a:latin typeface="Arial Black" panose="020B0A04020102020204" pitchFamily="34" charset="0"/>
                <a:cs typeface="Arial" panose="020B0604020202020204" pitchFamily="34" charset="0"/>
              </a:rPr>
              <a:t>April Wallace</a:t>
            </a:r>
            <a:br>
              <a:rPr lang="en-US" sz="3200" i="1" dirty="0">
                <a:solidFill>
                  <a:prstClr val="white"/>
                </a:solidFill>
                <a:latin typeface="Arial" panose="020B0604020202020204" pitchFamily="34" charset="0"/>
                <a:cs typeface="Arial" panose="020B0604020202020204" pitchFamily="34" charset="0"/>
              </a:rPr>
            </a:br>
            <a:r>
              <a:rPr lang="en-US" sz="3200" i="1" dirty="0">
                <a:solidFill>
                  <a:prstClr val="white"/>
                </a:solidFill>
                <a:latin typeface="Arial" panose="020B0604020202020204" pitchFamily="34" charset="0"/>
                <a:cs typeface="Arial" panose="020B0604020202020204" pitchFamily="34" charset="0"/>
              </a:rPr>
              <a:t> </a:t>
            </a:r>
            <a:r>
              <a:rPr lang="en-US" i="1" dirty="0">
                <a:solidFill>
                  <a:prstClr val="white"/>
                </a:solidFill>
                <a:latin typeface="Arial" panose="020B0604020202020204" pitchFamily="34" charset="0"/>
                <a:cs typeface="Arial" panose="020B0604020202020204" pitchFamily="34" charset="0"/>
              </a:rPr>
              <a:t>Program Initiatives Manager, Million Hearts</a:t>
            </a:r>
            <a:r>
              <a:rPr lang="en-US" i="1" baseline="30000" dirty="0">
                <a:solidFill>
                  <a:prstClr val="white"/>
                </a:solidFill>
                <a:latin typeface="Arial" panose="020B0604020202020204" pitchFamily="34" charset="0"/>
                <a:cs typeface="Arial" panose="020B0604020202020204" pitchFamily="34" charset="0"/>
              </a:rPr>
              <a:t>®</a:t>
            </a:r>
            <a:r>
              <a:rPr lang="en-US" i="1" dirty="0">
                <a:solidFill>
                  <a:prstClr val="white"/>
                </a:solidFill>
                <a:latin typeface="Arial" panose="020B0604020202020204" pitchFamily="34" charset="0"/>
                <a:cs typeface="Arial" panose="020B0604020202020204" pitchFamily="34" charset="0"/>
              </a:rPr>
              <a:t> Collaboration </a:t>
            </a:r>
            <a:endParaRPr lang="en-US" sz="5400"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37695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2373406" y="5900149"/>
            <a:ext cx="6696635" cy="811078"/>
          </a:xfrm>
        </p:spPr>
        <p:txBody>
          <a:bodyPr>
            <a:noAutofit/>
          </a:bodyPr>
          <a:lstStyle/>
          <a:p>
            <a:pPr marL="0" indent="0">
              <a:lnSpc>
                <a:spcPct val="100000"/>
              </a:lnSpc>
              <a:spcBef>
                <a:spcPts val="0"/>
              </a:spcBef>
              <a:buNone/>
            </a:pPr>
            <a:r>
              <a:rPr lang="en-US" sz="1000" u="sng" dirty="0"/>
              <a:t>References</a:t>
            </a:r>
            <a:br>
              <a:rPr lang="en-US" sz="1000" dirty="0"/>
            </a:br>
            <a:r>
              <a:rPr lang="en-US" sz="1000" dirty="0"/>
              <a:t>1. Benjamin EJ, Blaha MJ, Chiuve SE, Cushman M, Das SR, Deo R, et al. Heart Disease and Stroke Statistics-2017 Update: A Report From the American Heart Association. Circulation 2017;135(10):e146–603.</a:t>
            </a:r>
            <a:br>
              <a:rPr lang="en-US" sz="1000" dirty="0"/>
            </a:br>
            <a:r>
              <a:rPr lang="en-US" sz="1000" dirty="0"/>
              <a:t>2. Kochanek KD, Arias E, Anderson RN. How did cause of death contribute to racial differences in life expectancy in the United States in 2010? NCHS data brief, no 125. Hyattsville, MD: National Center for Health Statistics. 2013</a:t>
            </a:r>
          </a:p>
        </p:txBody>
      </p:sp>
      <p:sp>
        <p:nvSpPr>
          <p:cNvPr id="3" name="Content Placeholder 2"/>
          <p:cNvSpPr>
            <a:spLocks noGrp="1"/>
          </p:cNvSpPr>
          <p:nvPr>
            <p:ph sz="half" idx="1"/>
          </p:nvPr>
        </p:nvSpPr>
        <p:spPr>
          <a:xfrm>
            <a:off x="628649" y="1825625"/>
            <a:ext cx="7910233" cy="4351338"/>
          </a:xfrm>
        </p:spPr>
        <p:txBody>
          <a:bodyPr>
            <a:normAutofit/>
          </a:bodyPr>
          <a:lstStyle/>
          <a:p>
            <a:r>
              <a:rPr lang="en-US" sz="2600" dirty="0">
                <a:latin typeface="Arial" panose="020B0604020202020204" pitchFamily="34" charset="0"/>
                <a:cs typeface="Arial" panose="020B0604020202020204" pitchFamily="34" charset="0"/>
              </a:rPr>
              <a:t>More than </a:t>
            </a:r>
            <a:r>
              <a:rPr lang="en-US" sz="2600" b="1" dirty="0">
                <a:latin typeface="Arial" panose="020B0604020202020204" pitchFamily="34" charset="0"/>
                <a:cs typeface="Arial" panose="020B0604020202020204" pitchFamily="34" charset="0"/>
              </a:rPr>
              <a:t>1.5 million </a:t>
            </a:r>
            <a:r>
              <a:rPr lang="en-US" sz="2600" dirty="0">
                <a:latin typeface="Arial" panose="020B0604020202020204" pitchFamily="34" charset="0"/>
                <a:cs typeface="Arial" panose="020B0604020202020204" pitchFamily="34" charset="0"/>
              </a:rPr>
              <a:t>people in the U.S. suffer from heart attacks and strokes per year</a:t>
            </a:r>
            <a:r>
              <a:rPr lang="en-US" sz="2600" baseline="30000" dirty="0">
                <a:latin typeface="Arial" panose="020B0604020202020204" pitchFamily="34" charset="0"/>
                <a:cs typeface="Arial" panose="020B0604020202020204" pitchFamily="34" charset="0"/>
              </a:rPr>
              <a:t>1</a:t>
            </a:r>
          </a:p>
          <a:p>
            <a:r>
              <a:rPr lang="en-US" sz="2600" dirty="0">
                <a:latin typeface="Arial" panose="020B0604020202020204" pitchFamily="34" charset="0"/>
                <a:cs typeface="Arial" panose="020B0604020202020204" pitchFamily="34" charset="0"/>
              </a:rPr>
              <a:t>More than</a:t>
            </a:r>
            <a:r>
              <a:rPr lang="en-US" sz="2600" b="1" dirty="0">
                <a:latin typeface="Arial" panose="020B0604020202020204" pitchFamily="34" charset="0"/>
                <a:cs typeface="Arial" panose="020B0604020202020204" pitchFamily="34" charset="0"/>
              </a:rPr>
              <a:t> 800,000</a:t>
            </a:r>
            <a:r>
              <a:rPr lang="en-US" sz="2600" dirty="0">
                <a:latin typeface="Arial" panose="020B0604020202020204" pitchFamily="34" charset="0"/>
                <a:cs typeface="Arial" panose="020B0604020202020204" pitchFamily="34" charset="0"/>
              </a:rPr>
              <a:t> deaths per year from cardiovascular disease (CVD)</a:t>
            </a:r>
            <a:r>
              <a:rPr lang="en-US" sz="2600" baseline="30000" dirty="0">
                <a:latin typeface="Arial" panose="020B0604020202020204" pitchFamily="34" charset="0"/>
                <a:cs typeface="Arial" panose="020B0604020202020204" pitchFamily="34" charset="0"/>
              </a:rPr>
              <a:t>1</a:t>
            </a:r>
          </a:p>
          <a:p>
            <a:r>
              <a:rPr lang="en-US" sz="2600" dirty="0">
                <a:latin typeface="Arial" panose="020B0604020202020204" pitchFamily="34" charset="0"/>
                <a:cs typeface="Arial" panose="020B0604020202020204" pitchFamily="34" charset="0"/>
              </a:rPr>
              <a:t>CVD costs the U.S. </a:t>
            </a:r>
            <a:r>
              <a:rPr lang="en-US" sz="2600" b="1" dirty="0">
                <a:latin typeface="Arial" panose="020B0604020202020204" pitchFamily="34" charset="0"/>
                <a:cs typeface="Arial" panose="020B0604020202020204" pitchFamily="34" charset="0"/>
              </a:rPr>
              <a:t>hundreds of billions </a:t>
            </a:r>
            <a:r>
              <a:rPr lang="en-US" sz="2600" dirty="0">
                <a:latin typeface="Arial" panose="020B0604020202020204" pitchFamily="34" charset="0"/>
                <a:cs typeface="Arial" panose="020B0604020202020204" pitchFamily="34" charset="0"/>
              </a:rPr>
              <a:t>of dollars per year</a:t>
            </a:r>
            <a:r>
              <a:rPr lang="en-US" sz="2600" baseline="30000" dirty="0">
                <a:latin typeface="Arial" panose="020B0604020202020204" pitchFamily="34" charset="0"/>
                <a:cs typeface="Arial" panose="020B0604020202020204" pitchFamily="34" charset="0"/>
              </a:rPr>
              <a:t>1</a:t>
            </a:r>
          </a:p>
          <a:p>
            <a:r>
              <a:rPr lang="en-US" sz="2400" dirty="0">
                <a:latin typeface="Arial" panose="020B0604020202020204" pitchFamily="34" charset="0"/>
                <a:cs typeface="Arial" panose="020B0604020202020204" pitchFamily="34" charset="0"/>
              </a:rPr>
              <a:t>CVD is the greatest contributor to racial disparities in life expectancy</a:t>
            </a:r>
            <a:r>
              <a:rPr lang="en-US" sz="2600" baseline="30000" dirty="0">
                <a:latin typeface="Arial" panose="020B0604020202020204" pitchFamily="34" charset="0"/>
                <a:cs typeface="Arial" panose="020B0604020202020204" pitchFamily="34" charset="0"/>
              </a:rPr>
              <a:t>2</a:t>
            </a:r>
          </a:p>
        </p:txBody>
      </p:sp>
      <p:sp>
        <p:nvSpPr>
          <p:cNvPr id="2" name="Title 1"/>
          <p:cNvSpPr>
            <a:spLocks noGrp="1"/>
          </p:cNvSpPr>
          <p:nvPr>
            <p:ph type="title"/>
          </p:nvPr>
        </p:nvSpPr>
        <p:spPr/>
        <p:txBody>
          <a:bodyPr>
            <a:normAutofit/>
          </a:bodyPr>
          <a:lstStyle/>
          <a:p>
            <a:pPr algn="ctr"/>
            <a:r>
              <a:rPr lang="en-US" sz="3200" b="1" dirty="0">
                <a:solidFill>
                  <a:schemeClr val="bg1">
                    <a:lumMod val="95000"/>
                  </a:schemeClr>
                </a:solidFill>
                <a:latin typeface="Arial" panose="020B0604020202020204" pitchFamily="34" charset="0"/>
                <a:cs typeface="Arial" panose="020B0604020202020204" pitchFamily="34" charset="0"/>
              </a:rPr>
              <a:t>Heart Disease and Stroke in the U.S.</a:t>
            </a:r>
          </a:p>
        </p:txBody>
      </p:sp>
    </p:spTree>
    <p:extLst>
      <p:ext uri="{BB962C8B-B14F-4D97-AF65-F5344CB8AC3E}">
        <p14:creationId xmlns:p14="http://schemas.microsoft.com/office/powerpoint/2010/main" val="169884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922133" y="2357630"/>
            <a:ext cx="5359432" cy="3645956"/>
          </a:xfrm>
          <a:prstGeom prst="rect">
            <a:avLst/>
          </a:prstGeom>
        </p:spPr>
      </p:pic>
      <p:sp>
        <p:nvSpPr>
          <p:cNvPr id="3" name="Content Placeholder 2"/>
          <p:cNvSpPr>
            <a:spLocks noGrp="1"/>
          </p:cNvSpPr>
          <p:nvPr>
            <p:ph sz="half" idx="1"/>
          </p:nvPr>
        </p:nvSpPr>
        <p:spPr>
          <a:xfrm>
            <a:off x="625288" y="1562226"/>
            <a:ext cx="7890062" cy="4351338"/>
          </a:xfrm>
        </p:spPr>
        <p:txBody>
          <a:bodyPr>
            <a:normAutofit/>
          </a:bodyPr>
          <a:lstStyle/>
          <a:p>
            <a:pPr marL="0" indent="0" algn="ctr">
              <a:buNone/>
            </a:pPr>
            <a:r>
              <a:rPr lang="en-US" sz="2400" dirty="0">
                <a:latin typeface="Arial" panose="020B0604020202020204" pitchFamily="34" charset="0"/>
                <a:cs typeface="Arial" panose="020B0604020202020204" pitchFamily="34" charset="0"/>
              </a:rPr>
              <a:t>While CV deaths have been declining for the past 40 years, the </a:t>
            </a:r>
            <a:r>
              <a:rPr lang="en-US" sz="2400" b="1" dirty="0">
                <a:latin typeface="Arial" panose="020B0604020202020204" pitchFamily="34" charset="0"/>
                <a:cs typeface="Arial" panose="020B0604020202020204" pitchFamily="34" charset="0"/>
              </a:rPr>
              <a:t>reduction in these deaths has slowed</a:t>
            </a:r>
            <a:r>
              <a:rPr lang="en-US" sz="240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28650" y="186265"/>
            <a:ext cx="7886700" cy="1195918"/>
          </a:xfrm>
        </p:spPr>
        <p:txBody>
          <a:bodyPr>
            <a:normAutofit/>
          </a:bodyPr>
          <a:lstStyle/>
          <a:p>
            <a:pPr algn="ctr"/>
            <a:r>
              <a:rPr lang="en-US" sz="3200" b="1" dirty="0">
                <a:solidFill>
                  <a:schemeClr val="bg1">
                    <a:lumMod val="95000"/>
                  </a:schemeClr>
                </a:solidFill>
                <a:latin typeface="Arial" panose="020B0604020202020204" pitchFamily="34" charset="0"/>
                <a:cs typeface="Arial" panose="020B0604020202020204" pitchFamily="34" charset="0"/>
              </a:rPr>
              <a:t>Heart Disease and Stroke Trends</a:t>
            </a:r>
            <a:br>
              <a:rPr lang="en-US" sz="3200" b="1" dirty="0">
                <a:solidFill>
                  <a:schemeClr val="bg1">
                    <a:lumMod val="95000"/>
                  </a:schemeClr>
                </a:solidFill>
                <a:latin typeface="Arial" panose="020B0604020202020204" pitchFamily="34" charset="0"/>
                <a:cs typeface="Arial" panose="020B0604020202020204" pitchFamily="34" charset="0"/>
              </a:rPr>
            </a:br>
            <a:r>
              <a:rPr lang="en-US" sz="3200" b="1" dirty="0">
                <a:solidFill>
                  <a:schemeClr val="bg1">
                    <a:lumMod val="95000"/>
                  </a:schemeClr>
                </a:solidFill>
                <a:latin typeface="Arial" panose="020B0604020202020204" pitchFamily="34" charset="0"/>
                <a:cs typeface="Arial" panose="020B0604020202020204" pitchFamily="34" charset="0"/>
              </a:rPr>
              <a:t>1950-2015</a:t>
            </a:r>
            <a:endParaRPr lang="en-US" sz="3200" b="1" dirty="0">
              <a:latin typeface="Arial" panose="020B0604020202020204" pitchFamily="34" charset="0"/>
              <a:cs typeface="Arial" panose="020B0604020202020204" pitchFamily="34" charset="0"/>
            </a:endParaRPr>
          </a:p>
        </p:txBody>
      </p:sp>
      <p:sp>
        <p:nvSpPr>
          <p:cNvPr id="9" name="TextBox 8"/>
          <p:cNvSpPr txBox="1"/>
          <p:nvPr/>
        </p:nvSpPr>
        <p:spPr>
          <a:xfrm>
            <a:off x="2624866" y="6093607"/>
            <a:ext cx="61211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Source – Mensah GA, Wei GS, Sorlie PD, et al.  Decline in Cardiovascular Mortality – Possible Causes and Implications.  Circulation Research. 2017;120:366-380. </a:t>
            </a:r>
          </a:p>
        </p:txBody>
      </p:sp>
    </p:spTree>
    <p:extLst>
      <p:ext uri="{BB962C8B-B14F-4D97-AF65-F5344CB8AC3E}">
        <p14:creationId xmlns:p14="http://schemas.microsoft.com/office/powerpoint/2010/main" val="123299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0" y="1554480"/>
            <a:ext cx="6789592" cy="3913632"/>
          </a:xfrm>
          <a:prstGeom prst="rect">
            <a:avLst/>
          </a:prstGeom>
        </p:spPr>
      </p:pic>
      <p:sp>
        <p:nvSpPr>
          <p:cNvPr id="19" name="Triangle 18"/>
          <p:cNvSpPr/>
          <p:nvPr/>
        </p:nvSpPr>
        <p:spPr>
          <a:xfrm rot="13856191">
            <a:off x="5505672" y="946437"/>
            <a:ext cx="1120266" cy="3983339"/>
          </a:xfrm>
          <a:custGeom>
            <a:avLst/>
            <a:gdLst>
              <a:gd name="connsiteX0" fmla="*/ 0 w 345745"/>
              <a:gd name="connsiteY0" fmla="*/ 2131769 h 2131769"/>
              <a:gd name="connsiteX1" fmla="*/ 193244 w 345745"/>
              <a:gd name="connsiteY1" fmla="*/ 0 h 2131769"/>
              <a:gd name="connsiteX2" fmla="*/ 345745 w 345745"/>
              <a:gd name="connsiteY2" fmla="*/ 2131769 h 2131769"/>
              <a:gd name="connsiteX3" fmla="*/ 0 w 345745"/>
              <a:gd name="connsiteY3" fmla="*/ 2131769 h 2131769"/>
              <a:gd name="connsiteX0" fmla="*/ 0 w 300705"/>
              <a:gd name="connsiteY0" fmla="*/ 2131769 h 2131769"/>
              <a:gd name="connsiteX1" fmla="*/ 193244 w 300705"/>
              <a:gd name="connsiteY1" fmla="*/ 0 h 2131769"/>
              <a:gd name="connsiteX2" fmla="*/ 300705 w 300705"/>
              <a:gd name="connsiteY2" fmla="*/ 1768083 h 2131769"/>
              <a:gd name="connsiteX3" fmla="*/ 0 w 300705"/>
              <a:gd name="connsiteY3" fmla="*/ 2131769 h 2131769"/>
              <a:gd name="connsiteX0" fmla="*/ 0 w 1255860"/>
              <a:gd name="connsiteY0" fmla="*/ 3860203 h 3860203"/>
              <a:gd name="connsiteX1" fmla="*/ 1255860 w 1255860"/>
              <a:gd name="connsiteY1" fmla="*/ 0 h 3860203"/>
              <a:gd name="connsiteX2" fmla="*/ 300705 w 1255860"/>
              <a:gd name="connsiteY2" fmla="*/ 3496517 h 3860203"/>
              <a:gd name="connsiteX3" fmla="*/ 0 w 1255860"/>
              <a:gd name="connsiteY3" fmla="*/ 3860203 h 3860203"/>
              <a:gd name="connsiteX0" fmla="*/ 0 w 1339094"/>
              <a:gd name="connsiteY0" fmla="*/ 3962756 h 3962756"/>
              <a:gd name="connsiteX1" fmla="*/ 1339094 w 1339094"/>
              <a:gd name="connsiteY1" fmla="*/ 0 h 3962756"/>
              <a:gd name="connsiteX2" fmla="*/ 383939 w 1339094"/>
              <a:gd name="connsiteY2" fmla="*/ 3496517 h 3962756"/>
              <a:gd name="connsiteX3" fmla="*/ 0 w 1339094"/>
              <a:gd name="connsiteY3" fmla="*/ 3962756 h 3962756"/>
              <a:gd name="connsiteX0" fmla="*/ 0 w 1339094"/>
              <a:gd name="connsiteY0" fmla="*/ 3962756 h 3962756"/>
              <a:gd name="connsiteX1" fmla="*/ 1339094 w 1339094"/>
              <a:gd name="connsiteY1" fmla="*/ 0 h 3962756"/>
              <a:gd name="connsiteX2" fmla="*/ 486034 w 1339094"/>
              <a:gd name="connsiteY2" fmla="*/ 3644805 h 3962756"/>
              <a:gd name="connsiteX3" fmla="*/ 0 w 1339094"/>
              <a:gd name="connsiteY3" fmla="*/ 3962756 h 3962756"/>
              <a:gd name="connsiteX0" fmla="*/ 0 w 1264096"/>
              <a:gd name="connsiteY0" fmla="*/ 4128308 h 4128308"/>
              <a:gd name="connsiteX1" fmla="*/ 1264096 w 1264096"/>
              <a:gd name="connsiteY1" fmla="*/ 0 h 4128308"/>
              <a:gd name="connsiteX2" fmla="*/ 411036 w 1264096"/>
              <a:gd name="connsiteY2" fmla="*/ 3644805 h 4128308"/>
              <a:gd name="connsiteX3" fmla="*/ 0 w 1264096"/>
              <a:gd name="connsiteY3" fmla="*/ 4128308 h 4128308"/>
              <a:gd name="connsiteX0" fmla="*/ 0 w 1120266"/>
              <a:gd name="connsiteY0" fmla="*/ 3983339 h 3983339"/>
              <a:gd name="connsiteX1" fmla="*/ 1120266 w 1120266"/>
              <a:gd name="connsiteY1" fmla="*/ 0 h 3983339"/>
              <a:gd name="connsiteX2" fmla="*/ 411036 w 1120266"/>
              <a:gd name="connsiteY2" fmla="*/ 3499836 h 3983339"/>
              <a:gd name="connsiteX3" fmla="*/ 0 w 1120266"/>
              <a:gd name="connsiteY3" fmla="*/ 3983339 h 3983339"/>
            </a:gdLst>
            <a:ahLst/>
            <a:cxnLst>
              <a:cxn ang="0">
                <a:pos x="connsiteX0" y="connsiteY0"/>
              </a:cxn>
              <a:cxn ang="0">
                <a:pos x="connsiteX1" y="connsiteY1"/>
              </a:cxn>
              <a:cxn ang="0">
                <a:pos x="connsiteX2" y="connsiteY2"/>
              </a:cxn>
              <a:cxn ang="0">
                <a:pos x="connsiteX3" y="connsiteY3"/>
              </a:cxn>
            </a:cxnLst>
            <a:rect l="l" t="t" r="r" b="b"/>
            <a:pathLst>
              <a:path w="1120266" h="3983339">
                <a:moveTo>
                  <a:pt x="0" y="3983339"/>
                </a:moveTo>
                <a:lnTo>
                  <a:pt x="1120266" y="0"/>
                </a:lnTo>
                <a:lnTo>
                  <a:pt x="411036" y="3499836"/>
                </a:lnTo>
                <a:lnTo>
                  <a:pt x="0" y="3983339"/>
                </a:lnTo>
                <a:close/>
              </a:path>
            </a:pathLst>
          </a:custGeom>
          <a:solidFill>
            <a:srgbClr val="592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riangle 3"/>
          <p:cNvSpPr/>
          <p:nvPr/>
        </p:nvSpPr>
        <p:spPr>
          <a:xfrm rot="159961">
            <a:off x="4214797" y="5388665"/>
            <a:ext cx="249005" cy="674579"/>
          </a:xfrm>
          <a:custGeom>
            <a:avLst/>
            <a:gdLst>
              <a:gd name="connsiteX0" fmla="*/ 0 w 188045"/>
              <a:gd name="connsiteY0" fmla="*/ 674579 h 674579"/>
              <a:gd name="connsiteX1" fmla="*/ 94023 w 188045"/>
              <a:gd name="connsiteY1" fmla="*/ 0 h 674579"/>
              <a:gd name="connsiteX2" fmla="*/ 188045 w 188045"/>
              <a:gd name="connsiteY2" fmla="*/ 674579 h 674579"/>
              <a:gd name="connsiteX3" fmla="*/ 0 w 188045"/>
              <a:gd name="connsiteY3" fmla="*/ 674579 h 674579"/>
              <a:gd name="connsiteX0" fmla="*/ 0 w 299805"/>
              <a:gd name="connsiteY0" fmla="*/ 501859 h 674579"/>
              <a:gd name="connsiteX1" fmla="*/ 205783 w 299805"/>
              <a:gd name="connsiteY1" fmla="*/ 0 h 674579"/>
              <a:gd name="connsiteX2" fmla="*/ 299805 w 299805"/>
              <a:gd name="connsiteY2" fmla="*/ 674579 h 674579"/>
              <a:gd name="connsiteX3" fmla="*/ 0 w 299805"/>
              <a:gd name="connsiteY3" fmla="*/ 501859 h 674579"/>
              <a:gd name="connsiteX0" fmla="*/ 0 w 381085"/>
              <a:gd name="connsiteY0" fmla="*/ 501859 h 512019"/>
              <a:gd name="connsiteX1" fmla="*/ 205783 w 381085"/>
              <a:gd name="connsiteY1" fmla="*/ 0 h 512019"/>
              <a:gd name="connsiteX2" fmla="*/ 381085 w 381085"/>
              <a:gd name="connsiteY2" fmla="*/ 512019 h 512019"/>
              <a:gd name="connsiteX3" fmla="*/ 0 w 381085"/>
              <a:gd name="connsiteY3" fmla="*/ 501859 h 512019"/>
              <a:gd name="connsiteX0" fmla="*/ 0 w 411565"/>
              <a:gd name="connsiteY0" fmla="*/ 501859 h 501859"/>
              <a:gd name="connsiteX1" fmla="*/ 205783 w 411565"/>
              <a:gd name="connsiteY1" fmla="*/ 0 h 501859"/>
              <a:gd name="connsiteX2" fmla="*/ 411565 w 411565"/>
              <a:gd name="connsiteY2" fmla="*/ 501859 h 501859"/>
              <a:gd name="connsiteX3" fmla="*/ 0 w 411565"/>
              <a:gd name="connsiteY3" fmla="*/ 501859 h 501859"/>
              <a:gd name="connsiteX0" fmla="*/ 0 w 411565"/>
              <a:gd name="connsiteY0" fmla="*/ 664419 h 664419"/>
              <a:gd name="connsiteX1" fmla="*/ 185463 w 411565"/>
              <a:gd name="connsiteY1" fmla="*/ 0 h 664419"/>
              <a:gd name="connsiteX2" fmla="*/ 411565 w 411565"/>
              <a:gd name="connsiteY2" fmla="*/ 664419 h 664419"/>
              <a:gd name="connsiteX3" fmla="*/ 0 w 411565"/>
              <a:gd name="connsiteY3" fmla="*/ 664419 h 664419"/>
              <a:gd name="connsiteX0" fmla="*/ 0 w 330285"/>
              <a:gd name="connsiteY0" fmla="*/ 674579 h 674579"/>
              <a:gd name="connsiteX1" fmla="*/ 104183 w 330285"/>
              <a:gd name="connsiteY1" fmla="*/ 0 h 674579"/>
              <a:gd name="connsiteX2" fmla="*/ 330285 w 330285"/>
              <a:gd name="connsiteY2" fmla="*/ 664419 h 674579"/>
              <a:gd name="connsiteX3" fmla="*/ 0 w 330285"/>
              <a:gd name="connsiteY3" fmla="*/ 674579 h 674579"/>
              <a:gd name="connsiteX0" fmla="*/ 0 w 249005"/>
              <a:gd name="connsiteY0" fmla="*/ 674579 h 674579"/>
              <a:gd name="connsiteX1" fmla="*/ 104183 w 249005"/>
              <a:gd name="connsiteY1" fmla="*/ 0 h 674579"/>
              <a:gd name="connsiteX2" fmla="*/ 249005 w 249005"/>
              <a:gd name="connsiteY2" fmla="*/ 674579 h 674579"/>
              <a:gd name="connsiteX3" fmla="*/ 0 w 249005"/>
              <a:gd name="connsiteY3" fmla="*/ 674579 h 674579"/>
            </a:gdLst>
            <a:ahLst/>
            <a:cxnLst>
              <a:cxn ang="0">
                <a:pos x="connsiteX0" y="connsiteY0"/>
              </a:cxn>
              <a:cxn ang="0">
                <a:pos x="connsiteX1" y="connsiteY1"/>
              </a:cxn>
              <a:cxn ang="0">
                <a:pos x="connsiteX2" y="connsiteY2"/>
              </a:cxn>
              <a:cxn ang="0">
                <a:pos x="connsiteX3" y="connsiteY3"/>
              </a:cxn>
            </a:cxnLst>
            <a:rect l="l" t="t" r="r" b="b"/>
            <a:pathLst>
              <a:path w="249005" h="674579">
                <a:moveTo>
                  <a:pt x="0" y="674579"/>
                </a:moveTo>
                <a:lnTo>
                  <a:pt x="104183" y="0"/>
                </a:lnTo>
                <a:lnTo>
                  <a:pt x="249005" y="674579"/>
                </a:lnTo>
                <a:lnTo>
                  <a:pt x="0" y="674579"/>
                </a:lnTo>
                <a:close/>
              </a:path>
            </a:pathLst>
          </a:custGeom>
          <a:solidFill>
            <a:srgbClr val="86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TextBox 15"/>
          <p:cNvSpPr txBox="1"/>
          <p:nvPr/>
        </p:nvSpPr>
        <p:spPr>
          <a:xfrm>
            <a:off x="2743200" y="2286000"/>
            <a:ext cx="37207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3541"/>
                </a:solidFill>
                <a:effectLst/>
                <a:uLnTx/>
                <a:uFillTx/>
                <a:latin typeface="Arial" charset="0"/>
                <a:ea typeface="Arial" charset="0"/>
                <a:cs typeface="Arial" charset="0"/>
              </a:rPr>
              <a:t>COMMUNITY</a:t>
            </a:r>
            <a:r>
              <a:rPr kumimoji="0" lang="en-US" sz="1400" b="1" i="0" u="none" strike="noStrike" kern="1200" cap="none" spc="0" normalizeH="0" baseline="0" noProof="0" dirty="0">
                <a:ln>
                  <a:noFill/>
                </a:ln>
                <a:solidFill>
                  <a:srgbClr val="234757"/>
                </a:solidFill>
                <a:effectLst/>
                <a:uLnTx/>
                <a:uFillTx/>
                <a:latin typeface="Arial" charset="0"/>
                <a:ea typeface="Arial" charset="0"/>
                <a:cs typeface="Arial" charset="0"/>
              </a:rPr>
              <a:t> </a:t>
            </a:r>
          </a:p>
        </p:txBody>
      </p:sp>
      <p:sp>
        <p:nvSpPr>
          <p:cNvPr id="21" name="Title 2"/>
          <p:cNvSpPr>
            <a:spLocks noGrp="1"/>
          </p:cNvSpPr>
          <p:nvPr>
            <p:ph type="title"/>
          </p:nvPr>
        </p:nvSpPr>
        <p:spPr>
          <a:xfrm>
            <a:off x="0" y="0"/>
            <a:ext cx="9144000" cy="1316736"/>
          </a:xfrm>
        </p:spPr>
        <p:txBody>
          <a:bodyPr anchor="ctr">
            <a:normAutofit/>
          </a:bodyPr>
          <a:lstStyle/>
          <a:p>
            <a:pPr algn="ctr" defTabSz="913618"/>
            <a:r>
              <a:rPr lang="en-US" sz="3200" b="1" dirty="0">
                <a:solidFill>
                  <a:schemeClr val="bg1"/>
                </a:solidFill>
                <a:latin typeface="Arial" panose="020B0604020202020204" pitchFamily="34" charset="0"/>
                <a:cs typeface="Arial" panose="020B0604020202020204" pitchFamily="34" charset="0"/>
              </a:rPr>
              <a:t>Million Hearts</a:t>
            </a:r>
            <a:r>
              <a:rPr lang="en-US" sz="3200" b="1" baseline="30000" dirty="0">
                <a:solidFill>
                  <a:schemeClr val="bg1"/>
                </a:solidFill>
                <a:latin typeface="Arial" panose="020B0604020202020204" pitchFamily="34"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2022 </a:t>
            </a:r>
            <a:br>
              <a:rPr lang="en-US" sz="3200" b="1" dirty="0">
                <a:solidFill>
                  <a:schemeClr val="bg1"/>
                </a:solidFill>
                <a:latin typeface="Arial" panose="020B0604020202020204" pitchFamily="34" charset="0"/>
                <a:cs typeface="Arial" panose="020B0604020202020204" pitchFamily="34" charset="0"/>
              </a:rPr>
            </a:br>
            <a:r>
              <a:rPr lang="en-US" sz="2600" i="1" dirty="0">
                <a:solidFill>
                  <a:schemeClr val="bg1"/>
                </a:solidFill>
                <a:latin typeface="Arial" panose="020B0604020202020204" pitchFamily="34" charset="0"/>
                <a:cs typeface="Arial" panose="020B0604020202020204" pitchFamily="34" charset="0"/>
              </a:rPr>
              <a:t>Aim: Prevent 1 Million Heart Attacks and Strokes in 5 Years</a:t>
            </a:r>
            <a:endParaRPr lang="en-US" sz="2600" dirty="0">
              <a:solidFill>
                <a:schemeClr val="bg1"/>
              </a:solidFill>
              <a:latin typeface="Arial" panose="020B0604020202020204" pitchFamily="34" charset="0"/>
              <a:cs typeface="Arial" panose="020B0604020202020204" pitchFamily="34" charset="0"/>
            </a:endParaRPr>
          </a:p>
        </p:txBody>
      </p:sp>
      <p:sp>
        <p:nvSpPr>
          <p:cNvPr id="9" name="Freeform 8"/>
          <p:cNvSpPr/>
          <p:nvPr/>
        </p:nvSpPr>
        <p:spPr>
          <a:xfrm>
            <a:off x="1260857" y="2011681"/>
            <a:ext cx="975073" cy="629764"/>
          </a:xfrm>
          <a:custGeom>
            <a:avLst/>
            <a:gdLst>
              <a:gd name="connsiteX0" fmla="*/ 0 w 552322"/>
              <a:gd name="connsiteY0" fmla="*/ 79780 h 895990"/>
              <a:gd name="connsiteX1" fmla="*/ 552322 w 552322"/>
              <a:gd name="connsiteY1" fmla="*/ 895990 h 895990"/>
              <a:gd name="connsiteX2" fmla="*/ 165697 w 552322"/>
              <a:gd name="connsiteY2" fmla="*/ 0 h 895990"/>
              <a:gd name="connsiteX3" fmla="*/ 0 w 552322"/>
              <a:gd name="connsiteY3" fmla="*/ 79780 h 895990"/>
              <a:gd name="connsiteX0" fmla="*/ 0 w 552322"/>
              <a:gd name="connsiteY0" fmla="*/ 0 h 816210"/>
              <a:gd name="connsiteX1" fmla="*/ 552322 w 552322"/>
              <a:gd name="connsiteY1" fmla="*/ 816210 h 816210"/>
              <a:gd name="connsiteX2" fmla="*/ 470329 w 552322"/>
              <a:gd name="connsiteY2" fmla="*/ 11138 h 816210"/>
              <a:gd name="connsiteX3" fmla="*/ 0 w 552322"/>
              <a:gd name="connsiteY3" fmla="*/ 0 h 816210"/>
              <a:gd name="connsiteX0" fmla="*/ 0 w 552322"/>
              <a:gd name="connsiteY0" fmla="*/ 0 h 816210"/>
              <a:gd name="connsiteX1" fmla="*/ 552322 w 552322"/>
              <a:gd name="connsiteY1" fmla="*/ 816210 h 816210"/>
              <a:gd name="connsiteX2" fmla="*/ 294779 w 552322"/>
              <a:gd name="connsiteY2" fmla="*/ 11138 h 816210"/>
              <a:gd name="connsiteX3" fmla="*/ 0 w 552322"/>
              <a:gd name="connsiteY3" fmla="*/ 0 h 816210"/>
              <a:gd name="connsiteX0" fmla="*/ 0 w 495526"/>
              <a:gd name="connsiteY0" fmla="*/ 1850 h 805072"/>
              <a:gd name="connsiteX1" fmla="*/ 495526 w 495526"/>
              <a:gd name="connsiteY1" fmla="*/ 805072 h 805072"/>
              <a:gd name="connsiteX2" fmla="*/ 237983 w 495526"/>
              <a:gd name="connsiteY2" fmla="*/ 0 h 805072"/>
              <a:gd name="connsiteX3" fmla="*/ 0 w 495526"/>
              <a:gd name="connsiteY3" fmla="*/ 1850 h 805072"/>
            </a:gdLst>
            <a:ahLst/>
            <a:cxnLst>
              <a:cxn ang="0">
                <a:pos x="connsiteX0" y="connsiteY0"/>
              </a:cxn>
              <a:cxn ang="0">
                <a:pos x="connsiteX1" y="connsiteY1"/>
              </a:cxn>
              <a:cxn ang="0">
                <a:pos x="connsiteX2" y="connsiteY2"/>
              </a:cxn>
              <a:cxn ang="0">
                <a:pos x="connsiteX3" y="connsiteY3"/>
              </a:cxn>
            </a:cxnLst>
            <a:rect l="l" t="t" r="r" b="b"/>
            <a:pathLst>
              <a:path w="495526" h="805072">
                <a:moveTo>
                  <a:pt x="0" y="1850"/>
                </a:moveTo>
                <a:lnTo>
                  <a:pt x="495526" y="805072"/>
                </a:lnTo>
                <a:lnTo>
                  <a:pt x="237983" y="0"/>
                </a:lnTo>
                <a:lnTo>
                  <a:pt x="0" y="1850"/>
                </a:lnTo>
                <a:close/>
              </a:path>
            </a:pathLst>
          </a:custGeom>
          <a:solidFill>
            <a:srgbClr val="3564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Rectangle 4"/>
          <p:cNvSpPr/>
          <p:nvPr/>
        </p:nvSpPr>
        <p:spPr>
          <a:xfrm>
            <a:off x="154968" y="1482132"/>
            <a:ext cx="2713055" cy="537587"/>
          </a:xfrm>
          <a:prstGeom prst="rect">
            <a:avLst/>
          </a:prstGeom>
          <a:solidFill>
            <a:srgbClr val="356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Keeping People Healthy</a:t>
            </a:r>
          </a:p>
        </p:txBody>
      </p:sp>
      <p:sp>
        <p:nvSpPr>
          <p:cNvPr id="22" name="Rectangle 21"/>
          <p:cNvSpPr/>
          <p:nvPr/>
        </p:nvSpPr>
        <p:spPr>
          <a:xfrm>
            <a:off x="6693424" y="1610359"/>
            <a:ext cx="2167096" cy="537587"/>
          </a:xfrm>
          <a:prstGeom prst="rect">
            <a:avLst/>
          </a:prstGeom>
          <a:solidFill>
            <a:srgbClr val="592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Optimizing Care</a:t>
            </a:r>
          </a:p>
        </p:txBody>
      </p:sp>
      <p:sp>
        <p:nvSpPr>
          <p:cNvPr id="23" name="Rectangle 22"/>
          <p:cNvSpPr/>
          <p:nvPr/>
        </p:nvSpPr>
        <p:spPr>
          <a:xfrm>
            <a:off x="3112547" y="5972731"/>
            <a:ext cx="2443427" cy="537587"/>
          </a:xfrm>
          <a:prstGeom prst="rect">
            <a:avLst/>
          </a:prstGeom>
          <a:solidFill>
            <a:srgbClr val="86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Priority Populations</a:t>
            </a:r>
          </a:p>
        </p:txBody>
      </p:sp>
    </p:spTree>
    <p:extLst>
      <p:ext uri="{BB962C8B-B14F-4D97-AF65-F5344CB8AC3E}">
        <p14:creationId xmlns:p14="http://schemas.microsoft.com/office/powerpoint/2010/main" val="81321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112168" y="5812260"/>
            <a:ext cx="5675484" cy="288675"/>
          </a:xfrm>
        </p:spPr>
        <p:txBody>
          <a:bodyPr>
            <a:normAutofit fontScale="85000" lnSpcReduction="10000"/>
          </a:bodyPr>
          <a:lstStyle/>
          <a:p>
            <a:pPr marL="0" indent="0">
              <a:buNone/>
            </a:pPr>
            <a:r>
              <a:rPr lang="en-US" sz="1050" dirty="0">
                <a:solidFill>
                  <a:prstClr val="black"/>
                </a:solidFill>
                <a:latin typeface="Arial" panose="020B0604020202020204" pitchFamily="34" charset="0"/>
                <a:cs typeface="Arial" panose="020B0604020202020204" pitchFamily="34" charset="0"/>
              </a:rPr>
              <a:t>*Aspirin use when appropriate, Blood pressure control, Cholesterol management, Smoking cessation</a:t>
            </a:r>
            <a:endParaRPr lang="en-US" sz="1050" dirty="0"/>
          </a:p>
        </p:txBody>
      </p:sp>
      <p:graphicFrame>
        <p:nvGraphicFramePr>
          <p:cNvPr id="6" name="Content Placeholder 3" descr="Improving Outcomes for Priority Populations"/>
          <p:cNvGraphicFramePr>
            <a:graphicFrameLocks/>
          </p:cNvGraphicFramePr>
          <p:nvPr>
            <p:extLst/>
          </p:nvPr>
        </p:nvGraphicFramePr>
        <p:xfrm>
          <a:off x="356616" y="3692635"/>
          <a:ext cx="8431036" cy="2057400"/>
        </p:xfrm>
        <a:graphic>
          <a:graphicData uri="http://schemas.openxmlformats.org/drawingml/2006/table">
            <a:tbl>
              <a:tblPr firstRow="1" bandRow="1">
                <a:tableStyleId>{F5AB1C69-6EDB-4FF4-983F-18BD219EF322}</a:tableStyleId>
              </a:tblPr>
              <a:tblGrid>
                <a:gridCol w="8431036">
                  <a:extLst>
                    <a:ext uri="{9D8B030D-6E8A-4147-A177-3AD203B41FA5}">
                      <a16:colId xmlns:a16="http://schemas.microsoft.com/office/drawing/2014/main" val="20000"/>
                    </a:ext>
                  </a:extLst>
                </a:gridCol>
              </a:tblGrid>
              <a:tr h="411480">
                <a:tc>
                  <a:txBody>
                    <a:bodyPr/>
                    <a:lstStyle/>
                    <a:p>
                      <a:pPr algn="ctr"/>
                      <a:r>
                        <a:rPr lang="en-US" sz="1800" b="1" dirty="0">
                          <a:solidFill>
                            <a:schemeClr val="bg1"/>
                          </a:solidFill>
                          <a:latin typeface="Arial" panose="020B0604020202020204" pitchFamily="34" charset="0"/>
                          <a:cs typeface="Arial" panose="020B0604020202020204" pitchFamily="34" charset="0"/>
                        </a:rPr>
                        <a:t>Improving Outcomes for Priority Populations</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860037"/>
                    </a:solidFill>
                  </a:tcPr>
                </a:tc>
                <a:extLst>
                  <a:ext uri="{0D108BD9-81ED-4DB2-BD59-A6C34878D82A}">
                    <a16:rowId xmlns:a16="http://schemas.microsoft.com/office/drawing/2014/main" val="10000"/>
                  </a:ext>
                </a:extLst>
              </a:tr>
              <a:tr h="411480">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Blacks/African</a:t>
                      </a:r>
                      <a:r>
                        <a:rPr lang="en-US" sz="16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Americans</a:t>
                      </a:r>
                      <a:endParaRPr lang="en-US"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1480">
                <a:tc>
                  <a:txBody>
                    <a:bodyPr/>
                    <a:lstStyle/>
                    <a:p>
                      <a:pPr marL="0" marR="0" algn="ctr">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35-</a:t>
                      </a:r>
                      <a:r>
                        <a:rPr lang="en-US" sz="1600" baseline="0" dirty="0">
                          <a:effectLst/>
                          <a:latin typeface="Arial" panose="020B0604020202020204" pitchFamily="34" charset="0"/>
                          <a:ea typeface="Calibri" panose="020F0502020204030204" pitchFamily="34" charset="0"/>
                          <a:cs typeface="Arial" panose="020B0604020202020204" pitchFamily="34" charset="0"/>
                        </a:rPr>
                        <a:t> to </a:t>
                      </a:r>
                      <a:r>
                        <a:rPr lang="en-US" sz="1600" dirty="0">
                          <a:effectLst/>
                          <a:latin typeface="Arial" panose="020B0604020202020204" pitchFamily="34" charset="0"/>
                          <a:ea typeface="Calibri" panose="020F0502020204030204" pitchFamily="34" charset="0"/>
                          <a:cs typeface="Arial" panose="020B0604020202020204" pitchFamily="34" charset="0"/>
                        </a:rPr>
                        <a:t>64-year-olds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2"/>
                  </a:ext>
                </a:extLst>
              </a:tr>
              <a:tr h="411480">
                <a:tc>
                  <a:txBody>
                    <a:bodyPr/>
                    <a:lstStyle/>
                    <a:p>
                      <a:pPr marL="0" marR="0" algn="ctr">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People who have had a heart attack or stroke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1480">
                <a:tc>
                  <a:txBody>
                    <a:bodyPr/>
                    <a:lstStyle/>
                    <a:p>
                      <a:pPr marL="0" marR="0" algn="ctr">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People with mental</a:t>
                      </a:r>
                      <a:r>
                        <a:rPr lang="en-US" sz="1600" baseline="0" dirty="0">
                          <a:effectLst/>
                          <a:latin typeface="Arial" panose="020B0604020202020204" pitchFamily="34" charset="0"/>
                          <a:ea typeface="Calibri" panose="020F0502020204030204" pitchFamily="34" charset="0"/>
                          <a:cs typeface="Arial" panose="020B0604020202020204" pitchFamily="34" charset="0"/>
                        </a:rPr>
                        <a:t> illness or substance use disorders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4"/>
                  </a:ext>
                </a:extLst>
              </a:tr>
            </a:tbl>
          </a:graphicData>
        </a:graphic>
      </p:graphicFrame>
      <p:graphicFrame>
        <p:nvGraphicFramePr>
          <p:cNvPr id="5" name="Content Placeholder 3" descr="Optimizing Care"/>
          <p:cNvGraphicFramePr>
            <a:graphicFrameLocks/>
          </p:cNvGraphicFramePr>
          <p:nvPr>
            <p:extLst/>
          </p:nvPr>
        </p:nvGraphicFramePr>
        <p:xfrm>
          <a:off x="4825252" y="1513781"/>
          <a:ext cx="3962400" cy="1991244"/>
        </p:xfrm>
        <a:graphic>
          <a:graphicData uri="http://schemas.openxmlformats.org/drawingml/2006/table">
            <a:tbl>
              <a:tblPr firstRow="1" bandRow="1">
                <a:tableStyleId>{21E4AEA4-8DFA-4A89-87EB-49C32662AFE0}</a:tableStyleId>
              </a:tblPr>
              <a:tblGrid>
                <a:gridCol w="3962400">
                  <a:extLst>
                    <a:ext uri="{9D8B030D-6E8A-4147-A177-3AD203B41FA5}">
                      <a16:colId xmlns:a16="http://schemas.microsoft.com/office/drawing/2014/main" val="20000"/>
                    </a:ext>
                  </a:extLst>
                </a:gridCol>
              </a:tblGrid>
              <a:tr h="408690">
                <a:tc>
                  <a:txBody>
                    <a:bodyPr/>
                    <a:lstStyle/>
                    <a:p>
                      <a:pPr algn="ctr"/>
                      <a:r>
                        <a:rPr lang="en-US" sz="1800" dirty="0">
                          <a:solidFill>
                            <a:schemeClr val="bg1"/>
                          </a:solidFill>
                          <a:latin typeface="Arial" panose="020B0604020202020204" pitchFamily="34" charset="0"/>
                          <a:cs typeface="Arial" panose="020B0604020202020204" pitchFamily="34" charset="0"/>
                        </a:rPr>
                        <a:t>Optimizing Care</a:t>
                      </a:r>
                      <a:endParaRPr lang="en-US" sz="1800" b="1" dirty="0">
                        <a:solidFill>
                          <a:schemeClr val="bg1"/>
                        </a:solidFill>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592B5E"/>
                    </a:solidFill>
                  </a:tcPr>
                </a:tc>
                <a:extLst>
                  <a:ext uri="{0D108BD9-81ED-4DB2-BD59-A6C34878D82A}">
                    <a16:rowId xmlns:a16="http://schemas.microsoft.com/office/drawing/2014/main" val="10000"/>
                  </a:ext>
                </a:extLst>
              </a:tr>
              <a:tr h="493776">
                <a:tc>
                  <a:txBody>
                    <a:bodyPr/>
                    <a:lstStyle/>
                    <a:p>
                      <a:pPr marL="0" marR="0" algn="ctr">
                        <a:spcBef>
                          <a:spcPts val="0"/>
                        </a:spcBef>
                        <a:spcAft>
                          <a:spcPts val="0"/>
                        </a:spcAft>
                      </a:pPr>
                      <a:r>
                        <a:rPr lang="en-US" sz="1600" dirty="0">
                          <a:effectLst/>
                          <a:latin typeface="Arial" panose="020B0604020202020204" pitchFamily="34" charset="0"/>
                          <a:ea typeface="+mn-ea"/>
                          <a:cs typeface="Arial" panose="020B0604020202020204" pitchFamily="34" charset="0"/>
                        </a:rPr>
                        <a:t>Improve</a:t>
                      </a:r>
                      <a:r>
                        <a:rPr lang="en-US" sz="1600" baseline="0" dirty="0">
                          <a:effectLst/>
                          <a:latin typeface="Arial" panose="020B0604020202020204" pitchFamily="34" charset="0"/>
                          <a:ea typeface="+mn-ea"/>
                          <a:cs typeface="Arial" panose="020B0604020202020204" pitchFamily="34" charset="0"/>
                        </a:rPr>
                        <a:t> ABCS*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96688">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n-ea"/>
                          <a:cs typeface="Arial" panose="020B0604020202020204" pitchFamily="34" charset="0"/>
                        </a:rPr>
                        <a:t>Increase</a:t>
                      </a:r>
                      <a:r>
                        <a:rPr lang="en-US" sz="1600" b="0" baseline="0" dirty="0">
                          <a:solidFill>
                            <a:schemeClr val="tx1"/>
                          </a:solidFill>
                          <a:effectLst/>
                          <a:latin typeface="Arial" panose="020B0604020202020204" pitchFamily="34" charset="0"/>
                          <a:ea typeface="+mn-ea"/>
                          <a:cs typeface="Arial" panose="020B0604020202020204" pitchFamily="34" charset="0"/>
                        </a:rPr>
                        <a:t> Use of Cardiac Rehab</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2"/>
                  </a:ext>
                </a:extLst>
              </a:tr>
              <a:tr h="592090">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n-ea"/>
                          <a:cs typeface="Arial" panose="020B0604020202020204" pitchFamily="34" charset="0"/>
                        </a:rPr>
                        <a:t>Engage</a:t>
                      </a:r>
                      <a:r>
                        <a:rPr lang="en-US" sz="1600" b="0" baseline="0" dirty="0">
                          <a:solidFill>
                            <a:schemeClr val="tx1"/>
                          </a:solidFill>
                          <a:effectLst/>
                          <a:latin typeface="Arial" panose="020B0604020202020204" pitchFamily="34" charset="0"/>
                          <a:ea typeface="+mn-ea"/>
                          <a:cs typeface="Arial" panose="020B0604020202020204" pitchFamily="34" charset="0"/>
                        </a:rPr>
                        <a:t> Patients in</a:t>
                      </a:r>
                      <a:br>
                        <a:rPr lang="en-US" sz="1600" b="0" baseline="0" dirty="0">
                          <a:solidFill>
                            <a:schemeClr val="tx1"/>
                          </a:solidFill>
                          <a:effectLst/>
                          <a:latin typeface="Arial" panose="020B0604020202020204" pitchFamily="34" charset="0"/>
                          <a:ea typeface="+mn-ea"/>
                          <a:cs typeface="Arial" panose="020B0604020202020204" pitchFamily="34" charset="0"/>
                        </a:rPr>
                      </a:br>
                      <a:r>
                        <a:rPr lang="en-US" sz="1600" b="0" baseline="0" dirty="0">
                          <a:solidFill>
                            <a:schemeClr val="tx1"/>
                          </a:solidFill>
                          <a:effectLst/>
                          <a:latin typeface="Arial" panose="020B0604020202020204" pitchFamily="34" charset="0"/>
                          <a:ea typeface="+mn-ea"/>
                          <a:cs typeface="Arial" panose="020B0604020202020204" pitchFamily="34" charset="0"/>
                        </a:rPr>
                        <a:t>Heart-healthy Behaviors</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10" name="Content Placeholder 3" descr="Keeping People Healthy"/>
          <p:cNvGraphicFramePr>
            <a:graphicFrameLocks/>
          </p:cNvGraphicFramePr>
          <p:nvPr>
            <p:extLst/>
          </p:nvPr>
        </p:nvGraphicFramePr>
        <p:xfrm>
          <a:off x="356616" y="1509462"/>
          <a:ext cx="3962400" cy="1991943"/>
        </p:xfrm>
        <a:graphic>
          <a:graphicData uri="http://schemas.openxmlformats.org/drawingml/2006/table">
            <a:tbl>
              <a:tblPr firstRow="1" bandRow="1">
                <a:tableStyleId>{00A15C55-8517-42AA-B614-E9B94910E393}</a:tableStyleId>
              </a:tblPr>
              <a:tblGrid>
                <a:gridCol w="3962400">
                  <a:extLst>
                    <a:ext uri="{9D8B030D-6E8A-4147-A177-3AD203B41FA5}">
                      <a16:colId xmlns:a16="http://schemas.microsoft.com/office/drawing/2014/main" val="20000"/>
                    </a:ext>
                  </a:extLst>
                </a:gridCol>
              </a:tblGrid>
              <a:tr h="411480">
                <a:tc>
                  <a:txBody>
                    <a:bodyPr/>
                    <a:lstStyle/>
                    <a:p>
                      <a:pPr algn="ctr"/>
                      <a:r>
                        <a:rPr lang="en-US" sz="1800" b="1" baseline="0" dirty="0">
                          <a:solidFill>
                            <a:schemeClr val="bg1"/>
                          </a:solidFill>
                          <a:latin typeface="Arial" panose="020B0604020202020204" pitchFamily="34" charset="0"/>
                          <a:cs typeface="Arial" panose="020B0604020202020204" pitchFamily="34" charset="0"/>
                        </a:rPr>
                        <a:t>Keeping People Healthy </a:t>
                      </a:r>
                    </a:p>
                  </a:txBody>
                  <a:tcP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35647D"/>
                    </a:solidFill>
                  </a:tcPr>
                </a:tc>
                <a:extLst>
                  <a:ext uri="{0D108BD9-81ED-4DB2-BD59-A6C34878D82A}">
                    <a16:rowId xmlns:a16="http://schemas.microsoft.com/office/drawing/2014/main" val="10000"/>
                  </a:ext>
                </a:extLst>
              </a:tr>
              <a:tr h="492327">
                <a:tc>
                  <a:txBody>
                    <a:bodyPr/>
                    <a:lstStyle/>
                    <a:p>
                      <a:pPr marL="0" marR="0" algn="ctr">
                        <a:spcBef>
                          <a:spcPts val="0"/>
                        </a:spcBef>
                        <a:spcAft>
                          <a:spcPts val="0"/>
                        </a:spcAft>
                      </a:pPr>
                      <a:r>
                        <a:rPr lang="en-US" sz="1600" baseline="0" dirty="0">
                          <a:effectLst/>
                          <a:latin typeface="Arial" panose="020B0604020202020204" pitchFamily="34" charset="0"/>
                          <a:cs typeface="Arial" panose="020B0604020202020204" pitchFamily="34" charset="0"/>
                        </a:rPr>
                        <a:t>Reduce Sodium Intake</a:t>
                      </a:r>
                      <a:endParaRPr lang="en-US" sz="1600" baseline="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3776">
                <a:tc>
                  <a:txBody>
                    <a:bodyPr/>
                    <a:lstStyle/>
                    <a:p>
                      <a:pPr marL="0" marR="0" algn="ctr">
                        <a:spcBef>
                          <a:spcPts val="0"/>
                        </a:spcBef>
                        <a:spcAft>
                          <a:spcPts val="0"/>
                        </a:spcAft>
                      </a:pPr>
                      <a:r>
                        <a:rPr lang="en-US" sz="1600" baseline="0" dirty="0">
                          <a:effectLst/>
                          <a:latin typeface="Arial" panose="020B0604020202020204" pitchFamily="34" charset="0"/>
                          <a:cs typeface="Arial" panose="020B0604020202020204" pitchFamily="34" charset="0"/>
                        </a:rPr>
                        <a:t>Decrease Tobacco Use </a:t>
                      </a:r>
                      <a:endParaRPr lang="en-US" sz="1600" baseline="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2"/>
                  </a:ext>
                </a:extLst>
              </a:tr>
              <a:tr h="594360">
                <a:tc>
                  <a:txBody>
                    <a:bodyPr/>
                    <a:lstStyle/>
                    <a:p>
                      <a:pPr marL="0" marR="0" lvl="0" indent="0" algn="ctr" defTabSz="457135"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effectLst/>
                          <a:latin typeface="Arial" panose="020B0604020202020204" pitchFamily="34" charset="0"/>
                          <a:cs typeface="Arial" panose="020B0604020202020204" pitchFamily="34" charset="0"/>
                        </a:rPr>
                        <a:t>Increase Physical Activity </a:t>
                      </a:r>
                      <a:endParaRPr lang="en-US" sz="16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 name="Title 2"/>
          <p:cNvSpPr>
            <a:spLocks noGrp="1"/>
          </p:cNvSpPr>
          <p:nvPr>
            <p:ph type="title"/>
          </p:nvPr>
        </p:nvSpPr>
        <p:spPr>
          <a:xfrm>
            <a:off x="628650" y="0"/>
            <a:ext cx="7886700" cy="1314451"/>
          </a:xfrm>
        </p:spPr>
        <p:txBody>
          <a:bodyPr anchor="ctr" anchorCtr="0">
            <a:normAutofit/>
          </a:bodyPr>
          <a:lstStyle/>
          <a:p>
            <a:pPr algn="ctr" defTabSz="913618"/>
            <a:r>
              <a:rPr lang="en-US" sz="3200" b="1" dirty="0">
                <a:solidFill>
                  <a:schemeClr val="bg1"/>
                </a:solidFill>
                <a:latin typeface="Arial" panose="020B0604020202020204" pitchFamily="34" charset="0"/>
                <a:cs typeface="Arial" panose="020B0604020202020204" pitchFamily="34" charset="0"/>
              </a:rPr>
              <a:t>Million Hearts</a:t>
            </a:r>
            <a:r>
              <a:rPr lang="en-US" sz="3200" b="1" baseline="30000" dirty="0">
                <a:solidFill>
                  <a:schemeClr val="bg1"/>
                </a:solidFill>
                <a:latin typeface="Arial" panose="020B0604020202020204" pitchFamily="34"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2022</a:t>
            </a:r>
            <a:br>
              <a:rPr lang="en-US" sz="3200" b="1" dirty="0">
                <a:solidFill>
                  <a:schemeClr val="bg1"/>
                </a:solidFill>
                <a:latin typeface="Arial" panose="020B0604020202020204" pitchFamily="34" charset="0"/>
                <a:cs typeface="Arial" panose="020B0604020202020204" pitchFamily="34" charset="0"/>
              </a:rPr>
            </a:br>
            <a:r>
              <a:rPr lang="en-US" sz="3200" i="1" dirty="0">
                <a:solidFill>
                  <a:schemeClr val="bg1"/>
                </a:solidFill>
                <a:latin typeface="Arial" panose="020B0604020202020204" pitchFamily="34" charset="0"/>
                <a:cs typeface="Arial" panose="020B0604020202020204" pitchFamily="34" charset="0"/>
              </a:rPr>
              <a:t>Priorities </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290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descr="Effective public health strategies for keeping people healthy has three goals. Goal #1 is to reduce sodium intake by 20% by enhancing consumers' options for lower sodium foods and adding institute healthy food procurement and nutrition policies. Goal #2 is to drease tobacco use by 20% by enacting smoke-free space policiies that include e-cigarettes, using pricing approaches, and conducting mass media campaigns. Goal #3 is increasing physical activity by 20% or reduction of inactivity by 20% by creating or enhancing access to places for physical activity, designing communities and streets that support physical activity, and developing and promoting peer support programs." title="Effective Public Health Strategies for Keeping People Healthy"/>
          <p:cNvGraphicFramePr>
            <a:graphicFrameLocks noGrp="1"/>
          </p:cNvGraphicFramePr>
          <p:nvPr>
            <p:ph idx="1"/>
            <p:extLst/>
          </p:nvPr>
        </p:nvGraphicFramePr>
        <p:xfrm>
          <a:off x="428412" y="1527048"/>
          <a:ext cx="8287176" cy="3761904"/>
        </p:xfrm>
        <a:graphic>
          <a:graphicData uri="http://schemas.openxmlformats.org/drawingml/2006/table">
            <a:tbl>
              <a:tblPr firstRow="1" bandRow="1">
                <a:tableStyleId>{00A15C55-8517-42AA-B614-E9B94910E393}</a:tableStyleId>
              </a:tblPr>
              <a:tblGrid>
                <a:gridCol w="2166870">
                  <a:extLst>
                    <a:ext uri="{9D8B030D-6E8A-4147-A177-3AD203B41FA5}">
                      <a16:colId xmlns:a16="http://schemas.microsoft.com/office/drawing/2014/main" val="20000"/>
                    </a:ext>
                  </a:extLst>
                </a:gridCol>
                <a:gridCol w="6120306">
                  <a:extLst>
                    <a:ext uri="{9D8B030D-6E8A-4147-A177-3AD203B41FA5}">
                      <a16:colId xmlns:a16="http://schemas.microsoft.com/office/drawing/2014/main" val="20001"/>
                    </a:ext>
                  </a:extLst>
                </a:gridCol>
              </a:tblGrid>
              <a:tr h="411480">
                <a:tc>
                  <a:txBody>
                    <a:bodyPr/>
                    <a:lstStyle/>
                    <a:p>
                      <a:pPr algn="ctr"/>
                      <a:r>
                        <a:rPr lang="en-US" dirty="0">
                          <a:solidFill>
                            <a:schemeClr val="bg1"/>
                          </a:solidFill>
                          <a:latin typeface="Arial" panose="020B0604020202020204" pitchFamily="34" charset="0"/>
                          <a:cs typeface="Arial" panose="020B0604020202020204" pitchFamily="34" charset="0"/>
                        </a:rPr>
                        <a:t>Goals</a:t>
                      </a:r>
                    </a:p>
                  </a:txBody>
                  <a:tcP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35647D"/>
                    </a:solidFill>
                  </a:tcPr>
                </a:tc>
                <a:tc>
                  <a:txBody>
                    <a:bodyPr/>
                    <a:lstStyle/>
                    <a:p>
                      <a:pPr algn="ctr"/>
                      <a:r>
                        <a:rPr lang="en-US" baseline="0" dirty="0">
                          <a:solidFill>
                            <a:schemeClr val="bg1"/>
                          </a:solidFill>
                          <a:latin typeface="Arial" panose="020B0604020202020204" pitchFamily="34" charset="0"/>
                          <a:cs typeface="Arial" panose="020B0604020202020204" pitchFamily="34" charset="0"/>
                        </a:rPr>
                        <a:t>Effective Public Health Strategies</a:t>
                      </a:r>
                      <a:endParaRPr lang="en-US" dirty="0">
                        <a:solidFill>
                          <a:schemeClr val="bg1"/>
                        </a:solidFill>
                        <a:latin typeface="Arial" panose="020B0604020202020204" pitchFamily="34" charset="0"/>
                        <a:cs typeface="Arial" panose="020B0604020202020204" pitchFamily="34" charset="0"/>
                      </a:endParaRPr>
                    </a:p>
                  </a:txBody>
                  <a:tcP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35647D"/>
                    </a:solidFill>
                  </a:tcPr>
                </a:tc>
                <a:extLst>
                  <a:ext uri="{0D108BD9-81ED-4DB2-BD59-A6C34878D82A}">
                    <a16:rowId xmlns:a16="http://schemas.microsoft.com/office/drawing/2014/main" val="10000"/>
                  </a:ext>
                </a:extLst>
              </a:tr>
              <a:tr h="1115568">
                <a:tc>
                  <a:txBody>
                    <a:bodyPr/>
                    <a:lstStyle/>
                    <a:p>
                      <a:pPr algn="ctr"/>
                      <a:r>
                        <a:rPr lang="en-US" sz="1600" b="1" dirty="0">
                          <a:latin typeface="Arial" panose="020B0604020202020204" pitchFamily="34" charset="0"/>
                          <a:cs typeface="Arial" panose="020B0604020202020204" pitchFamily="34" charset="0"/>
                        </a:rPr>
                        <a:t>Reduce</a:t>
                      </a:r>
                      <a:br>
                        <a:rPr lang="en-US" sz="1600" b="1" baseline="0" dirty="0">
                          <a:latin typeface="Arial" panose="020B0604020202020204" pitchFamily="34" charset="0"/>
                          <a:cs typeface="Arial" panose="020B0604020202020204" pitchFamily="34" charset="0"/>
                        </a:rPr>
                      </a:br>
                      <a:r>
                        <a:rPr lang="en-US" sz="1600" b="1" baseline="0" dirty="0">
                          <a:latin typeface="Arial" panose="020B0604020202020204" pitchFamily="34" charset="0"/>
                          <a:cs typeface="Arial" panose="020B0604020202020204" pitchFamily="34" charset="0"/>
                        </a:rPr>
                        <a:t>Sodium Intake</a:t>
                      </a:r>
                    </a:p>
                    <a:p>
                      <a:pPr algn="ctr"/>
                      <a:r>
                        <a:rPr lang="en-US" sz="1200" b="0" baseline="0" dirty="0">
                          <a:latin typeface="Arial" panose="020B0604020202020204" pitchFamily="34" charset="0"/>
                          <a:cs typeface="Arial" panose="020B0604020202020204" pitchFamily="34" charset="0"/>
                        </a:rPr>
                        <a:t>Target: 20%</a:t>
                      </a:r>
                      <a:endParaRPr lang="en-US" sz="1200" b="0" dirty="0">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6213" lvl="0" indent="-176213">
                        <a:buFont typeface="Arial" panose="020B0604020202020204" pitchFamily="34" charset="0"/>
                        <a:buChar char="•"/>
                        <a:tabLst/>
                      </a:pPr>
                      <a:r>
                        <a:rPr lang="en-US" sz="1600" kern="1200" dirty="0">
                          <a:solidFill>
                            <a:schemeClr val="dk1"/>
                          </a:solidFill>
                          <a:effectLst/>
                          <a:latin typeface="Arial" panose="020B0604020202020204" pitchFamily="34" charset="0"/>
                          <a:ea typeface="+mn-ea"/>
                          <a:cs typeface="Arial" panose="020B0604020202020204" pitchFamily="34" charset="0"/>
                        </a:rPr>
                        <a:t>Enhance</a:t>
                      </a:r>
                      <a:r>
                        <a:rPr lang="en-US" sz="1600" kern="1200" baseline="0" dirty="0">
                          <a:solidFill>
                            <a:schemeClr val="dk1"/>
                          </a:solidFill>
                          <a:effectLst/>
                          <a:latin typeface="Arial" panose="020B0604020202020204" pitchFamily="34" charset="0"/>
                          <a:ea typeface="+mn-ea"/>
                          <a:cs typeface="Arial" panose="020B0604020202020204" pitchFamily="34" charset="0"/>
                        </a:rPr>
                        <a:t> consumers’ options for lower sodium foods</a:t>
                      </a:r>
                      <a:r>
                        <a:rPr lang="en-US" sz="1600" kern="1200" dirty="0">
                          <a:solidFill>
                            <a:schemeClr val="dk1"/>
                          </a:solidFill>
                          <a:effectLst/>
                          <a:latin typeface="Arial" panose="020B0604020202020204" pitchFamily="34" charset="0"/>
                          <a:ea typeface="+mn-ea"/>
                          <a:cs typeface="Arial" panose="020B0604020202020204" pitchFamily="34" charset="0"/>
                        </a:rPr>
                        <a:t> </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Arial" panose="020B0604020202020204" pitchFamily="34" charset="0"/>
                          <a:ea typeface="+mn-ea"/>
                          <a:cs typeface="Arial" panose="020B0604020202020204" pitchFamily="34" charset="0"/>
                        </a:rPr>
                        <a:t>Institute</a:t>
                      </a:r>
                      <a:r>
                        <a:rPr lang="en-US" sz="1600" kern="1200" baseline="0" dirty="0">
                          <a:solidFill>
                            <a:schemeClr val="dk1"/>
                          </a:solidFill>
                          <a:effectLst/>
                          <a:latin typeface="Arial" panose="020B0604020202020204" pitchFamily="34" charset="0"/>
                          <a:ea typeface="+mn-ea"/>
                          <a:cs typeface="Arial" panose="020B0604020202020204" pitchFamily="34" charset="0"/>
                        </a:rPr>
                        <a:t> healthy f</a:t>
                      </a:r>
                      <a:r>
                        <a:rPr lang="en-US" sz="1600" kern="1200" dirty="0">
                          <a:solidFill>
                            <a:schemeClr val="dk1"/>
                          </a:solidFill>
                          <a:effectLst/>
                          <a:latin typeface="Arial" panose="020B0604020202020204" pitchFamily="34" charset="0"/>
                          <a:ea typeface="+mn-ea"/>
                          <a:cs typeface="Arial" panose="020B0604020202020204" pitchFamily="34" charset="0"/>
                        </a:rPr>
                        <a:t>ood procurement and nutrition policies</a:t>
                      </a:r>
                      <a:endParaRPr lang="en-US" sz="1600" kern="1200" dirty="0">
                        <a:solidFill>
                          <a:schemeClr val="dk1"/>
                        </a:solidFill>
                        <a:effectLst/>
                        <a:latin typeface="+mn-lt"/>
                        <a:ea typeface="+mn-ea"/>
                        <a:cs typeface="+mn-cs"/>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15568">
                <a:tc>
                  <a:txBody>
                    <a:bodyPr/>
                    <a:lstStyle/>
                    <a:p>
                      <a:pPr algn="ctr"/>
                      <a:r>
                        <a:rPr lang="en-US" sz="1600" b="1" dirty="0">
                          <a:latin typeface="Arial" panose="020B0604020202020204" pitchFamily="34" charset="0"/>
                          <a:cs typeface="Arial" panose="020B0604020202020204" pitchFamily="34" charset="0"/>
                        </a:rPr>
                        <a:t>Decrease</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Tobacco</a:t>
                      </a:r>
                      <a:r>
                        <a:rPr lang="en-US" sz="1600" b="1" baseline="0" dirty="0">
                          <a:latin typeface="Arial" panose="020B0604020202020204" pitchFamily="34" charset="0"/>
                          <a:cs typeface="Arial" panose="020B0604020202020204" pitchFamily="34" charset="0"/>
                        </a:rPr>
                        <a:t> Use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latin typeface="Arial" panose="020B0604020202020204" pitchFamily="34" charset="0"/>
                          <a:cs typeface="Arial" panose="020B0604020202020204" pitchFamily="34" charset="0"/>
                        </a:rPr>
                        <a:t>Target: 20%</a:t>
                      </a:r>
                      <a:endParaRPr lang="en-US" sz="1200" b="0" dirty="0">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tc>
                  <a:txBody>
                    <a:bodyPr/>
                    <a:lstStyle/>
                    <a:p>
                      <a:pPr marL="176213" indent="-176213">
                        <a:buFont typeface="Arial" panose="020B0604020202020204" pitchFamily="34" charset="0"/>
                        <a:buChar char="•"/>
                        <a:tabLst/>
                      </a:pPr>
                      <a:r>
                        <a:rPr lang="en-US" sz="1600" dirty="0">
                          <a:latin typeface="Arial" panose="020B0604020202020204" pitchFamily="34" charset="0"/>
                          <a:cs typeface="Arial" panose="020B0604020202020204" pitchFamily="34" charset="0"/>
                        </a:rPr>
                        <a:t>Enact smoke-free space</a:t>
                      </a:r>
                      <a:r>
                        <a:rPr lang="en-US" sz="1600" baseline="0" dirty="0">
                          <a:latin typeface="Arial" panose="020B0604020202020204" pitchFamily="34" charset="0"/>
                          <a:cs typeface="Arial" panose="020B0604020202020204" pitchFamily="34" charset="0"/>
                        </a:rPr>
                        <a:t> policies </a:t>
                      </a:r>
                      <a:r>
                        <a:rPr lang="en-US" sz="1600" dirty="0">
                          <a:latin typeface="Arial" panose="020B0604020202020204" pitchFamily="34" charset="0"/>
                          <a:cs typeface="Arial" panose="020B0604020202020204" pitchFamily="34" charset="0"/>
                        </a:rPr>
                        <a:t>that include e-cigarettes</a:t>
                      </a:r>
                    </a:p>
                    <a:p>
                      <a:pPr marL="176213" indent="-176213">
                        <a:buFont typeface="Arial" panose="020B0604020202020204" pitchFamily="34" charset="0"/>
                        <a:buChar char="•"/>
                        <a:tabLst/>
                      </a:pPr>
                      <a:r>
                        <a:rPr lang="en-US" sz="1600" dirty="0">
                          <a:latin typeface="Arial" panose="020B0604020202020204" pitchFamily="34" charset="0"/>
                          <a:cs typeface="Arial" panose="020B0604020202020204" pitchFamily="34" charset="0"/>
                        </a:rPr>
                        <a:t>Use</a:t>
                      </a:r>
                      <a:r>
                        <a:rPr lang="en-US" sz="1600" baseline="0" dirty="0">
                          <a:latin typeface="Arial" panose="020B0604020202020204" pitchFamily="34" charset="0"/>
                          <a:cs typeface="Arial" panose="020B0604020202020204" pitchFamily="34" charset="0"/>
                        </a:rPr>
                        <a:t> p</a:t>
                      </a:r>
                      <a:r>
                        <a:rPr lang="en-US" sz="1600" dirty="0">
                          <a:latin typeface="Arial" panose="020B0604020202020204" pitchFamily="34" charset="0"/>
                          <a:cs typeface="Arial" panose="020B0604020202020204" pitchFamily="34" charset="0"/>
                        </a:rPr>
                        <a:t>ricing approaches </a:t>
                      </a:r>
                    </a:p>
                    <a:p>
                      <a:pPr marL="176213" indent="-176213">
                        <a:buFont typeface="Arial" panose="020B0604020202020204" pitchFamily="34" charset="0"/>
                        <a:buChar char="•"/>
                        <a:tabLst/>
                      </a:pPr>
                      <a:r>
                        <a:rPr lang="en-US" sz="1600" dirty="0">
                          <a:latin typeface="Arial" panose="020B0604020202020204" pitchFamily="34" charset="0"/>
                          <a:cs typeface="Arial" panose="020B0604020202020204" pitchFamily="34" charset="0"/>
                        </a:rPr>
                        <a:t>Conduct mass media campaigns</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2"/>
                  </a:ext>
                </a:extLst>
              </a:tr>
              <a:tr h="1119288">
                <a:tc>
                  <a:txBody>
                    <a:bodyPr/>
                    <a:lstStyle/>
                    <a:p>
                      <a:pPr algn="ctr"/>
                      <a:r>
                        <a:rPr lang="en-US" sz="1600" b="1" dirty="0">
                          <a:latin typeface="Arial" panose="020B0604020202020204" pitchFamily="34" charset="0"/>
                          <a:cs typeface="Arial" panose="020B0604020202020204" pitchFamily="34" charset="0"/>
                        </a:rPr>
                        <a:t>Increase</a:t>
                      </a:r>
                    </a:p>
                    <a:p>
                      <a:pPr algn="ctr"/>
                      <a:r>
                        <a:rPr lang="en-US" sz="1600" b="1" dirty="0">
                          <a:latin typeface="Arial" panose="020B0604020202020204" pitchFamily="34" charset="0"/>
                          <a:cs typeface="Arial" panose="020B0604020202020204" pitchFamily="34" charset="0"/>
                        </a:rPr>
                        <a:t>Physical Activity </a:t>
                      </a:r>
                      <a:r>
                        <a:rPr lang="en-US" sz="1200" b="0" dirty="0">
                          <a:latin typeface="Arial" panose="020B0604020202020204" pitchFamily="34" charset="0"/>
                          <a:cs typeface="Arial" panose="020B0604020202020204" pitchFamily="34" charset="0"/>
                        </a:rPr>
                        <a:t>Target:</a:t>
                      </a:r>
                      <a:r>
                        <a:rPr lang="en-US" sz="1200" b="0" baseline="0" dirty="0">
                          <a:latin typeface="Arial" panose="020B0604020202020204" pitchFamily="34" charset="0"/>
                          <a:cs typeface="Arial" panose="020B0604020202020204" pitchFamily="34" charset="0"/>
                        </a:rPr>
                        <a:t> 20%</a:t>
                      </a:r>
                      <a:r>
                        <a:rPr lang="en-US" sz="1200" b="0" dirty="0">
                          <a:latin typeface="Arial" panose="020B0604020202020204" pitchFamily="34" charset="0"/>
                          <a:cs typeface="Arial" panose="020B0604020202020204" pitchFamily="34" charset="0"/>
                        </a:rPr>
                        <a:t> </a:t>
                      </a:r>
                    </a:p>
                    <a:p>
                      <a:pPr algn="ctr"/>
                      <a:r>
                        <a:rPr lang="en-US" sz="1200" b="0" dirty="0">
                          <a:latin typeface="Arial" panose="020B0604020202020204" pitchFamily="34" charset="0"/>
                          <a:cs typeface="Arial" panose="020B0604020202020204" pitchFamily="34" charset="0"/>
                        </a:rPr>
                        <a:t>(Reduction</a:t>
                      </a:r>
                      <a:r>
                        <a:rPr lang="en-US" sz="1200" b="0" baseline="0" dirty="0">
                          <a:latin typeface="Arial" panose="020B0604020202020204" pitchFamily="34" charset="0"/>
                          <a:cs typeface="Arial" panose="020B0604020202020204" pitchFamily="34" charset="0"/>
                        </a:rPr>
                        <a:t> of</a:t>
                      </a:r>
                      <a:r>
                        <a:rPr lang="en-US" sz="1200" b="0" dirty="0">
                          <a:latin typeface="Arial" panose="020B0604020202020204" pitchFamily="34" charset="0"/>
                          <a:cs typeface="Arial" panose="020B0604020202020204" pitchFamily="34" charset="0"/>
                        </a:rPr>
                        <a:t> </a:t>
                      </a:r>
                      <a:r>
                        <a:rPr lang="en-US" sz="1200" b="0" baseline="0" dirty="0">
                          <a:latin typeface="Arial" panose="020B0604020202020204" pitchFamily="34" charset="0"/>
                          <a:cs typeface="Arial" panose="020B0604020202020204" pitchFamily="34" charset="0"/>
                        </a:rPr>
                        <a:t>i</a:t>
                      </a:r>
                      <a:r>
                        <a:rPr lang="en-US" sz="1200" b="0" dirty="0">
                          <a:latin typeface="Arial" panose="020B0604020202020204" pitchFamily="34" charset="0"/>
                          <a:cs typeface="Arial" panose="020B0604020202020204" pitchFamily="34" charset="0"/>
                        </a:rPr>
                        <a:t>nactivity)</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buFont typeface="Arial" panose="020B0604020202020204" pitchFamily="34" charset="0"/>
                        <a:buChar char="•"/>
                      </a:pPr>
                      <a:r>
                        <a:rPr lang="en-US" sz="1600" kern="1200" dirty="0">
                          <a:solidFill>
                            <a:schemeClr val="dk1"/>
                          </a:solidFill>
                          <a:effectLst/>
                          <a:latin typeface="Arial" charset="0"/>
                          <a:ea typeface="Arial" charset="0"/>
                          <a:cs typeface="Arial" charset="0"/>
                        </a:rPr>
                        <a:t>Create or enhance access to places for physical activity</a:t>
                      </a:r>
                    </a:p>
                    <a:p>
                      <a:pPr marL="285750" indent="-285750">
                        <a:buFont typeface="Arial" panose="020B0604020202020204" pitchFamily="34" charset="0"/>
                        <a:buChar char="•"/>
                      </a:pPr>
                      <a:r>
                        <a:rPr lang="en-US" sz="1600" kern="1200" dirty="0">
                          <a:solidFill>
                            <a:schemeClr val="dk1"/>
                          </a:solidFill>
                          <a:effectLst/>
                          <a:latin typeface="Arial" charset="0"/>
                          <a:ea typeface="Arial" charset="0"/>
                          <a:cs typeface="Arial" charset="0"/>
                        </a:rPr>
                        <a:t>Design communities and streets that support physical activity</a:t>
                      </a:r>
                    </a:p>
                    <a:p>
                      <a:pPr marL="285750" indent="-285750">
                        <a:buFont typeface="Arial" panose="020B0604020202020204" pitchFamily="34" charset="0"/>
                        <a:buChar char="•"/>
                      </a:pPr>
                      <a:r>
                        <a:rPr lang="en-US" sz="1600" kern="1200" dirty="0">
                          <a:solidFill>
                            <a:schemeClr val="dk1"/>
                          </a:solidFill>
                          <a:effectLst/>
                          <a:latin typeface="Arial" charset="0"/>
                          <a:ea typeface="Arial" charset="0"/>
                          <a:cs typeface="Arial" charset="0"/>
                        </a:rPr>
                        <a:t>Develop</a:t>
                      </a:r>
                      <a:r>
                        <a:rPr lang="en-US" sz="1600" kern="1200" baseline="0" dirty="0">
                          <a:solidFill>
                            <a:schemeClr val="dk1"/>
                          </a:solidFill>
                          <a:effectLst/>
                          <a:latin typeface="Arial" charset="0"/>
                          <a:ea typeface="Arial" charset="0"/>
                          <a:cs typeface="Arial" charset="0"/>
                        </a:rPr>
                        <a:t> and p</a:t>
                      </a:r>
                      <a:r>
                        <a:rPr lang="en-US" sz="1600" kern="1200" dirty="0">
                          <a:solidFill>
                            <a:schemeClr val="dk1"/>
                          </a:solidFill>
                          <a:effectLst/>
                          <a:latin typeface="Arial" charset="0"/>
                          <a:ea typeface="Arial" charset="0"/>
                          <a:cs typeface="Arial" charset="0"/>
                        </a:rPr>
                        <a:t>romote peer</a:t>
                      </a:r>
                      <a:r>
                        <a:rPr lang="en-US" sz="1600" kern="1200" baseline="0" dirty="0">
                          <a:solidFill>
                            <a:schemeClr val="dk1"/>
                          </a:solidFill>
                          <a:effectLst/>
                          <a:latin typeface="Arial" charset="0"/>
                          <a:ea typeface="Arial" charset="0"/>
                          <a:cs typeface="Arial" charset="0"/>
                        </a:rPr>
                        <a:t> support programs</a:t>
                      </a:r>
                      <a:endParaRPr lang="en-US" sz="1600" kern="1200" dirty="0">
                        <a:solidFill>
                          <a:schemeClr val="dk1"/>
                        </a:solidFill>
                        <a:effectLst/>
                        <a:latin typeface="Arial" charset="0"/>
                        <a:ea typeface="Arial" charset="0"/>
                        <a:cs typeface="Arial"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p:txBody>
          <a:bodyPr>
            <a:normAutofit/>
          </a:bodyPr>
          <a:lstStyle/>
          <a:p>
            <a:r>
              <a:rPr lang="en-US" sz="3200" b="1" dirty="0"/>
              <a:t>Keeping People Healthy</a:t>
            </a:r>
          </a:p>
        </p:txBody>
      </p:sp>
    </p:spTree>
    <p:extLst>
      <p:ext uri="{BB962C8B-B14F-4D97-AF65-F5344CB8AC3E}">
        <p14:creationId xmlns:p14="http://schemas.microsoft.com/office/powerpoint/2010/main" val="102902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073165" y="5564958"/>
            <a:ext cx="5681383" cy="201706"/>
          </a:xfrm>
        </p:spPr>
        <p:txBody>
          <a:bodyPr>
            <a:normAutofit fontScale="77500" lnSpcReduction="20000"/>
          </a:bodyPr>
          <a:lstStyle/>
          <a:p>
            <a:pPr marL="0" indent="0">
              <a:buNone/>
            </a:pPr>
            <a:r>
              <a:rPr lang="en-US" sz="1200" dirty="0">
                <a:solidFill>
                  <a:prstClr val="black"/>
                </a:solidFill>
                <a:latin typeface="Arial" panose="020B0604020202020204" pitchFamily="34" charset="0"/>
                <a:cs typeface="Arial" panose="020B0604020202020204" pitchFamily="34" charset="0"/>
              </a:rPr>
              <a:t>*Aspirin use when appropriate, Blood pressure control, Cholesterol management, Smoking cessation</a:t>
            </a:r>
          </a:p>
        </p:txBody>
      </p:sp>
      <p:graphicFrame>
        <p:nvGraphicFramePr>
          <p:cNvPr id="10" name="Content Placeholder 3" descr="Effective healthcare strategies for optimizing care has three goals. Goal #1 is to improve ABCS (Aspirin, blood pressure control, cholesterol management, smoking cessation) by 80%. Goal #2 is to increase use of Cardiac Rehab by 70%, and goal #3 is to engage patients in heart-healthy behaviors with a to be determined percentage. High performers excel in the use of four strategies. Strategy #1 involves technology such as decision support, patient goals, e-referrals and default referrals, registries, and algorithms to find gaps in care. Strategy #2 involves teams, including pharmacists, nurses, community health workers, cardiac rehab professionals. Strategy #3 deals with processes such as treatment protocols, daily huddles, ABCS (aspirin, blood pressure control, cholesterol management, smoking cessation) scorecards, proactive outreach, finding patients with undiagnosed high blood pressure, high cholesterol, or tobacco use. Strategy #4 involves patient and family supporting training in home blood pressure monitoring, problem-solving in medication adherence, counseling on nutrition, activity, tobacco, particulate matter, referral to community-based physical activity programs and cardiac rehab. " title="Effective Healthcare Strategies for Optimizing Care"/>
          <p:cNvGraphicFramePr>
            <a:graphicFrameLocks noGrp="1"/>
          </p:cNvGraphicFramePr>
          <p:nvPr>
            <p:ph idx="1"/>
            <p:extLst/>
          </p:nvPr>
        </p:nvGraphicFramePr>
        <p:xfrm>
          <a:off x="509364" y="1568997"/>
          <a:ext cx="8125272" cy="3925621"/>
        </p:xfrm>
        <a:graphic>
          <a:graphicData uri="http://schemas.openxmlformats.org/drawingml/2006/table">
            <a:tbl>
              <a:tblPr firstRow="1" bandRow="1">
                <a:tableStyleId>{21E4AEA4-8DFA-4A89-87EB-49C32662AFE0}</a:tableStyleId>
              </a:tblPr>
              <a:tblGrid>
                <a:gridCol w="2031318">
                  <a:extLst>
                    <a:ext uri="{9D8B030D-6E8A-4147-A177-3AD203B41FA5}">
                      <a16:colId xmlns:a16="http://schemas.microsoft.com/office/drawing/2014/main" val="20000"/>
                    </a:ext>
                  </a:extLst>
                </a:gridCol>
                <a:gridCol w="6093954">
                  <a:extLst>
                    <a:ext uri="{9D8B030D-6E8A-4147-A177-3AD203B41FA5}">
                      <a16:colId xmlns:a16="http://schemas.microsoft.com/office/drawing/2014/main" val="20001"/>
                    </a:ext>
                  </a:extLst>
                </a:gridCol>
              </a:tblGrid>
              <a:tr h="411480">
                <a:tc>
                  <a:txBody>
                    <a:bodyPr/>
                    <a:lstStyle/>
                    <a:p>
                      <a:pPr algn="ctr"/>
                      <a:r>
                        <a:rPr lang="en-US" dirty="0">
                          <a:solidFill>
                            <a:schemeClr val="bg1"/>
                          </a:solidFill>
                          <a:latin typeface="Arial" panose="020B0604020202020204" pitchFamily="34" charset="0"/>
                          <a:cs typeface="Arial" panose="020B0604020202020204" pitchFamily="34" charset="0"/>
                        </a:rPr>
                        <a:t>Goals</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582B5E"/>
                    </a:solidFill>
                  </a:tcPr>
                </a:tc>
                <a:tc>
                  <a:txBody>
                    <a:bodyPr/>
                    <a:lstStyle/>
                    <a:p>
                      <a:pPr algn="ctr"/>
                      <a:r>
                        <a:rPr lang="en-US" dirty="0">
                          <a:solidFill>
                            <a:schemeClr val="bg1"/>
                          </a:solidFill>
                          <a:latin typeface="Arial" panose="020B0604020202020204" pitchFamily="34" charset="0"/>
                          <a:cs typeface="Arial" panose="020B0604020202020204" pitchFamily="34" charset="0"/>
                        </a:rPr>
                        <a:t>Effective</a:t>
                      </a:r>
                      <a:r>
                        <a:rPr lang="en-US" baseline="0"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Health Care</a:t>
                      </a:r>
                      <a:r>
                        <a:rPr lang="en-US" baseline="0"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Strategies </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582B5E"/>
                    </a:solidFill>
                  </a:tcPr>
                </a:tc>
                <a:extLst>
                  <a:ext uri="{0D108BD9-81ED-4DB2-BD59-A6C34878D82A}">
                    <a16:rowId xmlns:a16="http://schemas.microsoft.com/office/drawing/2014/main" val="10000"/>
                  </a:ext>
                </a:extLst>
              </a:tr>
              <a:tr h="1170432">
                <a:tc>
                  <a:txBody>
                    <a:bodyPr/>
                    <a:lstStyle/>
                    <a:p>
                      <a:pPr algn="ctr"/>
                      <a:r>
                        <a:rPr lang="en-US" sz="1600" b="1" dirty="0">
                          <a:solidFill>
                            <a:schemeClr val="tx1"/>
                          </a:solidFill>
                          <a:latin typeface="Arial" panose="020B0604020202020204" pitchFamily="34" charset="0"/>
                          <a:cs typeface="Arial" panose="020B0604020202020204" pitchFamily="34" charset="0"/>
                        </a:rPr>
                        <a:t>Improve</a:t>
                      </a:r>
                      <a:r>
                        <a:rPr lang="en-US" sz="1600" b="1" baseline="0" dirty="0">
                          <a:solidFill>
                            <a:schemeClr val="tx1"/>
                          </a:solidFill>
                          <a:latin typeface="Arial" panose="020B0604020202020204" pitchFamily="34" charset="0"/>
                          <a:cs typeface="Arial" panose="020B0604020202020204" pitchFamily="34" charset="0"/>
                        </a:rPr>
                        <a:t> ABCS*</a:t>
                      </a:r>
                    </a:p>
                    <a:p>
                      <a:pPr algn="ctr"/>
                      <a:r>
                        <a:rPr lang="en-US" sz="1200" b="0" baseline="0" dirty="0">
                          <a:solidFill>
                            <a:schemeClr val="tx1"/>
                          </a:solidFill>
                          <a:latin typeface="Arial" panose="020B0604020202020204" pitchFamily="34" charset="0"/>
                          <a:cs typeface="Arial" panose="020B0604020202020204" pitchFamily="34" charset="0"/>
                        </a:rPr>
                        <a:t>Targets: 80% </a:t>
                      </a:r>
                      <a:endParaRPr lang="en-US" sz="1200" b="0" dirty="0">
                        <a:solidFill>
                          <a:schemeClr val="tx1"/>
                        </a:solidFill>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600" b="1" i="1" dirty="0">
                          <a:solidFill>
                            <a:srgbClr val="871137"/>
                          </a:solidFill>
                        </a:rPr>
                        <a:t>High Performers Excel in the Use of…</a:t>
                      </a:r>
                      <a:endParaRPr lang="en-US" sz="1600" b="1" kern="1200" baseline="0" dirty="0">
                        <a:solidFill>
                          <a:schemeClr val="dk1"/>
                        </a:solidFill>
                        <a:effectLst/>
                        <a:latin typeface="Arial" panose="020B0604020202020204" pitchFamily="34" charset="0"/>
                        <a:ea typeface="+mn-ea"/>
                        <a:cs typeface="Arial" panose="020B0604020202020204" pitchFamily="34" charset="0"/>
                      </a:endParaRPr>
                    </a:p>
                    <a:p>
                      <a:pPr marL="176213" lvl="0" indent="-176213">
                        <a:buFont typeface="Arial" panose="020B0604020202020204" pitchFamily="34" charset="0"/>
                        <a:buChar char="•"/>
                        <a:tabLst/>
                      </a:pPr>
                      <a:r>
                        <a:rPr lang="en-US" sz="1600" b="1" kern="1200" baseline="0" dirty="0">
                          <a:solidFill>
                            <a:schemeClr val="dk1"/>
                          </a:solidFill>
                          <a:effectLst/>
                          <a:latin typeface="Arial" panose="020B0604020202020204" pitchFamily="34" charset="0"/>
                          <a:ea typeface="+mn-ea"/>
                          <a:cs typeface="Arial" panose="020B0604020202020204" pitchFamily="34" charset="0"/>
                        </a:rPr>
                        <a:t>Teams</a:t>
                      </a:r>
                      <a:r>
                        <a:rPr lang="en-US" sz="1600" b="0" kern="1200" baseline="0" dirty="0">
                          <a:solidFill>
                            <a:schemeClr val="dk1"/>
                          </a:solidFill>
                          <a:effectLst/>
                          <a:latin typeface="Arial" panose="020B0604020202020204" pitchFamily="34" charset="0"/>
                          <a:ea typeface="+mn-ea"/>
                          <a:cs typeface="Arial" panose="020B0604020202020204" pitchFamily="34" charset="0"/>
                        </a:rPr>
                        <a:t>—</a:t>
                      </a:r>
                      <a:r>
                        <a:rPr lang="en-US" sz="1600" kern="1200" dirty="0">
                          <a:solidFill>
                            <a:schemeClr val="dk1"/>
                          </a:solidFill>
                          <a:effectLst/>
                          <a:latin typeface="Arial" panose="020B0604020202020204" pitchFamily="34" charset="0"/>
                          <a:ea typeface="+mn-ea"/>
                          <a:cs typeface="Arial" panose="020B0604020202020204" pitchFamily="34" charset="0"/>
                        </a:rPr>
                        <a:t>including</a:t>
                      </a:r>
                      <a:r>
                        <a:rPr lang="en-US" sz="1600" kern="1200" baseline="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Arial" panose="020B0604020202020204" pitchFamily="34" charset="0"/>
                          <a:ea typeface="+mn-ea"/>
                          <a:cs typeface="Arial" panose="020B0604020202020204" pitchFamily="34" charset="0"/>
                        </a:rPr>
                        <a:t>pharmacists, nurses</a:t>
                      </a:r>
                      <a:r>
                        <a:rPr lang="en-US" sz="1600" kern="1200" baseline="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Arial" panose="020B0604020202020204" pitchFamily="34" charset="0"/>
                          <a:ea typeface="+mn-ea"/>
                          <a:cs typeface="Arial" panose="020B0604020202020204" pitchFamily="34" charset="0"/>
                        </a:rPr>
                        <a:t>community</a:t>
                      </a:r>
                      <a:r>
                        <a:rPr lang="en-US" sz="1600" kern="1200" baseline="0" dirty="0">
                          <a:solidFill>
                            <a:schemeClr val="dk1"/>
                          </a:solidFill>
                          <a:effectLst/>
                          <a:latin typeface="Arial" panose="020B0604020202020204" pitchFamily="34" charset="0"/>
                          <a:ea typeface="+mn-ea"/>
                          <a:cs typeface="Arial" panose="020B0604020202020204" pitchFamily="34" charset="0"/>
                        </a:rPr>
                        <a:t> health workers, and </a:t>
                      </a:r>
                      <a:r>
                        <a:rPr lang="en-US" sz="1600" kern="1200" dirty="0">
                          <a:solidFill>
                            <a:schemeClr val="dk1"/>
                          </a:solidFill>
                          <a:effectLst/>
                          <a:latin typeface="Arial" panose="020B0604020202020204" pitchFamily="34" charset="0"/>
                          <a:ea typeface="+mn-ea"/>
                          <a:cs typeface="Arial" panose="020B0604020202020204" pitchFamily="34" charset="0"/>
                        </a:rPr>
                        <a:t>cardiac rehab professionals</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baseline="0" dirty="0">
                          <a:solidFill>
                            <a:schemeClr val="dk1"/>
                          </a:solidFill>
                          <a:effectLst/>
                          <a:latin typeface="Arial" panose="020B0604020202020204" pitchFamily="34" charset="0"/>
                          <a:ea typeface="+mn-ea"/>
                          <a:cs typeface="Arial" panose="020B0604020202020204" pitchFamily="34" charset="0"/>
                        </a:rPr>
                        <a:t>Technology</a:t>
                      </a:r>
                      <a:r>
                        <a:rPr lang="en-US" sz="1600" b="0" kern="1200" baseline="0" dirty="0">
                          <a:solidFill>
                            <a:schemeClr val="dk1"/>
                          </a:solidFill>
                          <a:effectLst/>
                          <a:latin typeface="Arial" panose="020B0604020202020204" pitchFamily="34" charset="0"/>
                          <a:ea typeface="+mn-ea"/>
                          <a:cs typeface="Arial" panose="020B0604020202020204" pitchFamily="34" charset="0"/>
                        </a:rPr>
                        <a:t>—</a:t>
                      </a:r>
                      <a:r>
                        <a:rPr lang="en-US" sz="1600" kern="1200" dirty="0">
                          <a:solidFill>
                            <a:schemeClr val="dk1"/>
                          </a:solidFill>
                          <a:effectLst/>
                          <a:latin typeface="Arial" panose="020B0604020202020204" pitchFamily="34" charset="0"/>
                          <a:ea typeface="+mn-ea"/>
                          <a:cs typeface="Arial" panose="020B0604020202020204" pitchFamily="34" charset="0"/>
                        </a:rPr>
                        <a:t>decision support, patient portals,</a:t>
                      </a:r>
                      <a:r>
                        <a:rPr lang="en-US" sz="1600" kern="1200" baseline="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Arial" panose="020B0604020202020204" pitchFamily="34" charset="0"/>
                          <a:ea typeface="+mn-ea"/>
                          <a:cs typeface="Arial" panose="020B0604020202020204" pitchFamily="34" charset="0"/>
                        </a:rPr>
                        <a:t>e-</a:t>
                      </a:r>
                      <a:r>
                        <a:rPr lang="en-US" sz="1600" kern="1200" baseline="0" dirty="0">
                          <a:solidFill>
                            <a:schemeClr val="dk1"/>
                          </a:solidFill>
                          <a:effectLst/>
                          <a:latin typeface="Arial" panose="020B0604020202020204" pitchFamily="34" charset="0"/>
                          <a:ea typeface="+mn-ea"/>
                          <a:cs typeface="Arial" panose="020B0604020202020204" pitchFamily="34" charset="0"/>
                        </a:rPr>
                        <a:t> and default referrals</a:t>
                      </a:r>
                      <a:r>
                        <a:rPr lang="en-US" sz="1600" kern="1200" dirty="0">
                          <a:solidFill>
                            <a:schemeClr val="dk1"/>
                          </a:solidFill>
                          <a:effectLst/>
                          <a:latin typeface="Arial" panose="020B0604020202020204" pitchFamily="34" charset="0"/>
                          <a:ea typeface="+mn-ea"/>
                          <a:cs typeface="Arial" panose="020B0604020202020204" pitchFamily="34" charset="0"/>
                        </a:rPr>
                        <a:t>, registries, and</a:t>
                      </a:r>
                      <a:r>
                        <a:rPr lang="en-US" sz="1600" kern="1200" baseline="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Arial" panose="020B0604020202020204" pitchFamily="34" charset="0"/>
                          <a:ea typeface="+mn-ea"/>
                          <a:cs typeface="Arial" panose="020B0604020202020204" pitchFamily="34" charset="0"/>
                        </a:rPr>
                        <a:t>algorithms to find gaps</a:t>
                      </a:r>
                      <a:r>
                        <a:rPr lang="en-US" sz="1600" kern="1200" baseline="0" dirty="0">
                          <a:solidFill>
                            <a:schemeClr val="dk1"/>
                          </a:solidFill>
                          <a:effectLst/>
                          <a:latin typeface="Arial" panose="020B0604020202020204" pitchFamily="34" charset="0"/>
                          <a:ea typeface="+mn-ea"/>
                          <a:cs typeface="Arial" panose="020B0604020202020204" pitchFamily="34" charset="0"/>
                        </a:rPr>
                        <a:t> in care</a:t>
                      </a:r>
                      <a:endParaRPr lang="en-US" sz="1600" kern="1200" dirty="0">
                        <a:solidFill>
                          <a:schemeClr val="dk1"/>
                        </a:solidFill>
                        <a:effectLst/>
                        <a:latin typeface="Arial" panose="020B0604020202020204" pitchFamily="34" charset="0"/>
                        <a:ea typeface="+mn-ea"/>
                        <a:cs typeface="Arial" panose="020B0604020202020204" pitchFamily="34" charset="0"/>
                      </a:endParaRPr>
                    </a:p>
                    <a:p>
                      <a:pPr marL="176213" lvl="0" indent="-176213">
                        <a:buFont typeface="Arial" panose="020B0604020202020204" pitchFamily="34" charset="0"/>
                        <a:buChar char="•"/>
                        <a:tabLst/>
                      </a:pPr>
                      <a:r>
                        <a:rPr lang="en-US" sz="1600" b="1" kern="1200" dirty="0">
                          <a:solidFill>
                            <a:schemeClr val="dk1"/>
                          </a:solidFill>
                          <a:effectLst/>
                          <a:latin typeface="Arial" panose="020B0604020202020204" pitchFamily="34" charset="0"/>
                          <a:ea typeface="+mn-ea"/>
                          <a:cs typeface="Arial" panose="020B0604020202020204" pitchFamily="34" charset="0"/>
                        </a:rPr>
                        <a:t>Processes</a:t>
                      </a:r>
                      <a:r>
                        <a:rPr lang="en-US" sz="1600" b="0" kern="1200" baseline="0" dirty="0">
                          <a:solidFill>
                            <a:schemeClr val="dk1"/>
                          </a:solidFill>
                          <a:effectLst/>
                          <a:latin typeface="Arial" panose="020B0604020202020204" pitchFamily="34" charset="0"/>
                          <a:ea typeface="+mn-ea"/>
                          <a:cs typeface="Arial" panose="020B0604020202020204" pitchFamily="34" charset="0"/>
                        </a:rPr>
                        <a:t>—</a:t>
                      </a:r>
                      <a:r>
                        <a:rPr lang="en-US" sz="1600" kern="1200" dirty="0">
                          <a:solidFill>
                            <a:schemeClr val="dk1"/>
                          </a:solidFill>
                          <a:effectLst/>
                          <a:latin typeface="Arial" panose="020B0604020202020204" pitchFamily="34" charset="0"/>
                          <a:ea typeface="+mn-ea"/>
                          <a:cs typeface="Arial" panose="020B0604020202020204" pitchFamily="34" charset="0"/>
                        </a:rPr>
                        <a:t>treatment protocols; daily</a:t>
                      </a:r>
                      <a:r>
                        <a:rPr lang="en-US" sz="1600" kern="1200" baseline="0" dirty="0">
                          <a:solidFill>
                            <a:schemeClr val="dk1"/>
                          </a:solidFill>
                          <a:effectLst/>
                          <a:latin typeface="Arial" panose="020B0604020202020204" pitchFamily="34" charset="0"/>
                          <a:ea typeface="+mn-ea"/>
                          <a:cs typeface="Arial" panose="020B0604020202020204" pitchFamily="34" charset="0"/>
                        </a:rPr>
                        <a:t> huddles; </a:t>
                      </a:r>
                      <a:r>
                        <a:rPr lang="en-US" sz="1600" kern="1200" dirty="0">
                          <a:solidFill>
                            <a:schemeClr val="dk1"/>
                          </a:solidFill>
                          <a:effectLst/>
                          <a:latin typeface="Arial" panose="020B0604020202020204" pitchFamily="34" charset="0"/>
                          <a:ea typeface="+mn-ea"/>
                          <a:cs typeface="Arial" panose="020B0604020202020204" pitchFamily="34" charset="0"/>
                        </a:rPr>
                        <a:t> ABCS scorecards; proactive</a:t>
                      </a:r>
                      <a:r>
                        <a:rPr lang="en-US" sz="1600" kern="1200" baseline="0" dirty="0">
                          <a:solidFill>
                            <a:schemeClr val="dk1"/>
                          </a:solidFill>
                          <a:effectLst/>
                          <a:latin typeface="Arial" panose="020B0604020202020204" pitchFamily="34" charset="0"/>
                          <a:ea typeface="+mn-ea"/>
                          <a:cs typeface="Arial" panose="020B0604020202020204" pitchFamily="34" charset="0"/>
                        </a:rPr>
                        <a:t> outreach; </a:t>
                      </a:r>
                      <a:r>
                        <a:rPr lang="en-US" sz="1600" kern="1200" dirty="0">
                          <a:solidFill>
                            <a:schemeClr val="dk1"/>
                          </a:solidFill>
                          <a:effectLst/>
                          <a:latin typeface="Arial" panose="020B0604020202020204" pitchFamily="34" charset="0"/>
                          <a:ea typeface="+mn-ea"/>
                          <a:cs typeface="Arial" panose="020B0604020202020204" pitchFamily="34" charset="0"/>
                        </a:rPr>
                        <a:t>finding patients with undiagnosed</a:t>
                      </a:r>
                      <a:r>
                        <a:rPr lang="en-US" sz="1600" kern="1200" baseline="0" dirty="0">
                          <a:solidFill>
                            <a:schemeClr val="dk1"/>
                          </a:solidFill>
                          <a:effectLst/>
                          <a:latin typeface="Arial" panose="020B0604020202020204" pitchFamily="34" charset="0"/>
                          <a:ea typeface="+mn-ea"/>
                          <a:cs typeface="Arial" panose="020B0604020202020204" pitchFamily="34" charset="0"/>
                        </a:rPr>
                        <a:t> high BP, high cholesterol, or tobacco use</a:t>
                      </a:r>
                      <a:endParaRPr lang="en-US" sz="1600" b="0" kern="1200" dirty="0">
                        <a:solidFill>
                          <a:schemeClr val="dk1"/>
                        </a:solidFill>
                        <a:effectLst/>
                        <a:latin typeface="Arial" panose="020B0604020202020204" pitchFamily="34" charset="0"/>
                        <a:ea typeface="+mn-ea"/>
                        <a:cs typeface="Arial" panose="020B0604020202020204" pitchFamily="34" charset="0"/>
                      </a:endParaRPr>
                    </a:p>
                    <a:p>
                      <a:pPr marL="176213" lvl="0" indent="-176213">
                        <a:buFont typeface="Arial" panose="020B0604020202020204" pitchFamily="34" charset="0"/>
                        <a:buChar char="•"/>
                        <a:tabLst/>
                      </a:pPr>
                      <a:r>
                        <a:rPr lang="en-US" sz="1600" b="1" kern="1200" dirty="0">
                          <a:solidFill>
                            <a:schemeClr val="dk1"/>
                          </a:solidFill>
                          <a:effectLst/>
                          <a:latin typeface="Arial" panose="020B0604020202020204" pitchFamily="34" charset="0"/>
                          <a:ea typeface="+mn-ea"/>
                          <a:cs typeface="Arial" panose="020B0604020202020204" pitchFamily="34" charset="0"/>
                        </a:rPr>
                        <a:t>Patient and Family Supports</a:t>
                      </a:r>
                      <a:r>
                        <a:rPr lang="en-US" sz="1600" b="0" kern="1200" baseline="0" dirty="0">
                          <a:solidFill>
                            <a:schemeClr val="dk1"/>
                          </a:solidFill>
                          <a:effectLst/>
                          <a:latin typeface="Arial" panose="020B0604020202020204" pitchFamily="34" charset="0"/>
                          <a:ea typeface="+mn-ea"/>
                          <a:cs typeface="Arial" panose="020B0604020202020204" pitchFamily="34" charset="0"/>
                        </a:rPr>
                        <a:t>—</a:t>
                      </a:r>
                      <a:r>
                        <a:rPr lang="en-US" sz="1600" kern="1200" dirty="0">
                          <a:solidFill>
                            <a:schemeClr val="dk1"/>
                          </a:solidFill>
                          <a:effectLst/>
                          <a:latin typeface="Arial" panose="020B0604020202020204" pitchFamily="34" charset="0"/>
                          <a:ea typeface="+mn-ea"/>
                          <a:cs typeface="Arial" panose="020B0604020202020204" pitchFamily="34" charset="0"/>
                        </a:rPr>
                        <a:t>training in </a:t>
                      </a:r>
                      <a:r>
                        <a:rPr lang="en-US" sz="1600" kern="1200" dirty="0">
                          <a:solidFill>
                            <a:schemeClr val="dk1"/>
                          </a:solidFill>
                          <a:effectLst/>
                          <a:latin typeface="Arial" charset="0"/>
                          <a:ea typeface="+mn-ea"/>
                          <a:cs typeface="Arial" charset="0"/>
                        </a:rPr>
                        <a:t>home</a:t>
                      </a:r>
                      <a:r>
                        <a:rPr lang="en-US" sz="1600" kern="1200" baseline="0" dirty="0">
                          <a:solidFill>
                            <a:schemeClr val="dk1"/>
                          </a:solidFill>
                          <a:effectLst/>
                          <a:latin typeface="Arial" charset="0"/>
                          <a:ea typeface="+mn-ea"/>
                          <a:cs typeface="Arial" charset="0"/>
                        </a:rPr>
                        <a:t> blood pressure</a:t>
                      </a:r>
                      <a:r>
                        <a:rPr lang="en-US" sz="1600" kern="1200" dirty="0">
                          <a:solidFill>
                            <a:schemeClr val="dk1"/>
                          </a:solidFill>
                          <a:effectLst/>
                          <a:latin typeface="Arial" charset="0"/>
                          <a:ea typeface="Arial" charset="0"/>
                          <a:cs typeface="Arial" charset="0"/>
                        </a:rPr>
                        <a:t> monitoring; problem-solving in medication</a:t>
                      </a:r>
                      <a:r>
                        <a:rPr lang="en-US" sz="1600" kern="1200" baseline="0" dirty="0">
                          <a:solidFill>
                            <a:schemeClr val="dk1"/>
                          </a:solidFill>
                          <a:effectLst/>
                          <a:latin typeface="Arial" charset="0"/>
                          <a:ea typeface="Arial" charset="0"/>
                          <a:cs typeface="Arial" charset="0"/>
                        </a:rPr>
                        <a:t> </a:t>
                      </a:r>
                      <a:r>
                        <a:rPr lang="en-US" sz="1600" kern="1200" dirty="0">
                          <a:solidFill>
                            <a:schemeClr val="dk1"/>
                          </a:solidFill>
                          <a:effectLst/>
                          <a:latin typeface="Arial" charset="0"/>
                          <a:ea typeface="Arial" charset="0"/>
                          <a:cs typeface="Arial" charset="0"/>
                        </a:rPr>
                        <a:t>adherence; counseling</a:t>
                      </a:r>
                      <a:r>
                        <a:rPr lang="en-US" sz="1600" kern="1200" baseline="0" dirty="0">
                          <a:solidFill>
                            <a:schemeClr val="dk1"/>
                          </a:solidFill>
                          <a:effectLst/>
                          <a:latin typeface="Arial" charset="0"/>
                          <a:ea typeface="Arial" charset="0"/>
                          <a:cs typeface="Arial" charset="0"/>
                        </a:rPr>
                        <a:t> </a:t>
                      </a:r>
                      <a:r>
                        <a:rPr lang="en-US" sz="1600" kern="1200" dirty="0">
                          <a:solidFill>
                            <a:schemeClr val="dk1"/>
                          </a:solidFill>
                          <a:effectLst/>
                          <a:latin typeface="Arial" charset="0"/>
                          <a:ea typeface="Arial" charset="0"/>
                          <a:cs typeface="Arial" charset="0"/>
                        </a:rPr>
                        <a:t>o</a:t>
                      </a:r>
                      <a:r>
                        <a:rPr lang="en-US" sz="1600" kern="1200" baseline="0" dirty="0">
                          <a:solidFill>
                            <a:schemeClr val="dk1"/>
                          </a:solidFill>
                          <a:effectLst/>
                          <a:latin typeface="Arial" charset="0"/>
                          <a:ea typeface="Arial" charset="0"/>
                          <a:cs typeface="Arial" charset="0"/>
                        </a:rPr>
                        <a:t>n nutrition, physical activity, tobacco use, risks of particulate matter;</a:t>
                      </a:r>
                      <a:r>
                        <a:rPr lang="en-US" sz="1600" kern="1200" dirty="0">
                          <a:solidFill>
                            <a:schemeClr val="dk1"/>
                          </a:solidFill>
                          <a:effectLst/>
                          <a:latin typeface="Arial" charset="0"/>
                          <a:ea typeface="Arial" charset="0"/>
                          <a:cs typeface="Arial" charset="0"/>
                        </a:rPr>
                        <a:t> referral</a:t>
                      </a:r>
                      <a:r>
                        <a:rPr lang="en-US" sz="1600" kern="1200" baseline="0" dirty="0">
                          <a:solidFill>
                            <a:schemeClr val="dk1"/>
                          </a:solidFill>
                          <a:effectLst/>
                          <a:latin typeface="Arial" charset="0"/>
                          <a:ea typeface="Arial" charset="0"/>
                          <a:cs typeface="Arial" charset="0"/>
                        </a:rPr>
                        <a:t> to </a:t>
                      </a:r>
                      <a:r>
                        <a:rPr lang="en-US" sz="1600" kern="1200" dirty="0">
                          <a:solidFill>
                            <a:schemeClr val="dk1"/>
                          </a:solidFill>
                          <a:effectLst/>
                          <a:latin typeface="Arial" charset="0"/>
                          <a:ea typeface="Arial" charset="0"/>
                          <a:cs typeface="Arial" charset="0"/>
                        </a:rPr>
                        <a:t>community-based physical activity programs</a:t>
                      </a:r>
                      <a:r>
                        <a:rPr lang="en-US" sz="1600" kern="1200" baseline="0" dirty="0">
                          <a:solidFill>
                            <a:schemeClr val="dk1"/>
                          </a:solidFill>
                          <a:effectLst/>
                          <a:latin typeface="Arial" charset="0"/>
                          <a:ea typeface="Arial" charset="0"/>
                          <a:cs typeface="Arial" charset="0"/>
                        </a:rPr>
                        <a:t> and </a:t>
                      </a:r>
                      <a:r>
                        <a:rPr lang="en-US" sz="1600" kern="1200" dirty="0">
                          <a:solidFill>
                            <a:schemeClr val="dk1"/>
                          </a:solidFill>
                          <a:effectLst/>
                          <a:latin typeface="Arial" charset="0"/>
                          <a:ea typeface="Arial" charset="0"/>
                          <a:cs typeface="Arial" charset="0"/>
                        </a:rPr>
                        <a:t>cardiac rehab</a:t>
                      </a:r>
                      <a:endParaRPr lang="en-US" sz="1600" dirty="0">
                        <a:latin typeface="Arial" charset="0"/>
                        <a:ea typeface="Arial" charset="0"/>
                        <a:cs typeface="Arial"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73277">
                <a:tc>
                  <a:txBody>
                    <a:bodyPr/>
                    <a:lstStyle/>
                    <a:p>
                      <a:pPr algn="ctr"/>
                      <a:r>
                        <a:rPr lang="en-US" sz="1600" b="1" dirty="0">
                          <a:solidFill>
                            <a:schemeClr val="tx1"/>
                          </a:solidFill>
                          <a:latin typeface="Arial" panose="020B0604020202020204" pitchFamily="34" charset="0"/>
                          <a:cs typeface="Arial" panose="020B0604020202020204" pitchFamily="34" charset="0"/>
                        </a:rPr>
                        <a:t>Increase</a:t>
                      </a:r>
                      <a:r>
                        <a:rPr lang="en-US" sz="1600" b="1" baseline="0" dirty="0">
                          <a:solidFill>
                            <a:schemeClr val="tx1"/>
                          </a:solidFill>
                          <a:latin typeface="Arial" panose="020B0604020202020204" pitchFamily="34" charset="0"/>
                          <a:cs typeface="Arial" panose="020B0604020202020204" pitchFamily="34" charset="0"/>
                        </a:rPr>
                        <a:t> Use of Cardiac Rehab</a:t>
                      </a:r>
                    </a:p>
                    <a:p>
                      <a:pPr algn="ctr"/>
                      <a:r>
                        <a:rPr lang="en-US" sz="1200" b="0" baseline="0" dirty="0">
                          <a:solidFill>
                            <a:schemeClr val="tx1"/>
                          </a:solidFill>
                          <a:latin typeface="Arial" panose="020B0604020202020204" pitchFamily="34" charset="0"/>
                          <a:cs typeface="Arial" panose="020B0604020202020204" pitchFamily="34" charset="0"/>
                        </a:rPr>
                        <a:t>Target: 70%</a:t>
                      </a:r>
                      <a:endParaRPr lang="en-US" sz="1200" b="0" dirty="0">
                        <a:solidFill>
                          <a:schemeClr val="tx1"/>
                        </a:solidFill>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tc vMerge="1">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70432">
                <a:tc>
                  <a:txBody>
                    <a:bodyPr/>
                    <a:lstStyle/>
                    <a:p>
                      <a:pPr algn="ctr"/>
                      <a:r>
                        <a:rPr lang="en-US" sz="1600" b="1" dirty="0">
                          <a:solidFill>
                            <a:schemeClr val="tx1"/>
                          </a:solidFill>
                          <a:latin typeface="Arial" panose="020B0604020202020204" pitchFamily="34" charset="0"/>
                          <a:cs typeface="Arial" panose="020B0604020202020204" pitchFamily="34" charset="0"/>
                        </a:rPr>
                        <a:t>Engage</a:t>
                      </a:r>
                      <a:r>
                        <a:rPr lang="en-US" sz="1600" b="1" baseline="0" dirty="0">
                          <a:solidFill>
                            <a:schemeClr val="tx1"/>
                          </a:solidFill>
                          <a:latin typeface="Arial" panose="020B0604020202020204" pitchFamily="34" charset="0"/>
                          <a:cs typeface="Arial" panose="020B0604020202020204" pitchFamily="34" charset="0"/>
                        </a:rPr>
                        <a:t> Patients in Heart-healthy Behaviors</a:t>
                      </a:r>
                      <a:r>
                        <a:rPr lang="en-US" sz="1600" b="1" dirty="0">
                          <a:solidFill>
                            <a:schemeClr val="tx1"/>
                          </a:solidFill>
                          <a:latin typeface="Arial" panose="020B0604020202020204" pitchFamily="34" charset="0"/>
                          <a:cs typeface="Arial" panose="020B0604020202020204" pitchFamily="34" charset="0"/>
                        </a:rPr>
                        <a:t> </a:t>
                      </a:r>
                    </a:p>
                    <a:p>
                      <a:pPr algn="ctr"/>
                      <a:r>
                        <a:rPr lang="en-US" sz="1200" b="0" dirty="0">
                          <a:solidFill>
                            <a:schemeClr val="tx1"/>
                          </a:solidFill>
                          <a:latin typeface="Arial" panose="020B0604020202020204" pitchFamily="34" charset="0"/>
                          <a:cs typeface="Arial" panose="020B0604020202020204" pitchFamily="34" charset="0"/>
                        </a:rPr>
                        <a:t>Targets: TBD</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p:txBody>
          <a:bodyPr>
            <a:normAutofit/>
          </a:bodyPr>
          <a:lstStyle/>
          <a:p>
            <a:pPr algn="ctr"/>
            <a:r>
              <a:rPr lang="en-US" sz="3200" b="1" dirty="0">
                <a:solidFill>
                  <a:schemeClr val="bg1"/>
                </a:solidFill>
              </a:rPr>
              <a:t>Optimizing Care</a:t>
            </a:r>
          </a:p>
        </p:txBody>
      </p:sp>
    </p:spTree>
    <p:extLst>
      <p:ext uri="{BB962C8B-B14F-4D97-AF65-F5344CB8AC3E}">
        <p14:creationId xmlns:p14="http://schemas.microsoft.com/office/powerpoint/2010/main" val="204346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14277"/>
            <a:ext cx="2764715" cy="152220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4" name="Content Placeholder 3"/>
          <p:cNvGraphicFramePr>
            <a:graphicFrameLocks noGrp="1"/>
          </p:cNvGraphicFramePr>
          <p:nvPr>
            <p:ph idx="1"/>
            <p:extLst/>
          </p:nvPr>
        </p:nvGraphicFramePr>
        <p:xfrm>
          <a:off x="263562" y="1516414"/>
          <a:ext cx="8616876" cy="5180778"/>
        </p:xfrm>
        <a:graphic>
          <a:graphicData uri="http://schemas.openxmlformats.org/drawingml/2006/table">
            <a:tbl>
              <a:tblPr firstRow="1" bandRow="1">
                <a:tableStyleId>{8799B23B-EC83-4686-B30A-512413B5E67A}</a:tableStyleId>
              </a:tblPr>
              <a:tblGrid>
                <a:gridCol w="1812373">
                  <a:extLst>
                    <a:ext uri="{9D8B030D-6E8A-4147-A177-3AD203B41FA5}">
                      <a16:colId xmlns:a16="http://schemas.microsoft.com/office/drawing/2014/main" val="20000"/>
                    </a:ext>
                  </a:extLst>
                </a:gridCol>
                <a:gridCol w="3015049">
                  <a:extLst>
                    <a:ext uri="{9D8B030D-6E8A-4147-A177-3AD203B41FA5}">
                      <a16:colId xmlns:a16="http://schemas.microsoft.com/office/drawing/2014/main" val="20001"/>
                    </a:ext>
                  </a:extLst>
                </a:gridCol>
                <a:gridCol w="3789454">
                  <a:extLst>
                    <a:ext uri="{9D8B030D-6E8A-4147-A177-3AD203B41FA5}">
                      <a16:colId xmlns:a16="http://schemas.microsoft.com/office/drawing/2014/main" val="20002"/>
                    </a:ext>
                  </a:extLst>
                </a:gridCol>
              </a:tblGrid>
              <a:tr h="370840">
                <a:tc>
                  <a:txBody>
                    <a:bodyPr/>
                    <a:lstStyle/>
                    <a:p>
                      <a:pPr algn="ctr"/>
                      <a:r>
                        <a:rPr lang="en-US" sz="1700" dirty="0">
                          <a:solidFill>
                            <a:schemeClr val="bg1"/>
                          </a:solidFill>
                        </a:rPr>
                        <a:t>Priority</a:t>
                      </a:r>
                      <a:r>
                        <a:rPr lang="en-US" sz="1700" baseline="0" dirty="0">
                          <a:solidFill>
                            <a:schemeClr val="bg1"/>
                          </a:solidFill>
                        </a:rPr>
                        <a:t> Population</a:t>
                      </a:r>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0037"/>
                    </a:solidFill>
                  </a:tcPr>
                </a:tc>
                <a:tc>
                  <a:txBody>
                    <a:bodyPr/>
                    <a:lstStyle/>
                    <a:p>
                      <a:pPr algn="ctr"/>
                      <a:r>
                        <a:rPr lang="en-US" sz="1700" dirty="0">
                          <a:solidFill>
                            <a:schemeClr val="bg1"/>
                          </a:solidFill>
                        </a:rPr>
                        <a:t>Intervention</a:t>
                      </a:r>
                      <a:r>
                        <a:rPr lang="en-US" sz="1700" baseline="0" dirty="0">
                          <a:solidFill>
                            <a:schemeClr val="bg1"/>
                          </a:solidFill>
                        </a:rPr>
                        <a:t> Needs</a:t>
                      </a:r>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0037"/>
                    </a:solidFill>
                  </a:tcPr>
                </a:tc>
                <a:tc>
                  <a:txBody>
                    <a:bodyPr/>
                    <a:lstStyle/>
                    <a:p>
                      <a:pPr algn="ctr"/>
                      <a:r>
                        <a:rPr lang="en-US" sz="1700" dirty="0">
                          <a:solidFill>
                            <a:schemeClr val="bg1"/>
                          </a:solidFill>
                        </a:rPr>
                        <a:t>Strategies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0037"/>
                    </a:solidFill>
                  </a:tcPr>
                </a:tc>
                <a:extLst>
                  <a:ext uri="{0D108BD9-81ED-4DB2-BD59-A6C34878D82A}">
                    <a16:rowId xmlns:a16="http://schemas.microsoft.com/office/drawing/2014/main" val="10000"/>
                  </a:ext>
                </a:extLst>
              </a:tr>
              <a:tr h="669738">
                <a:tc>
                  <a:txBody>
                    <a:bodyPr/>
                    <a:lstStyle/>
                    <a:p>
                      <a:r>
                        <a:rPr lang="en-US" sz="1700" b="1" dirty="0"/>
                        <a:t>Blacks/African</a:t>
                      </a:r>
                      <a:r>
                        <a:rPr lang="en-US" sz="1700" b="1" baseline="0" dirty="0"/>
                        <a:t> Americans</a:t>
                      </a:r>
                      <a:endParaRPr lang="en-US" sz="17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Improving hypertension</a:t>
                      </a:r>
                      <a:r>
                        <a:rPr lang="en-US" sz="1700" baseline="0" dirty="0"/>
                        <a:t> control</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Targeted protocols</a:t>
                      </a:r>
                    </a:p>
                    <a:p>
                      <a:pPr marL="285750" indent="-285750">
                        <a:buFont typeface="Arial" panose="020B0604020202020204" pitchFamily="34" charset="0"/>
                        <a:buChar char="•"/>
                      </a:pPr>
                      <a:r>
                        <a:rPr lang="en-US" sz="1700" dirty="0"/>
                        <a:t>Medication adherence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700" b="1" dirty="0"/>
                        <a:t>35-</a:t>
                      </a:r>
                      <a:r>
                        <a:rPr lang="en-US" sz="1700" b="1" baseline="0" dirty="0"/>
                        <a:t>64 year olds</a:t>
                      </a:r>
                      <a:endParaRPr lang="en-US" sz="17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Improving</a:t>
                      </a:r>
                      <a:r>
                        <a:rPr lang="en-US" sz="1700" baseline="0" dirty="0"/>
                        <a:t> HTN control and statin use</a:t>
                      </a:r>
                    </a:p>
                    <a:p>
                      <a:pPr marL="285750" indent="-285750">
                        <a:buFont typeface="Arial" panose="020B0604020202020204" pitchFamily="34" charset="0"/>
                        <a:buChar char="•"/>
                      </a:pPr>
                      <a:r>
                        <a:rPr lang="en-US" sz="1700" baseline="0" dirty="0"/>
                        <a:t>Decreasing physical inactivity </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Targeted protocols</a:t>
                      </a:r>
                    </a:p>
                    <a:p>
                      <a:pPr marL="285750" indent="-285750">
                        <a:buFont typeface="Arial" panose="020B0604020202020204" pitchFamily="34" charset="0"/>
                        <a:buChar char="•"/>
                      </a:pPr>
                      <a:r>
                        <a:rPr lang="en-US" sz="1700" dirty="0"/>
                        <a:t>Community-based program enrollment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700" b="1" dirty="0"/>
                        <a:t>People who have had</a:t>
                      </a:r>
                      <a:r>
                        <a:rPr lang="en-US" sz="1700" b="1" baseline="0" dirty="0"/>
                        <a:t> a heart attack or stroke</a:t>
                      </a:r>
                      <a:endParaRPr lang="en-US" sz="17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Increasing cardiac rehab referral and participation</a:t>
                      </a:r>
                    </a:p>
                    <a:p>
                      <a:pPr marL="285750" indent="-285750">
                        <a:buFont typeface="Arial" panose="020B0604020202020204" pitchFamily="34" charset="0"/>
                        <a:buChar char="•"/>
                      </a:pPr>
                      <a:r>
                        <a:rPr lang="en-US" sz="1700" dirty="0"/>
                        <a:t>Avoiding exposure to particulate matter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Automated</a:t>
                      </a:r>
                      <a:r>
                        <a:rPr lang="en-US" sz="1700" baseline="0" dirty="0"/>
                        <a:t> referrals, hospital CR liaisons, referrals to convenient locations</a:t>
                      </a:r>
                    </a:p>
                    <a:p>
                      <a:pPr marL="285750" indent="-285750">
                        <a:buFont typeface="Arial" panose="020B0604020202020204" pitchFamily="34" charset="0"/>
                        <a:buChar char="•"/>
                      </a:pPr>
                      <a:r>
                        <a:rPr lang="en-US" sz="1700" baseline="0" dirty="0"/>
                        <a:t>Air Quality Index tools</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700" b="1" dirty="0"/>
                        <a:t>People with mental illness or substance</a:t>
                      </a:r>
                      <a:r>
                        <a:rPr lang="en-US" sz="1700" b="1" baseline="0" dirty="0"/>
                        <a:t> abuse disorders</a:t>
                      </a:r>
                      <a:endParaRPr lang="en-US" sz="17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Reducing tobacco 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kern="1200" dirty="0">
                          <a:solidFill>
                            <a:schemeClr val="tx1"/>
                          </a:solidFill>
                          <a:effectLst/>
                          <a:latin typeface="+mn-lt"/>
                          <a:ea typeface="+mn-ea"/>
                          <a:cs typeface="+mn-cs"/>
                        </a:rPr>
                        <a:t>Integrating tobacco cessation into behavioral health treatment </a:t>
                      </a:r>
                    </a:p>
                    <a:p>
                      <a:pPr marL="285750" indent="-285750">
                        <a:buFont typeface="Arial" panose="020B0604020202020204" pitchFamily="34" charset="0"/>
                        <a:buChar char="•"/>
                      </a:pPr>
                      <a:r>
                        <a:rPr lang="en-US" sz="1700" kern="1200" dirty="0">
                          <a:solidFill>
                            <a:schemeClr val="tx1"/>
                          </a:solidFill>
                          <a:effectLst/>
                          <a:latin typeface="+mn-lt"/>
                          <a:ea typeface="+mn-ea"/>
                          <a:cs typeface="+mn-cs"/>
                        </a:rPr>
                        <a:t>Tobacco-free mental health and substance use treatment campuses</a:t>
                      </a:r>
                    </a:p>
                    <a:p>
                      <a:pPr marL="285750" indent="-285750">
                        <a:buFont typeface="Arial" panose="020B0604020202020204" pitchFamily="34" charset="0"/>
                        <a:buChar char="•"/>
                      </a:pPr>
                      <a:r>
                        <a:rPr lang="en-US" sz="1700" dirty="0"/>
                        <a:t>Tailored</a:t>
                      </a:r>
                      <a:r>
                        <a:rPr lang="en-US" sz="1700" baseline="0" dirty="0"/>
                        <a:t> quitline protocols</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p:txBody>
          <a:bodyPr>
            <a:normAutofit/>
          </a:bodyPr>
          <a:lstStyle/>
          <a:p>
            <a:r>
              <a:rPr lang="en-US" sz="3200" b="1" dirty="0"/>
              <a:t>Improving Outcomes for Priority Populations</a:t>
            </a:r>
          </a:p>
        </p:txBody>
      </p:sp>
    </p:spTree>
    <p:extLst>
      <p:ext uri="{BB962C8B-B14F-4D97-AF65-F5344CB8AC3E}">
        <p14:creationId xmlns:p14="http://schemas.microsoft.com/office/powerpoint/2010/main" val="401412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97025"/>
            <a:ext cx="7791450" cy="4117975"/>
          </a:xfrm>
        </p:spPr>
        <p:txBody>
          <a:bodyPr>
            <a:normAutofit/>
          </a:bodyPr>
          <a:lstStyle/>
          <a:p>
            <a:r>
              <a:rPr lang="en-US" sz="2400" b="1" u="sng" dirty="0">
                <a:latin typeface="Arial" panose="020B0604020202020204" pitchFamily="34" charset="0"/>
                <a:cs typeface="Arial" panose="020B0604020202020204" pitchFamily="34" charset="0"/>
              </a:rPr>
              <a:t>Action Guides</a:t>
            </a:r>
            <a:r>
              <a:rPr lang="en-US" sz="2400" dirty="0">
                <a:latin typeface="Arial" panose="020B0604020202020204" pitchFamily="34" charset="0"/>
                <a:cs typeface="Arial" panose="020B0604020202020204" pitchFamily="34" charset="0"/>
              </a:rPr>
              <a:t>—Hypertension control; Self-measured blood pressure monitoring (SMBP); Tobacco cessation; Medication adherence</a:t>
            </a:r>
          </a:p>
          <a:p>
            <a:r>
              <a:rPr lang="en-US" sz="2400" b="1" u="sng" dirty="0">
                <a:latin typeface="Arial" panose="020B0604020202020204" pitchFamily="34" charset="0"/>
                <a:cs typeface="Arial" panose="020B0604020202020204" pitchFamily="34" charset="0"/>
              </a:rPr>
              <a:t>Protocols</a:t>
            </a:r>
            <a:r>
              <a:rPr lang="en-US" sz="2400" dirty="0">
                <a:latin typeface="Arial" panose="020B0604020202020204" pitchFamily="34" charset="0"/>
                <a:cs typeface="Arial" panose="020B0604020202020204" pitchFamily="34" charset="0"/>
              </a:rPr>
              <a:t>—Hypertension treatment; Tobacco cessation; Cholesterol management</a:t>
            </a:r>
          </a:p>
          <a:p>
            <a:r>
              <a:rPr lang="en-US" sz="2400" b="1" u="sng" dirty="0">
                <a:latin typeface="Arial" panose="020B0604020202020204" pitchFamily="34" charset="0"/>
                <a:cs typeface="Arial" panose="020B0604020202020204" pitchFamily="34" charset="0"/>
              </a:rPr>
              <a:t>Tools</a:t>
            </a:r>
            <a:r>
              <a:rPr lang="en-US" sz="2400" dirty="0">
                <a:latin typeface="Arial" panose="020B0604020202020204" pitchFamily="34" charset="0"/>
                <a:cs typeface="Arial" panose="020B0604020202020204" pitchFamily="34" charset="0"/>
              </a:rPr>
              <a:t>—Hypertension prevalence estimator; ASCVD risk estimator</a:t>
            </a:r>
          </a:p>
          <a:p>
            <a:pPr marL="228600" lvl="1"/>
            <a:r>
              <a:rPr lang="en-US" b="1" u="sng" dirty="0">
                <a:latin typeface="Arial" panose="020B0604020202020204" pitchFamily="34" charset="0"/>
                <a:cs typeface="Arial" panose="020B0604020202020204" pitchFamily="34" charset="0"/>
              </a:rPr>
              <a:t>Health IT</a:t>
            </a:r>
          </a:p>
          <a:p>
            <a:r>
              <a:rPr lang="en-US" sz="2400" b="1" u="sng" dirty="0">
                <a:latin typeface="Arial" panose="020B0604020202020204" pitchFamily="34" charset="0"/>
                <a:cs typeface="Arial" panose="020B0604020202020204" pitchFamily="34" charset="0"/>
              </a:rPr>
              <a:t>Clinical Quality Measures</a:t>
            </a:r>
          </a:p>
          <a:p>
            <a:r>
              <a:rPr lang="en-US" sz="2400" b="1" u="sng" dirty="0">
                <a:latin typeface="Arial" panose="020B0604020202020204" pitchFamily="34" charset="0"/>
                <a:cs typeface="Arial" panose="020B0604020202020204" pitchFamily="34" charset="0"/>
              </a:rPr>
              <a:t>Consumer Resources and Tools</a:t>
            </a:r>
            <a:endParaRPr lang="en-US" sz="1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28650" y="123826"/>
            <a:ext cx="7886700" cy="1325563"/>
          </a:xfrm>
        </p:spPr>
        <p:txBody>
          <a:bodyPr>
            <a:normAutofit/>
          </a:bodyPr>
          <a:lstStyle/>
          <a:p>
            <a:pPr algn="ctr"/>
            <a:r>
              <a:rPr lang="en-US" sz="3200" b="1" dirty="0">
                <a:solidFill>
                  <a:schemeClr val="bg1"/>
                </a:solidFill>
                <a:latin typeface="Arial" panose="020B0604020202020204" pitchFamily="34" charset="0"/>
                <a:cs typeface="Arial" panose="020B0604020202020204" pitchFamily="34" charset="0"/>
              </a:rPr>
              <a:t>Million Hearts</a:t>
            </a:r>
            <a:r>
              <a:rPr lang="en-US" sz="3200" b="1" baseline="30000" dirty="0">
                <a:solidFill>
                  <a:schemeClr val="bg1"/>
                </a:solidFill>
                <a:latin typeface="Arial" panose="020B0604020202020204" pitchFamily="34" charset="0"/>
                <a:ea typeface="Arial"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a:t>
            </a:r>
            <a:br>
              <a:rPr lang="en-US" sz="3200" b="1" dirty="0">
                <a:solidFill>
                  <a:schemeClr val="bg1"/>
                </a:solidFill>
                <a:latin typeface="Arial" panose="020B0604020202020204" pitchFamily="34" charset="0"/>
                <a:cs typeface="Arial" panose="020B0604020202020204" pitchFamily="34" charset="0"/>
              </a:rPr>
            </a:br>
            <a:r>
              <a:rPr lang="en-US" sz="3200" dirty="0">
                <a:solidFill>
                  <a:schemeClr val="bg1"/>
                </a:solidFill>
                <a:latin typeface="Arial" panose="020B0604020202020204" pitchFamily="34" charset="0"/>
                <a:cs typeface="Arial" panose="020B0604020202020204" pitchFamily="34" charset="0"/>
              </a:rPr>
              <a:t>Resources and Tools </a:t>
            </a:r>
          </a:p>
        </p:txBody>
      </p:sp>
    </p:spTree>
    <p:extLst>
      <p:ext uri="{BB962C8B-B14F-4D97-AF65-F5344CB8AC3E}">
        <p14:creationId xmlns:p14="http://schemas.microsoft.com/office/powerpoint/2010/main" val="110343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DB7BA87-C710-42A0-9FB8-21C7D963695F}"/>
              </a:ext>
            </a:extLst>
          </p:cNvPr>
          <p:cNvPicPr>
            <a:picLocks noChangeAspect="1"/>
          </p:cNvPicPr>
          <p:nvPr/>
        </p:nvPicPr>
        <p:blipFill>
          <a:blip r:embed="rId3"/>
          <a:stretch>
            <a:fillRect/>
          </a:stretch>
        </p:blipFill>
        <p:spPr>
          <a:xfrm>
            <a:off x="2695809" y="1580404"/>
            <a:ext cx="3752381" cy="1923810"/>
          </a:xfrm>
          <a:prstGeom prst="rect">
            <a:avLst/>
          </a:prstGeom>
        </p:spPr>
      </p:pic>
      <p:sp>
        <p:nvSpPr>
          <p:cNvPr id="6" name="TextBox 5">
            <a:extLst>
              <a:ext uri="{FF2B5EF4-FFF2-40B4-BE49-F238E27FC236}">
                <a16:creationId xmlns:a16="http://schemas.microsoft.com/office/drawing/2014/main" id="{4C98D774-4338-46E9-BB94-75A08D394E1E}"/>
              </a:ext>
            </a:extLst>
          </p:cNvPr>
          <p:cNvSpPr txBox="1"/>
          <p:nvPr/>
        </p:nvSpPr>
        <p:spPr>
          <a:xfrm>
            <a:off x="161635" y="1398510"/>
            <a:ext cx="8820727" cy="3970318"/>
          </a:xfrm>
          <a:prstGeom prst="rect">
            <a:avLst/>
          </a:prstGeom>
          <a:noFill/>
        </p:spPr>
        <p:txBody>
          <a:bodyPr wrap="square" rtlCol="0">
            <a:spAutoFit/>
          </a:bodyPr>
          <a:lstStyle/>
          <a:p>
            <a:r>
              <a:rPr lang="en-US" sz="2800" dirty="0">
                <a:solidFill>
                  <a:prstClr val="white"/>
                </a:solidFill>
                <a:latin typeface="Arial Black" panose="020B0A04020102020204" pitchFamily="34" charset="0"/>
                <a:cs typeface="Arial" panose="020B0604020202020204" pitchFamily="34" charset="0"/>
              </a:rPr>
              <a:t>Million Hearts®  Hypertension Champion </a:t>
            </a:r>
            <a:br>
              <a:rPr lang="en-US" sz="2800" dirty="0">
                <a:solidFill>
                  <a:prstClr val="white"/>
                </a:solidFill>
                <a:latin typeface="Arial Black" panose="020B0A04020102020204" pitchFamily="34" charset="0"/>
                <a:cs typeface="Arial" panose="020B0604020202020204" pitchFamily="34" charset="0"/>
              </a:rPr>
            </a:br>
            <a:r>
              <a:rPr lang="en-US" sz="2800" dirty="0">
                <a:solidFill>
                  <a:prstClr val="white"/>
                </a:solidFill>
                <a:latin typeface="Arial Black" panose="020B0A04020102020204" pitchFamily="34" charset="0"/>
                <a:cs typeface="Arial" panose="020B0604020202020204" pitchFamily="34" charset="0"/>
              </a:rPr>
              <a:t>in Washington State</a:t>
            </a:r>
            <a:br>
              <a:rPr lang="en-US" sz="2800" dirty="0">
                <a:solidFill>
                  <a:prstClr val="white"/>
                </a:solidFill>
                <a:latin typeface="Arial Black" panose="020B0A04020102020204" pitchFamily="34" charset="0"/>
                <a:cs typeface="Arial" panose="020B0604020202020204" pitchFamily="34" charset="0"/>
              </a:rPr>
            </a:br>
            <a:endParaRPr lang="en-US" sz="2800" dirty="0">
              <a:solidFill>
                <a:prstClr val="white"/>
              </a:solidFill>
              <a:latin typeface="Arial Black" panose="020B0A04020102020204" pitchFamily="34" charset="0"/>
              <a:cs typeface="Arial" panose="020B0604020202020204" pitchFamily="34" charset="0"/>
            </a:endParaRPr>
          </a:p>
          <a:p>
            <a:r>
              <a:rPr lang="en-US" sz="3600" b="1" dirty="0">
                <a:solidFill>
                  <a:schemeClr val="bg1"/>
                </a:solidFill>
              </a:rPr>
              <a:t>2014</a:t>
            </a:r>
            <a:r>
              <a:rPr lang="en-US" sz="3600" dirty="0">
                <a:solidFill>
                  <a:schemeClr val="bg1"/>
                </a:solidFill>
              </a:rPr>
              <a:t>: Peninsula Community Health Services,</a:t>
            </a:r>
            <a:br>
              <a:rPr lang="en-US" sz="3600" dirty="0">
                <a:solidFill>
                  <a:schemeClr val="bg1"/>
                </a:solidFill>
              </a:rPr>
            </a:br>
            <a:r>
              <a:rPr lang="en-US" sz="3600" dirty="0">
                <a:solidFill>
                  <a:schemeClr val="bg1"/>
                </a:solidFill>
              </a:rPr>
              <a:t>Bremerton, Washington</a:t>
            </a:r>
            <a:br>
              <a:rPr lang="en-US" sz="3600" dirty="0">
                <a:solidFill>
                  <a:schemeClr val="bg1"/>
                </a:solidFill>
              </a:rPr>
            </a:br>
            <a:endParaRPr lang="en-US" sz="2000" dirty="0">
              <a:solidFill>
                <a:schemeClr val="bg1"/>
              </a:solidFill>
            </a:endParaRPr>
          </a:p>
          <a:p>
            <a:r>
              <a:rPr lang="en-US" sz="3600" b="1" dirty="0">
                <a:solidFill>
                  <a:schemeClr val="bg1"/>
                </a:solidFill>
              </a:rPr>
              <a:t>2015</a:t>
            </a:r>
            <a:r>
              <a:rPr lang="en-US" sz="3600" dirty="0">
                <a:solidFill>
                  <a:schemeClr val="bg1"/>
                </a:solidFill>
              </a:rPr>
              <a:t>: International Community Health Services, Seattle, Washington</a:t>
            </a:r>
          </a:p>
        </p:txBody>
      </p:sp>
    </p:spTree>
    <p:extLst>
      <p:ext uri="{BB962C8B-B14F-4D97-AF65-F5344CB8AC3E}">
        <p14:creationId xmlns:p14="http://schemas.microsoft.com/office/powerpoint/2010/main" val="99412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57017" y="3061055"/>
            <a:ext cx="8820727" cy="2277547"/>
          </a:xfrm>
          <a:prstGeom prst="rect">
            <a:avLst/>
          </a:prstGeom>
          <a:noFill/>
        </p:spPr>
        <p:txBody>
          <a:bodyPr wrap="square" rtlCol="0">
            <a:spAutoFit/>
          </a:bodyPr>
          <a:lstStyle/>
          <a:p>
            <a:pPr algn="ctr" defTabSz="685800"/>
            <a:r>
              <a:rPr lang="en-US" sz="2400" dirty="0">
                <a:solidFill>
                  <a:prstClr val="white"/>
                </a:solidFill>
                <a:latin typeface="Arial Black" panose="020B0A04020102020204" pitchFamily="34" charset="0"/>
                <a:cs typeface="Arial" panose="020B0604020202020204" pitchFamily="34" charset="0"/>
              </a:rPr>
              <a:t>Welcome &amp; Overview of the Day </a:t>
            </a:r>
          </a:p>
          <a:p>
            <a:pPr algn="ctr" defTabSz="685800"/>
            <a:endParaRPr lang="en-US" dirty="0">
              <a:solidFill>
                <a:prstClr val="white"/>
              </a:solidFill>
              <a:latin typeface="Arial Black" panose="020B0A04020102020204" pitchFamily="34" charset="0"/>
              <a:cs typeface="Arial" panose="020B0604020202020204" pitchFamily="34" charset="0"/>
            </a:endParaRPr>
          </a:p>
          <a:p>
            <a:pPr algn="ctr" defTabSz="685800"/>
            <a:r>
              <a:rPr lang="en-US" sz="2000" dirty="0">
                <a:solidFill>
                  <a:prstClr val="white"/>
                </a:solidFill>
                <a:latin typeface="Arial Black" panose="020B0A04020102020204" pitchFamily="34" charset="0"/>
                <a:cs typeface="Arial" panose="020B0604020202020204" pitchFamily="34" charset="0"/>
              </a:rPr>
              <a:t>Julie Harvill, Operations Manager</a:t>
            </a:r>
          </a:p>
          <a:p>
            <a:pPr algn="ctr" defTabSz="685800"/>
            <a:r>
              <a:rPr lang="en-US" sz="1400" i="1" dirty="0">
                <a:solidFill>
                  <a:prstClr val="white"/>
                </a:solidFill>
                <a:latin typeface="Arial" panose="020B0604020202020204" pitchFamily="34" charset="0"/>
                <a:cs typeface="Arial" panose="020B0604020202020204" pitchFamily="34" charset="0"/>
              </a:rPr>
              <a:t>Million Hearts® Collaboration</a:t>
            </a:r>
          </a:p>
          <a:p>
            <a:pPr algn="ctr" defTabSz="685800"/>
            <a:endParaRPr lang="en-US" dirty="0">
              <a:solidFill>
                <a:prstClr val="white"/>
              </a:solidFill>
              <a:latin typeface="Arial" panose="020B0604020202020204" pitchFamily="34" charset="0"/>
              <a:cs typeface="Arial" panose="020B0604020202020204" pitchFamily="34" charset="0"/>
            </a:endParaRPr>
          </a:p>
          <a:p>
            <a:pPr algn="ctr"/>
            <a:r>
              <a:rPr lang="en-US" sz="2000" dirty="0">
                <a:solidFill>
                  <a:prstClr val="white"/>
                </a:solidFill>
                <a:latin typeface="Arial Black" panose="020B0A04020102020204" pitchFamily="34" charset="0"/>
                <a:cs typeface="Arial" panose="020B0604020202020204" pitchFamily="34" charset="0"/>
              </a:rPr>
              <a:t>Pama Joyner, Director</a:t>
            </a:r>
          </a:p>
          <a:p>
            <a:pPr algn="ctr" defTabSz="685800"/>
            <a:r>
              <a:rPr lang="en-US" sz="1400" i="1" dirty="0">
                <a:solidFill>
                  <a:prstClr val="white"/>
                </a:solidFill>
                <a:latin typeface="Arial" panose="020B0604020202020204" pitchFamily="34" charset="0"/>
                <a:cs typeface="Arial" panose="020B0604020202020204" pitchFamily="34" charset="0"/>
              </a:rPr>
              <a:t>Office of Healthy and Safe Communities, Prevention and Community Health, </a:t>
            </a:r>
            <a:br>
              <a:rPr lang="en-US" sz="1400" i="1" dirty="0">
                <a:solidFill>
                  <a:prstClr val="white"/>
                </a:solidFill>
                <a:latin typeface="Arial" panose="020B0604020202020204" pitchFamily="34" charset="0"/>
                <a:cs typeface="Arial" panose="020B0604020202020204" pitchFamily="34" charset="0"/>
              </a:rPr>
            </a:br>
            <a:r>
              <a:rPr lang="en-US" sz="1400" i="1" dirty="0">
                <a:solidFill>
                  <a:prstClr val="white"/>
                </a:solidFill>
                <a:latin typeface="Arial" panose="020B0604020202020204" pitchFamily="34" charset="0"/>
                <a:cs typeface="Arial" panose="020B0604020202020204" pitchFamily="34" charset="0"/>
              </a:rPr>
              <a:t>Washington State Department of Health</a:t>
            </a:r>
          </a:p>
        </p:txBody>
      </p:sp>
    </p:spTree>
    <p:extLst>
      <p:ext uri="{BB962C8B-B14F-4D97-AF65-F5344CB8AC3E}">
        <p14:creationId xmlns:p14="http://schemas.microsoft.com/office/powerpoint/2010/main" val="244425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242889"/>
            <a:ext cx="5915025" cy="994172"/>
          </a:xfrm>
        </p:spPr>
        <p:txBody>
          <a:bodyPr anchor="ctr">
            <a:normAutofit/>
          </a:bodyPr>
          <a:lstStyle/>
          <a:p>
            <a:pPr algn="ctr"/>
            <a:r>
              <a:rPr lang="en-US" sz="2800" b="1" dirty="0">
                <a:solidFill>
                  <a:schemeClr val="bg1"/>
                </a:solidFill>
                <a:latin typeface="Arial" panose="020B0604020202020204" pitchFamily="34" charset="0"/>
                <a:cs typeface="Arial" panose="020B0604020202020204" pitchFamily="34" charset="0"/>
              </a:rPr>
              <a:t>Partner Opportunities: Hospitals </a:t>
            </a:r>
            <a:br>
              <a:rPr lang="en-US" sz="2800" b="1" dirty="0">
                <a:solidFill>
                  <a:schemeClr val="bg1"/>
                </a:solidFill>
                <a:latin typeface="Arial" panose="020B0604020202020204" pitchFamily="34" charset="0"/>
                <a:cs typeface="Arial" panose="020B0604020202020204" pitchFamily="34" charset="0"/>
              </a:rPr>
            </a:br>
            <a:r>
              <a:rPr lang="en-US" sz="2800" i="1" dirty="0">
                <a:solidFill>
                  <a:schemeClr val="bg1"/>
                </a:solidFill>
                <a:latin typeface="Arial" panose="020B0604020202020204" pitchFamily="34" charset="0"/>
                <a:cs typeface="Arial" panose="020B0604020202020204" pitchFamily="34" charset="0"/>
              </a:rPr>
              <a:t>Sample Actions to Consider</a:t>
            </a:r>
            <a:endParaRPr lang="en-US" sz="28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0" y="1665514"/>
            <a:ext cx="7892143" cy="4082143"/>
          </a:xfrm>
        </p:spPr>
        <p:txBody>
          <a:bodyPr>
            <a:normAutofit/>
          </a:bodyPr>
          <a:lstStyle/>
          <a:p>
            <a:r>
              <a:rPr lang="en-US" sz="1600" b="1" dirty="0">
                <a:solidFill>
                  <a:srgbClr val="860037"/>
                </a:solidFill>
                <a:latin typeface="Arial" panose="020B0604020202020204" pitchFamily="34" charset="0"/>
                <a:cs typeface="Arial" panose="020B0604020202020204" pitchFamily="34" charset="0"/>
              </a:rPr>
              <a:t>Action: </a:t>
            </a:r>
            <a:r>
              <a:rPr lang="en-US" sz="1600" dirty="0">
                <a:solidFill>
                  <a:srgbClr val="860037"/>
                </a:solidFill>
                <a:latin typeface="Arial" panose="020B0604020202020204" pitchFamily="34" charset="0"/>
                <a:cs typeface="Arial" panose="020B0604020202020204" pitchFamily="34" charset="0"/>
              </a:rPr>
              <a:t>Make healthy food and beverage choices available to patients, visitors, and staff</a:t>
            </a:r>
          </a:p>
          <a:p>
            <a:pPr lvl="1"/>
            <a:r>
              <a:rPr lang="en-US" sz="1600" b="1" dirty="0">
                <a:latin typeface="Arial" panose="020B0604020202020204" pitchFamily="34" charset="0"/>
                <a:cs typeface="Arial" panose="020B0604020202020204" pitchFamily="34" charset="0"/>
              </a:rPr>
              <a:t>Resource: </a:t>
            </a:r>
            <a:r>
              <a:rPr lang="en-US" sz="1600" u="sng" dirty="0">
                <a:latin typeface="Arial" panose="020B0604020202020204" pitchFamily="34" charset="0"/>
                <a:cs typeface="Arial" panose="020B0604020202020204" pitchFamily="34" charset="0"/>
                <a:hlinkClick r:id="rId3"/>
              </a:rPr>
              <a:t>HHS/GSA Health and Sustainability Guidelines for Federal Concessions and Vending Operations</a:t>
            </a:r>
            <a:endParaRPr lang="en-US" sz="1600" b="1" dirty="0">
              <a:latin typeface="Arial" panose="020B0604020202020204" pitchFamily="34" charset="0"/>
              <a:cs typeface="Arial" panose="020B0604020202020204" pitchFamily="34" charset="0"/>
            </a:endParaRPr>
          </a:p>
          <a:p>
            <a:pPr lvl="1"/>
            <a:r>
              <a:rPr lang="en-US" sz="1600" b="1" dirty="0">
                <a:latin typeface="Arial" panose="020B0604020202020204" pitchFamily="34" charset="0"/>
                <a:cs typeface="Arial" panose="020B0604020202020204" pitchFamily="34" charset="0"/>
              </a:rPr>
              <a:t>Success Story: </a:t>
            </a:r>
            <a:r>
              <a:rPr lang="en-US" sz="1600" u="sng" dirty="0">
                <a:latin typeface="Arial" panose="020B0604020202020204" pitchFamily="34" charset="0"/>
                <a:cs typeface="Arial" panose="020B0604020202020204" pitchFamily="34" charset="0"/>
                <a:hlinkClick r:id="rId4"/>
              </a:rPr>
              <a:t>Sodium Reduction Community Program Los Angeles County Department of Public Health</a:t>
            </a:r>
            <a:endParaRPr lang="en-US" sz="1600" u="sng" dirty="0">
              <a:latin typeface="Arial" panose="020B0604020202020204" pitchFamily="34" charset="0"/>
              <a:cs typeface="Arial" panose="020B0604020202020204" pitchFamily="34" charset="0"/>
            </a:endParaRPr>
          </a:p>
          <a:p>
            <a:r>
              <a:rPr lang="en-US" sz="1600" b="1" dirty="0">
                <a:solidFill>
                  <a:srgbClr val="860037"/>
                </a:solidFill>
                <a:latin typeface="Arial" panose="020B0604020202020204" pitchFamily="34" charset="0"/>
                <a:cs typeface="Arial" panose="020B0604020202020204" pitchFamily="34" charset="0"/>
              </a:rPr>
              <a:t>Action: </a:t>
            </a:r>
            <a:r>
              <a:rPr lang="en-US" sz="1600" dirty="0">
                <a:solidFill>
                  <a:srgbClr val="860037"/>
                </a:solidFill>
                <a:latin typeface="Arial" panose="020B0604020202020204" pitchFamily="34" charset="0"/>
                <a:cs typeface="Arial" panose="020B0604020202020204" pitchFamily="34" charset="0"/>
              </a:rPr>
              <a:t>Implement comprehensive smoke-free policies </a:t>
            </a:r>
          </a:p>
          <a:p>
            <a:pPr lvl="1"/>
            <a:r>
              <a:rPr lang="en-US" sz="1600" b="1" dirty="0">
                <a:latin typeface="Arial" panose="020B0604020202020204" pitchFamily="34" charset="0"/>
                <a:cs typeface="Arial" panose="020B0604020202020204" pitchFamily="34" charset="0"/>
              </a:rPr>
              <a:t>Resource: </a:t>
            </a:r>
            <a:r>
              <a:rPr lang="en-US" sz="1600" u="sng" dirty="0">
                <a:latin typeface="Arial" panose="020B0604020202020204" pitchFamily="34" charset="0"/>
                <a:cs typeface="Arial" panose="020B0604020202020204" pitchFamily="34" charset="0"/>
                <a:hlinkClick r:id="rId5"/>
              </a:rPr>
              <a:t>The Community Guide: Tobacco Use and Secondhand Smoke Exposure: Smoke-Free Policies</a:t>
            </a:r>
            <a:endParaRPr lang="en-US" sz="1600" u="sng" dirty="0">
              <a:latin typeface="Arial" panose="020B0604020202020204" pitchFamily="34" charset="0"/>
              <a:cs typeface="Arial" panose="020B0604020202020204" pitchFamily="34" charset="0"/>
            </a:endParaRPr>
          </a:p>
          <a:p>
            <a:pPr lvl="1"/>
            <a:r>
              <a:rPr lang="en-US" sz="1600" b="1" dirty="0">
                <a:latin typeface="Arial" panose="020B0604020202020204" pitchFamily="34" charset="0"/>
                <a:cs typeface="Arial" panose="020B0604020202020204" pitchFamily="34" charset="0"/>
              </a:rPr>
              <a:t>Success Story: </a:t>
            </a:r>
            <a:r>
              <a:rPr lang="en-US" sz="1600" dirty="0">
                <a:latin typeface="Arial" panose="020B0604020202020204" pitchFamily="34" charset="0"/>
                <a:cs typeface="Arial" panose="020B0604020202020204" pitchFamily="34" charset="0"/>
                <a:hlinkClick r:id="rId6"/>
              </a:rPr>
              <a:t>Communities Putting Prevention to Work: Tobacco Use Prevention and Control</a:t>
            </a:r>
            <a:endParaRPr lang="en-US" sz="1600" dirty="0">
              <a:latin typeface="Arial" panose="020B0604020202020204" pitchFamily="34" charset="0"/>
              <a:cs typeface="Arial" panose="020B0604020202020204" pitchFamily="34" charset="0"/>
            </a:endParaRPr>
          </a:p>
          <a:p>
            <a:r>
              <a:rPr lang="en-US" sz="1600" b="1" dirty="0">
                <a:solidFill>
                  <a:srgbClr val="860037"/>
                </a:solidFill>
                <a:latin typeface="Arial" panose="020B0604020202020204" pitchFamily="34" charset="0"/>
                <a:cs typeface="Arial" panose="020B0604020202020204" pitchFamily="34" charset="0"/>
              </a:rPr>
              <a:t>Action: </a:t>
            </a:r>
            <a:r>
              <a:rPr lang="en-US" sz="1600" dirty="0">
                <a:solidFill>
                  <a:srgbClr val="860037"/>
                </a:solidFill>
                <a:latin typeface="Arial" panose="020B0604020202020204" pitchFamily="34" charset="0"/>
                <a:cs typeface="Arial" panose="020B0604020202020204" pitchFamily="34" charset="0"/>
              </a:rPr>
              <a:t>Institute automatic referral of eligible patients to cardiac rehab</a:t>
            </a:r>
          </a:p>
          <a:p>
            <a:pPr lvl="1"/>
            <a:r>
              <a:rPr lang="en-US" sz="1600" b="1" dirty="0">
                <a:latin typeface="Arial" panose="020B0604020202020204" pitchFamily="34" charset="0"/>
                <a:cs typeface="Arial" panose="020B0604020202020204" pitchFamily="34" charset="0"/>
              </a:rPr>
              <a:t>Resource:</a:t>
            </a:r>
            <a:r>
              <a:rPr lang="en-US" sz="1600" dirty="0">
                <a:latin typeface="Arial" panose="020B0604020202020204" pitchFamily="34" charset="0"/>
                <a:cs typeface="Arial" panose="020B0604020202020204" pitchFamily="34" charset="0"/>
                <a:hlinkClick r:id="rId7"/>
              </a:rPr>
              <a:t> Increasing Cardiac Rehabilitation Participation From 20% to 70%: A Road Map From the Million Hearts Cardiac Rehabilitation Collaborative</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14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001" y="289072"/>
            <a:ext cx="5915025" cy="994172"/>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Partner Opportunities: Employers</a:t>
            </a:r>
            <a:br>
              <a:rPr lang="en-US" sz="2800" b="1" dirty="0">
                <a:solidFill>
                  <a:schemeClr val="bg1"/>
                </a:solidFill>
                <a:latin typeface="Arial" panose="020B0604020202020204" pitchFamily="34" charset="0"/>
                <a:cs typeface="Arial" panose="020B0604020202020204" pitchFamily="34" charset="0"/>
              </a:rPr>
            </a:br>
            <a:r>
              <a:rPr lang="en-US" sz="2800" i="1" dirty="0">
                <a:solidFill>
                  <a:schemeClr val="bg1"/>
                </a:solidFill>
                <a:latin typeface="Arial" panose="020B0604020202020204" pitchFamily="34" charset="0"/>
                <a:cs typeface="Arial" panose="020B0604020202020204" pitchFamily="34" charset="0"/>
              </a:rPr>
              <a:t>Sample Actions to Consider</a:t>
            </a:r>
            <a:r>
              <a:rPr lang="en-US" sz="2800" b="1" dirty="0">
                <a:solidFill>
                  <a:schemeClr val="bg1"/>
                </a:solidFill>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827314" y="1643742"/>
            <a:ext cx="7772400" cy="4539343"/>
          </a:xfrm>
        </p:spPr>
        <p:txBody>
          <a:bodyPr>
            <a:noAutofit/>
          </a:bodyPr>
          <a:lstStyle/>
          <a:p>
            <a:r>
              <a:rPr lang="en-US" sz="1400" b="1" dirty="0">
                <a:solidFill>
                  <a:srgbClr val="860037"/>
                </a:solidFill>
                <a:latin typeface="Arial" panose="020B0604020202020204" pitchFamily="34" charset="0"/>
                <a:cs typeface="Arial" panose="020B0604020202020204" pitchFamily="34" charset="0"/>
              </a:rPr>
              <a:t>Action: </a:t>
            </a:r>
            <a:r>
              <a:rPr lang="en-US" sz="1400" dirty="0">
                <a:solidFill>
                  <a:srgbClr val="860037"/>
                </a:solidFill>
                <a:latin typeface="Arial" panose="020B0604020202020204" pitchFamily="34" charset="0"/>
                <a:cs typeface="Arial" panose="020B0604020202020204" pitchFamily="34" charset="0"/>
              </a:rPr>
              <a:t>Make healthy food and beverage choices available to all employees</a:t>
            </a:r>
          </a:p>
          <a:p>
            <a:pPr lvl="1"/>
            <a:r>
              <a:rPr lang="en-US" sz="1400" b="1" dirty="0">
                <a:latin typeface="Arial" panose="020B0604020202020204" pitchFamily="34" charset="0"/>
                <a:cs typeface="Arial" panose="020B0604020202020204" pitchFamily="34" charset="0"/>
              </a:rPr>
              <a:t>Resource: </a:t>
            </a:r>
            <a:r>
              <a:rPr lang="en-US" sz="1400" u="sng" dirty="0">
                <a:latin typeface="Arial" panose="020B0604020202020204" pitchFamily="34" charset="0"/>
                <a:cs typeface="Arial" panose="020B0604020202020204" pitchFamily="34" charset="0"/>
                <a:hlinkClick r:id="rId3"/>
              </a:rPr>
              <a:t>HHS/GSA Health and Sustainability Guidelines for Federal Concessions and Vending Operations</a:t>
            </a:r>
            <a:endParaRPr lang="en-US" sz="1400" b="1"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u="sng" dirty="0">
                <a:latin typeface="Arial" panose="020B0604020202020204" pitchFamily="34" charset="0"/>
                <a:cs typeface="Arial" panose="020B0604020202020204" pitchFamily="34" charset="0"/>
                <a:hlinkClick r:id="rId4"/>
              </a:rPr>
              <a:t>Sodium Reduction Community Program Los Angeles County Department of Public Health</a:t>
            </a:r>
            <a:endParaRPr lang="en-US" sz="1400" u="sng" dirty="0">
              <a:latin typeface="Arial" panose="020B0604020202020204" pitchFamily="34" charset="0"/>
              <a:cs typeface="Arial" panose="020B0604020202020204" pitchFamily="34" charset="0"/>
            </a:endParaRPr>
          </a:p>
          <a:p>
            <a:pPr lvl="0"/>
            <a:r>
              <a:rPr lang="en-US" sz="1400" b="1" dirty="0">
                <a:solidFill>
                  <a:srgbClr val="860037"/>
                </a:solidFill>
                <a:latin typeface="Arial" panose="020B0604020202020204" pitchFamily="34" charset="0"/>
                <a:cs typeface="Arial" panose="020B0604020202020204" pitchFamily="34" charset="0"/>
              </a:rPr>
              <a:t>Action: </a:t>
            </a:r>
            <a:r>
              <a:rPr lang="en-US" sz="1400" dirty="0">
                <a:solidFill>
                  <a:srgbClr val="860037"/>
                </a:solidFill>
                <a:latin typeface="Arial" panose="020B0604020202020204" pitchFamily="34" charset="0"/>
                <a:cs typeface="Arial" panose="020B0604020202020204" pitchFamily="34" charset="0"/>
              </a:rPr>
              <a:t>Develop and support policies at worksites to encourage use of tobacco cessation services</a:t>
            </a:r>
            <a:r>
              <a:rPr lang="en-US" sz="1400" dirty="0">
                <a:latin typeface="Arial" panose="020B0604020202020204" pitchFamily="34" charset="0"/>
                <a:cs typeface="Arial" panose="020B0604020202020204" pitchFamily="34" charset="0"/>
              </a:rPr>
              <a:t>. </a:t>
            </a:r>
          </a:p>
          <a:p>
            <a:pPr lvl="1"/>
            <a:r>
              <a:rPr lang="en-US" sz="1400" b="1" dirty="0">
                <a:latin typeface="Arial" panose="020B0604020202020204" pitchFamily="34" charset="0"/>
                <a:cs typeface="Arial" panose="020B0604020202020204" pitchFamily="34" charset="0"/>
              </a:rPr>
              <a:t>Resource: </a:t>
            </a:r>
            <a:r>
              <a:rPr lang="en-US" sz="1400" u="sng" dirty="0">
                <a:latin typeface="Arial" panose="020B0604020202020204" pitchFamily="34" charset="0"/>
                <a:cs typeface="Arial" panose="020B0604020202020204" pitchFamily="34" charset="0"/>
                <a:hlinkClick r:id="rId5"/>
              </a:rPr>
              <a:t>The Community Guide: Tobacco Use and Secondhand Smoke Exposure: Quitline Interventions</a:t>
            </a:r>
            <a:endParaRPr lang="en-US" sz="1400" u="sng"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dirty="0">
                <a:latin typeface="Arial" panose="020B0604020202020204" pitchFamily="34" charset="0"/>
                <a:cs typeface="Arial" panose="020B0604020202020204" pitchFamily="34" charset="0"/>
                <a:hlinkClick r:id="rId6"/>
              </a:rPr>
              <a:t>North Carolina Division of Public Health, Tobacco Prevention and Control Branch: Expanding Comprehensive Coverage for Tobacco Cessation</a:t>
            </a:r>
            <a:endParaRPr lang="en-US" sz="1400" dirty="0">
              <a:latin typeface="Arial" panose="020B0604020202020204" pitchFamily="34" charset="0"/>
              <a:cs typeface="Arial" panose="020B0604020202020204" pitchFamily="34" charset="0"/>
            </a:endParaRPr>
          </a:p>
          <a:p>
            <a:r>
              <a:rPr lang="en-US" sz="1400" b="1" dirty="0">
                <a:solidFill>
                  <a:srgbClr val="860037"/>
                </a:solidFill>
                <a:latin typeface="Arial" panose="020B0604020202020204" pitchFamily="34" charset="0"/>
                <a:cs typeface="Arial" panose="020B0604020202020204" pitchFamily="34" charset="0"/>
              </a:rPr>
              <a:t>Action: </a:t>
            </a:r>
            <a:r>
              <a:rPr lang="en-US" sz="1400" dirty="0">
                <a:solidFill>
                  <a:srgbClr val="860037"/>
                </a:solidFill>
                <a:latin typeface="Arial" panose="020B0604020202020204" pitchFamily="34" charset="0"/>
                <a:cs typeface="Arial" panose="020B0604020202020204" pitchFamily="34" charset="0"/>
              </a:rPr>
              <a:t>Provide environmental supports for recreation or physical activity (e.g., onsite exercise facility, walking trails, bicycle racks). </a:t>
            </a:r>
          </a:p>
          <a:p>
            <a:pPr lvl="1"/>
            <a:r>
              <a:rPr lang="en-US" sz="1400" b="1" dirty="0">
                <a:latin typeface="Arial" panose="020B0604020202020204" pitchFamily="34" charset="0"/>
                <a:cs typeface="Arial" panose="020B0604020202020204" pitchFamily="34" charset="0"/>
              </a:rPr>
              <a:t>Resource: </a:t>
            </a:r>
            <a:r>
              <a:rPr lang="en-US" sz="1400" dirty="0">
                <a:latin typeface="Arial" panose="020B0604020202020204" pitchFamily="34" charset="0"/>
                <a:cs typeface="Arial" panose="020B0604020202020204" pitchFamily="34" charset="0"/>
                <a:hlinkClick r:id="rId7"/>
              </a:rPr>
              <a:t>CDC Worksite Health ScoreCard</a:t>
            </a:r>
            <a:endParaRPr lang="en-US" sz="1400"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u="sng" dirty="0">
                <a:latin typeface="Arial" panose="020B0604020202020204" pitchFamily="34" charset="0"/>
                <a:cs typeface="Arial" panose="020B0604020202020204" pitchFamily="34" charset="0"/>
                <a:hlinkClick r:id="rId8"/>
              </a:rPr>
              <a:t>Bike Share Program Offers California State Employees Another Way to Be Active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6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369" y="269796"/>
            <a:ext cx="7540996" cy="994172"/>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Partner Opportunities: Clinical Care Teams</a:t>
            </a:r>
            <a:br>
              <a:rPr lang="en-US" sz="2800" b="1" dirty="0">
                <a:solidFill>
                  <a:schemeClr val="bg1"/>
                </a:solidFill>
                <a:latin typeface="Arial" panose="020B0604020202020204" pitchFamily="34" charset="0"/>
                <a:cs typeface="Arial" panose="020B0604020202020204" pitchFamily="34" charset="0"/>
              </a:rPr>
            </a:br>
            <a:r>
              <a:rPr lang="en-US" sz="2800" i="1" dirty="0">
                <a:solidFill>
                  <a:schemeClr val="bg1"/>
                </a:solidFill>
                <a:latin typeface="Arial" panose="020B0604020202020204" pitchFamily="34" charset="0"/>
                <a:cs typeface="Arial" panose="020B0604020202020204" pitchFamily="34" charset="0"/>
              </a:rPr>
              <a:t>Sample Actions to Consider</a:t>
            </a:r>
            <a:r>
              <a:rPr lang="en-US" sz="2800" b="1" dirty="0">
                <a:solidFill>
                  <a:schemeClr val="bg1"/>
                </a:solidFill>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587833" y="1632857"/>
            <a:ext cx="8436428" cy="4212772"/>
          </a:xfrm>
        </p:spPr>
        <p:txBody>
          <a:bodyPr>
            <a:normAutofit lnSpcReduction="10000"/>
          </a:bodyPr>
          <a:lstStyle/>
          <a:p>
            <a:r>
              <a:rPr lang="en-US" sz="1400" b="1" dirty="0">
                <a:solidFill>
                  <a:srgbClr val="860037"/>
                </a:solidFill>
                <a:latin typeface="Arial" panose="020B0604020202020204" pitchFamily="34" charset="0"/>
                <a:cs typeface="Arial" panose="020B0604020202020204" pitchFamily="34" charset="0"/>
              </a:rPr>
              <a:t>Action</a:t>
            </a:r>
            <a:r>
              <a:rPr lang="en-US" sz="1400" b="1" dirty="0">
                <a:latin typeface="Arial" panose="020B0604020202020204" pitchFamily="34" charset="0"/>
                <a:cs typeface="Arial" panose="020B0604020202020204" pitchFamily="34" charset="0"/>
              </a:rPr>
              <a:t>: </a:t>
            </a:r>
            <a:r>
              <a:rPr lang="en-US" sz="1400" dirty="0">
                <a:solidFill>
                  <a:srgbClr val="860037"/>
                </a:solidFill>
                <a:latin typeface="Arial" panose="020B0604020202020204" pitchFamily="34" charset="0"/>
                <a:cs typeface="Arial" panose="020B0604020202020204" pitchFamily="34" charset="0"/>
              </a:rPr>
              <a:t> Use standardized treatment protocols for hypertension treatment, tobacco cessation, and cholesterol management</a:t>
            </a:r>
          </a:p>
          <a:p>
            <a:pPr lvl="1"/>
            <a:r>
              <a:rPr lang="en-US" sz="1400" b="1" dirty="0">
                <a:latin typeface="Arial" panose="020B0604020202020204" pitchFamily="34" charset="0"/>
                <a:cs typeface="Arial" panose="020B0604020202020204" pitchFamily="34" charset="0"/>
              </a:rPr>
              <a:t>Resource: </a:t>
            </a:r>
            <a:r>
              <a:rPr lang="en-US" sz="1400" u="sng" dirty="0">
                <a:latin typeface="Arial" panose="020B0604020202020204" pitchFamily="34" charset="0"/>
                <a:cs typeface="Arial" panose="020B0604020202020204" pitchFamily="34" charset="0"/>
                <a:hlinkClick r:id="rId3"/>
              </a:rPr>
              <a:t>CDC: Million Hearts® Protocols</a:t>
            </a:r>
            <a:r>
              <a:rPr lang="en-US" sz="1400" dirty="0">
                <a:latin typeface="Arial" panose="020B0604020202020204" pitchFamily="34" charset="0"/>
                <a:cs typeface="Arial" panose="020B0604020202020204" pitchFamily="34" charset="0"/>
              </a:rPr>
              <a:t> </a:t>
            </a:r>
            <a:endParaRPr lang="en-US" sz="1400" b="1"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dirty="0">
                <a:latin typeface="Arial" panose="020B0604020202020204" pitchFamily="34" charset="0"/>
                <a:cs typeface="Arial" panose="020B0604020202020204" pitchFamily="34" charset="0"/>
                <a:hlinkClick r:id="rId4"/>
              </a:rPr>
              <a:t>2014 Hypertension Control Champions: Large Health Systems</a:t>
            </a:r>
            <a:endParaRPr lang="en-US" sz="1400" dirty="0">
              <a:latin typeface="Arial" panose="020B0604020202020204" pitchFamily="34" charset="0"/>
              <a:cs typeface="Arial" panose="020B0604020202020204" pitchFamily="34" charset="0"/>
            </a:endParaRPr>
          </a:p>
          <a:p>
            <a:r>
              <a:rPr lang="en-US" sz="1400" b="1" dirty="0">
                <a:solidFill>
                  <a:srgbClr val="860037"/>
                </a:solidFill>
                <a:latin typeface="Arial" panose="020B0604020202020204" pitchFamily="34" charset="0"/>
                <a:cs typeface="Arial" panose="020B0604020202020204" pitchFamily="34" charset="0"/>
              </a:rPr>
              <a:t>Action</a:t>
            </a:r>
            <a:r>
              <a:rPr lang="en-US" sz="1400" b="1" dirty="0">
                <a:latin typeface="Arial" panose="020B0604020202020204" pitchFamily="34" charset="0"/>
                <a:cs typeface="Arial" panose="020B0604020202020204" pitchFamily="34" charset="0"/>
              </a:rPr>
              <a:t>: </a:t>
            </a:r>
            <a:r>
              <a:rPr lang="en-US" sz="1400" dirty="0">
                <a:solidFill>
                  <a:srgbClr val="860037"/>
                </a:solidFill>
                <a:latin typeface="Arial" panose="020B0604020202020204" pitchFamily="34" charset="0"/>
                <a:cs typeface="Arial" panose="020B0604020202020204" pitchFamily="34" charset="0"/>
              </a:rPr>
              <a:t>Implement self-measured blood pressure monitoring (SMBP) interventions with clinical support</a:t>
            </a:r>
          </a:p>
          <a:p>
            <a:pPr lvl="1"/>
            <a:r>
              <a:rPr lang="en-US" sz="1400" b="1" dirty="0">
                <a:latin typeface="Arial" panose="020B0604020202020204" pitchFamily="34" charset="0"/>
                <a:cs typeface="Arial" panose="020B0604020202020204" pitchFamily="34" charset="0"/>
              </a:rPr>
              <a:t>Resource:</a:t>
            </a:r>
            <a:r>
              <a:rPr lang="en-US" sz="1400" dirty="0">
                <a:latin typeface="Arial" panose="020B0604020202020204" pitchFamily="34" charset="0"/>
                <a:cs typeface="Arial" panose="020B0604020202020204" pitchFamily="34" charset="0"/>
                <a:hlinkClick r:id="rId5"/>
              </a:rPr>
              <a:t> Million Hearts® Self-Measured Blood Pressure Monitoring: Action Steps for Clinicians</a:t>
            </a:r>
            <a:endParaRPr lang="en-US" sz="1400" u="sng"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Stories: </a:t>
            </a:r>
            <a:r>
              <a:rPr lang="en-US" sz="1400" dirty="0">
                <a:latin typeface="Arial" panose="020B0604020202020204" pitchFamily="34" charset="0"/>
                <a:cs typeface="Arial" panose="020B0604020202020204" pitchFamily="34" charset="0"/>
                <a:hlinkClick r:id="rId6"/>
              </a:rPr>
              <a:t>2013 Hypertension Control Champion: Nilesh V. Patel, MD</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7"/>
              </a:rPr>
              <a:t>2015 Hypertension Control Champion: Reliant Medical Group</a:t>
            </a:r>
            <a:endParaRPr lang="en-US" sz="1400" dirty="0">
              <a:latin typeface="Arial" panose="020B0604020202020204" pitchFamily="34" charset="0"/>
              <a:cs typeface="Arial" panose="020B0604020202020204" pitchFamily="34" charset="0"/>
            </a:endParaRPr>
          </a:p>
          <a:p>
            <a:r>
              <a:rPr lang="en-US" sz="1400" b="1" dirty="0">
                <a:solidFill>
                  <a:srgbClr val="860037"/>
                </a:solidFill>
                <a:latin typeface="Arial" panose="020B0604020202020204" pitchFamily="34" charset="0"/>
                <a:cs typeface="Arial" panose="020B0604020202020204" pitchFamily="34" charset="0"/>
              </a:rPr>
              <a:t>Action</a:t>
            </a:r>
            <a:r>
              <a:rPr lang="en-US" sz="1400" b="1" dirty="0">
                <a:latin typeface="Arial" panose="020B0604020202020204" pitchFamily="34" charset="0"/>
                <a:cs typeface="Arial" panose="020B0604020202020204" pitchFamily="34" charset="0"/>
              </a:rPr>
              <a:t>: </a:t>
            </a:r>
            <a:r>
              <a:rPr lang="en-US" sz="1400" dirty="0">
                <a:solidFill>
                  <a:srgbClr val="860037"/>
                </a:solidFill>
                <a:latin typeface="Arial" panose="020B0604020202020204" pitchFamily="34" charset="0"/>
                <a:cs typeface="Arial" panose="020B0604020202020204" pitchFamily="34" charset="0"/>
              </a:rPr>
              <a:t>Improve performance on Million Hearts</a:t>
            </a:r>
            <a:r>
              <a:rPr lang="en-US" sz="1400" baseline="30000" dirty="0">
                <a:solidFill>
                  <a:srgbClr val="860037"/>
                </a:solidFill>
                <a:latin typeface="Arial" panose="020B0604020202020204" pitchFamily="34" charset="0"/>
                <a:cs typeface="Arial" panose="020B0604020202020204" pitchFamily="34" charset="0"/>
              </a:rPr>
              <a:t>® </a:t>
            </a:r>
            <a:r>
              <a:rPr lang="en-US" sz="1400" dirty="0">
                <a:solidFill>
                  <a:srgbClr val="860037"/>
                </a:solidFill>
                <a:latin typeface="Arial" panose="020B0604020202020204" pitchFamily="34" charset="0"/>
                <a:cs typeface="Arial" panose="020B0604020202020204" pitchFamily="34" charset="0"/>
              </a:rPr>
              <a:t>clinical quality measures on aspirin, BP control, cholesterol, smoking cessation, and cardiac rehab</a:t>
            </a:r>
          </a:p>
          <a:p>
            <a:pPr lvl="1">
              <a:lnSpc>
                <a:spcPct val="110000"/>
              </a:lnSpc>
              <a:spcBef>
                <a:spcPts val="0"/>
              </a:spcBef>
            </a:pPr>
            <a:r>
              <a:rPr lang="en-US" sz="1400" b="1" dirty="0">
                <a:latin typeface="Arial" panose="020B0604020202020204" pitchFamily="34" charset="0"/>
                <a:cs typeface="Arial" panose="020B0604020202020204" pitchFamily="34" charset="0"/>
              </a:rPr>
              <a:t>Resource: </a:t>
            </a:r>
            <a:r>
              <a:rPr lang="en-US" sz="1400" u="sng" dirty="0">
                <a:latin typeface="Arial" panose="020B0604020202020204" pitchFamily="34" charset="0"/>
                <a:cs typeface="Arial" panose="020B0604020202020204" pitchFamily="34" charset="0"/>
                <a:hlinkClick r:id="rId8"/>
              </a:rPr>
              <a:t>Million Hearts® ABCS measures</a:t>
            </a:r>
            <a:endParaRPr lang="en-US" sz="1400" dirty="0">
              <a:latin typeface="Arial" panose="020B0604020202020204" pitchFamily="34" charset="0"/>
              <a:cs typeface="Arial" panose="020B0604020202020204" pitchFamily="34" charset="0"/>
            </a:endParaRPr>
          </a:p>
          <a:p>
            <a:pPr lvl="1">
              <a:lnSpc>
                <a:spcPct val="110000"/>
              </a:lnSpc>
              <a:spcBef>
                <a:spcPts val="0"/>
              </a:spcBef>
            </a:pPr>
            <a:r>
              <a:rPr lang="en-US" sz="1400" b="1" dirty="0">
                <a:latin typeface="Arial" panose="020B0604020202020204" pitchFamily="34" charset="0"/>
                <a:cs typeface="Arial" panose="020B0604020202020204" pitchFamily="34" charset="0"/>
              </a:rPr>
              <a:t>Success Story: </a:t>
            </a:r>
            <a:r>
              <a:rPr lang="en-US" sz="1400" u="sng" dirty="0">
                <a:latin typeface="Arial" panose="020B0604020202020204" pitchFamily="34" charset="0"/>
                <a:cs typeface="Arial" panose="020B0604020202020204" pitchFamily="34" charset="0"/>
                <a:hlinkClick r:id="rId9"/>
              </a:rPr>
              <a:t>Association of State and Territorial Health Officials (ASTHO) Million Hearts Minnesota</a:t>
            </a:r>
            <a:endParaRPr lang="en-US" sz="1400" u="sng" dirty="0">
              <a:latin typeface="Arial" panose="020B0604020202020204" pitchFamily="34" charset="0"/>
              <a:cs typeface="Arial" panose="020B0604020202020204" pitchFamily="34" charset="0"/>
            </a:endParaRPr>
          </a:p>
          <a:p>
            <a:r>
              <a:rPr lang="en-US" sz="1400" b="1" dirty="0">
                <a:solidFill>
                  <a:srgbClr val="860037"/>
                </a:solidFill>
                <a:latin typeface="Arial" panose="020B0604020202020204" pitchFamily="34" charset="0"/>
                <a:cs typeface="Arial" panose="020B0604020202020204" pitchFamily="34" charset="0"/>
              </a:rPr>
              <a:t>Action: </a:t>
            </a:r>
            <a:r>
              <a:rPr lang="en-US" sz="1400" dirty="0">
                <a:solidFill>
                  <a:srgbClr val="860037"/>
                </a:solidFill>
                <a:latin typeface="Arial" panose="020B0604020202020204" pitchFamily="34" charset="0"/>
                <a:cs typeface="Arial" panose="020B0604020202020204" pitchFamily="34" charset="0"/>
              </a:rPr>
              <a:t>Leverage electronic health record (EHR) systems to excel in the ABCS</a:t>
            </a:r>
          </a:p>
          <a:p>
            <a:pPr lvl="1"/>
            <a:r>
              <a:rPr lang="en-US" sz="1400" b="1" dirty="0">
                <a:latin typeface="Arial" panose="020B0604020202020204" pitchFamily="34" charset="0"/>
                <a:cs typeface="Arial" panose="020B0604020202020204" pitchFamily="34" charset="0"/>
              </a:rPr>
              <a:t>Resource: </a:t>
            </a:r>
            <a:r>
              <a:rPr lang="en-US" sz="1400" dirty="0">
                <a:latin typeface="Arial" panose="020B0604020202020204" pitchFamily="34" charset="0"/>
                <a:cs typeface="Arial" panose="020B0604020202020204" pitchFamily="34" charset="0"/>
                <a:hlinkClick r:id="rId10"/>
              </a:rPr>
              <a:t>Million Hearts® EHR Optimization Guides</a:t>
            </a:r>
            <a:endParaRPr lang="en-US" sz="1400"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dirty="0">
                <a:latin typeface="Arial" panose="020B0604020202020204" pitchFamily="34" charset="0"/>
                <a:cs typeface="Arial" panose="020B0604020202020204" pitchFamily="34" charset="0"/>
                <a:hlinkClick r:id="rId11"/>
              </a:rPr>
              <a:t>Michigan Center for Effective IT Adoption</a:t>
            </a:r>
            <a:endParaRPr lang="en-US" sz="1400" dirty="0">
              <a:latin typeface="Arial" panose="020B0604020202020204" pitchFamily="34" charset="0"/>
              <a:cs typeface="Arial" panose="020B0604020202020204" pitchFamily="34" charset="0"/>
            </a:endParaRPr>
          </a:p>
          <a:p>
            <a:pPr marL="342900" lvl="1" indent="0">
              <a:lnSpc>
                <a:spcPct val="110000"/>
              </a:lnSpc>
              <a:spcBef>
                <a:spcPts val="0"/>
              </a:spcBef>
              <a:buNone/>
            </a:pP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87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3974881" cy="4351338"/>
          </a:xfrm>
        </p:spPr>
        <p:txBody>
          <a:bodyPr/>
          <a:lstStyle/>
          <a:p>
            <a:pPr marL="228600" lvl="1">
              <a:spcBef>
                <a:spcPts val="1000"/>
              </a:spcBef>
            </a:pPr>
            <a:r>
              <a:rPr lang="en-US" sz="2800" dirty="0">
                <a:latin typeface="Arial" panose="020B0604020202020204" pitchFamily="34" charset="0"/>
                <a:cs typeface="Arial" panose="020B0604020202020204" pitchFamily="34" charset="0"/>
              </a:rPr>
              <a:t>Million Hearts</a:t>
            </a:r>
            <a:r>
              <a:rPr lang="en-US" sz="2800" baseline="30000" dirty="0">
                <a:latin typeface="Arial" panose="020B0604020202020204" pitchFamily="34" charset="0"/>
                <a:ea typeface="Arial" charset="0"/>
                <a:cs typeface="Arial" panose="020B0604020202020204" pitchFamily="34" charset="0"/>
              </a:rPr>
              <a:t>®</a:t>
            </a:r>
            <a:r>
              <a:rPr lang="en-US" sz="2800" dirty="0">
                <a:latin typeface="Arial" panose="020B0604020202020204" pitchFamily="34" charset="0"/>
                <a:cs typeface="Arial" panose="020B0604020202020204" pitchFamily="34" charset="0"/>
              </a:rPr>
              <a:t> eUpdate Newsletter</a:t>
            </a:r>
          </a:p>
          <a:p>
            <a:pPr marL="228600" lvl="1">
              <a:spcBef>
                <a:spcPts val="1000"/>
              </a:spcBef>
            </a:pPr>
            <a:r>
              <a:rPr lang="en-US" sz="2800" dirty="0">
                <a:latin typeface="Arial" panose="020B0604020202020204" pitchFamily="34" charset="0"/>
                <a:cs typeface="Arial" panose="020B0604020202020204" pitchFamily="34" charset="0"/>
              </a:rPr>
              <a:t>Million Hearts</a:t>
            </a:r>
            <a:r>
              <a:rPr lang="en-US" sz="2800" baseline="30000" dirty="0">
                <a:latin typeface="Arial" panose="020B0604020202020204" pitchFamily="34" charset="0"/>
                <a:ea typeface="Arial" charset="0"/>
                <a:cs typeface="Arial" panose="020B0604020202020204" pitchFamily="34" charset="0"/>
              </a:rPr>
              <a:t>®</a:t>
            </a:r>
            <a:r>
              <a:rPr lang="en-US" sz="2800" dirty="0">
                <a:latin typeface="Arial" panose="020B0604020202020204" pitchFamily="34" charset="0"/>
                <a:cs typeface="Arial" panose="020B0604020202020204" pitchFamily="34" charset="0"/>
              </a:rPr>
              <a:t> on Facebook and Twitter</a:t>
            </a:r>
          </a:p>
          <a:p>
            <a:pPr marL="228600" lvl="1">
              <a:spcBef>
                <a:spcPts val="1000"/>
              </a:spcBef>
            </a:pPr>
            <a:r>
              <a:rPr lang="en-US" sz="2800" dirty="0">
                <a:latin typeface="Arial" panose="020B0604020202020204" pitchFamily="34" charset="0"/>
                <a:cs typeface="Arial" panose="020B0604020202020204" pitchFamily="34" charset="0"/>
              </a:rPr>
              <a:t>Million Hearts</a:t>
            </a:r>
            <a:r>
              <a:rPr lang="en-US" sz="2800" baseline="30000" dirty="0">
                <a:latin typeface="Arial" panose="020B0604020202020204" pitchFamily="34" charset="0"/>
                <a:ea typeface="Arial" charset="0"/>
                <a:cs typeface="Arial" panose="020B0604020202020204" pitchFamily="34" charset="0"/>
              </a:rPr>
              <a:t>®</a:t>
            </a:r>
            <a:r>
              <a:rPr lang="en-US" sz="2800" dirty="0">
                <a:latin typeface="Arial" panose="020B0604020202020204" pitchFamily="34" charset="0"/>
                <a:cs typeface="Arial" panose="020B0604020202020204" pitchFamily="34" charset="0"/>
              </a:rPr>
              <a:t> Website</a:t>
            </a:r>
          </a:p>
          <a:p>
            <a:pPr marL="228600" lvl="1">
              <a:spcBef>
                <a:spcPts val="1000"/>
              </a:spcBef>
            </a:pPr>
            <a:r>
              <a:rPr lang="en-US" sz="2800" dirty="0">
                <a:latin typeface="Arial" panose="020B0604020202020204" pitchFamily="34" charset="0"/>
                <a:cs typeface="Arial" panose="020B0604020202020204" pitchFamily="34" charset="0"/>
              </a:rPr>
              <a:t>Million Hearts</a:t>
            </a:r>
            <a:r>
              <a:rPr lang="en-US" sz="2800" baseline="30000" dirty="0">
                <a:latin typeface="Arial" panose="020B0604020202020204" pitchFamily="34" charset="0"/>
                <a:ea typeface="Arial" charset="0"/>
                <a:cs typeface="Arial" panose="020B0604020202020204" pitchFamily="34" charset="0"/>
              </a:rPr>
              <a:t>®</a:t>
            </a:r>
            <a:r>
              <a:rPr lang="en-US" sz="2800" dirty="0">
                <a:latin typeface="Arial" panose="020B0604020202020204" pitchFamily="34" charset="0"/>
                <a:cs typeface="Arial" panose="020B0604020202020204" pitchFamily="34" charset="0"/>
              </a:rPr>
              <a:t> for Clinicians Microsite</a:t>
            </a:r>
          </a:p>
        </p:txBody>
      </p:sp>
      <p:sp>
        <p:nvSpPr>
          <p:cNvPr id="2" name="Title 1"/>
          <p:cNvSpPr>
            <a:spLocks noGrp="1"/>
          </p:cNvSpPr>
          <p:nvPr>
            <p:ph type="title"/>
          </p:nvPr>
        </p:nvSpPr>
        <p:spPr/>
        <p:txBody>
          <a:bodyPr>
            <a:normAutofit/>
          </a:bodyPr>
          <a:lstStyle/>
          <a:p>
            <a:pPr algn="ctr"/>
            <a:r>
              <a:rPr lang="en-US" sz="3200" b="1" dirty="0">
                <a:solidFill>
                  <a:schemeClr val="bg1"/>
                </a:solidFill>
                <a:latin typeface="Arial" panose="020B0604020202020204" pitchFamily="34" charset="0"/>
                <a:cs typeface="Arial" panose="020B0604020202020204" pitchFamily="34" charset="0"/>
              </a:rPr>
              <a:t>Stay Connected</a:t>
            </a:r>
          </a:p>
        </p:txBody>
      </p:sp>
      <p:pic>
        <p:nvPicPr>
          <p:cNvPr id="4" name="Picture 3"/>
          <p:cNvPicPr>
            <a:picLocks noChangeAspect="1"/>
          </p:cNvPicPr>
          <p:nvPr/>
        </p:nvPicPr>
        <p:blipFill>
          <a:blip r:embed="rId3"/>
          <a:stretch>
            <a:fillRect/>
          </a:stretch>
        </p:blipFill>
        <p:spPr>
          <a:xfrm>
            <a:off x="4755356" y="1908611"/>
            <a:ext cx="2914331" cy="397478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5971699" y="3710247"/>
            <a:ext cx="2714625" cy="2867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092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descr="Available at: https://tools.cdc.gov/medialibrary/index.asp#/microsite/id/279017"/>
          <p:cNvSpPr>
            <a:spLocks noGrp="1"/>
          </p:cNvSpPr>
          <p:nvPr>
            <p:ph sz="half" idx="2"/>
          </p:nvPr>
        </p:nvSpPr>
        <p:spPr>
          <a:xfrm>
            <a:off x="2897841" y="6285901"/>
            <a:ext cx="5516656" cy="227839"/>
          </a:xfrm>
        </p:spPr>
        <p:txBody>
          <a:bodyPr anchor="t" anchorCtr="0">
            <a:normAutofit lnSpcReduction="10000"/>
          </a:bodyPr>
          <a:lstStyle/>
          <a:p>
            <a:pPr marL="0" indent="0" defTabSz="341497">
              <a:buNone/>
              <a:defRPr sz="1800" b="0" i="0" u="none" strike="noStrike" kern="0" cap="none" spc="0" baseline="0">
                <a:solidFill>
                  <a:srgbClr val="000000"/>
                </a:solidFill>
                <a:uFillTx/>
              </a:defRPr>
            </a:pPr>
            <a:r>
              <a:rPr lang="en-US" sz="1000" kern="0" dirty="0">
                <a:solidFill>
                  <a:srgbClr val="000000"/>
                </a:solidFill>
                <a:latin typeface="Arial" panose="020B0604020202020204" pitchFamily="34" charset="0"/>
                <a:cs typeface="Arial" panose="020B0604020202020204" pitchFamily="34" charset="0"/>
              </a:rPr>
              <a:t>Available at </a:t>
            </a:r>
            <a:r>
              <a:rPr lang="en-US" sz="1000" b="1" u="sng" kern="0" dirty="0">
                <a:solidFill>
                  <a:srgbClr val="000000"/>
                </a:solidFill>
                <a:latin typeface="Arial" panose="020B0604020202020204" pitchFamily="34" charset="0"/>
                <a:cs typeface="Arial" panose="020B0604020202020204" pitchFamily="34" charset="0"/>
                <a:hlinkClick r:id="rId3"/>
              </a:rPr>
              <a:t>https://tools.cdc.gov/medialibrary/index.aspx#/microsite/id/279017</a:t>
            </a:r>
            <a:endParaRPr lang="en-US" sz="1000" b="1" kern="0" dirty="0">
              <a:solidFill>
                <a:srgbClr val="000000"/>
              </a:solidFill>
              <a:latin typeface="Arial" panose="020B0604020202020204" pitchFamily="34" charset="0"/>
              <a:cs typeface="Arial" panose="020B0604020202020204" pitchFamily="34" charset="0"/>
            </a:endParaRPr>
          </a:p>
        </p:txBody>
      </p:sp>
      <p:pic>
        <p:nvPicPr>
          <p:cNvPr id="15" name="Picture 14" descr="Million Hearts products for clinicians"/>
          <p:cNvPicPr>
            <a:picLocks noChangeAspect="1"/>
          </p:cNvPicPr>
          <p:nvPr/>
        </p:nvPicPr>
        <p:blipFill rotWithShape="1">
          <a:blip r:embed="rId4">
            <a:extLst>
              <a:ext uri="{28A0092B-C50C-407E-A947-70E740481C1C}">
                <a14:useLocalDpi xmlns:a14="http://schemas.microsoft.com/office/drawing/2010/main" val="0"/>
              </a:ext>
            </a:extLst>
          </a:blip>
          <a:srcRect l="54853" t="26274" r="5736" b="10097"/>
          <a:stretch/>
        </p:blipFill>
        <p:spPr>
          <a:xfrm>
            <a:off x="5015752" y="1801906"/>
            <a:ext cx="3603813" cy="4363570"/>
          </a:xfrm>
          <a:prstGeom prst="rect">
            <a:avLst/>
          </a:prstGeom>
        </p:spPr>
      </p:pic>
      <p:sp>
        <p:nvSpPr>
          <p:cNvPr id="3" name="Content Placeholder 2"/>
          <p:cNvSpPr>
            <a:spLocks noGrp="1"/>
          </p:cNvSpPr>
          <p:nvPr>
            <p:ph sz="half" idx="1"/>
          </p:nvPr>
        </p:nvSpPr>
        <p:spPr>
          <a:xfrm>
            <a:off x="598393" y="1674159"/>
            <a:ext cx="4504765" cy="4175312"/>
          </a:xfrm>
        </p:spPr>
        <p:txBody>
          <a:bodyPr>
            <a:normAutofit lnSpcReduction="10000"/>
          </a:bodyPr>
          <a:lstStyle/>
          <a:p>
            <a:pPr>
              <a:lnSpc>
                <a:spcPct val="100000"/>
              </a:lnSpc>
            </a:pPr>
            <a:r>
              <a:rPr lang="en-US" sz="2200" dirty="0">
                <a:latin typeface="Arial" panose="020B0604020202020204" pitchFamily="34" charset="0"/>
                <a:cs typeface="Arial" panose="020B0604020202020204" pitchFamily="34" charset="0"/>
              </a:rPr>
              <a:t>Features Million Hearts</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protocols, action guides, and other QI tools</a:t>
            </a:r>
          </a:p>
          <a:p>
            <a:pPr>
              <a:lnSpc>
                <a:spcPct val="100000"/>
              </a:lnSpc>
            </a:pPr>
            <a:r>
              <a:rPr lang="en-US" sz="2200" dirty="0">
                <a:latin typeface="Arial" panose="020B0604020202020204" pitchFamily="34" charset="0"/>
                <a:cs typeface="Arial" panose="020B0604020202020204" pitchFamily="34" charset="0"/>
              </a:rPr>
              <a:t>Syndicates </a:t>
            </a:r>
            <a:r>
              <a:rPr lang="en-US" sz="2200" b="1" dirty="0">
                <a:latin typeface="Arial" panose="020B0604020202020204" pitchFamily="34" charset="0"/>
                <a:cs typeface="Arial" panose="020B0604020202020204" pitchFamily="34" charset="0"/>
              </a:rPr>
              <a:t>LIVE</a:t>
            </a:r>
            <a:r>
              <a:rPr lang="en-US" sz="2200" dirty="0">
                <a:latin typeface="Arial" panose="020B0604020202020204" pitchFamily="34" charset="0"/>
                <a:cs typeface="Arial" panose="020B0604020202020204" pitchFamily="34" charset="0"/>
              </a:rPr>
              <a:t> Million Hearts</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on your website for your clinical audience</a:t>
            </a:r>
          </a:p>
          <a:p>
            <a:pPr>
              <a:lnSpc>
                <a:spcPct val="100000"/>
              </a:lnSpc>
            </a:pPr>
            <a:r>
              <a:rPr lang="en-US" sz="2200" dirty="0">
                <a:latin typeface="Arial" panose="020B0604020202020204" pitchFamily="34" charset="0"/>
                <a:cs typeface="Arial" panose="020B0604020202020204" pitchFamily="34" charset="0"/>
              </a:rPr>
              <a:t>Requires a small amount of HTML code—customizable by color and responsive to layouts and screen sizes</a:t>
            </a:r>
          </a:p>
          <a:p>
            <a:pPr>
              <a:lnSpc>
                <a:spcPct val="100000"/>
              </a:lnSpc>
            </a:pPr>
            <a:r>
              <a:rPr lang="en-US" sz="2200" dirty="0">
                <a:latin typeface="Arial" panose="020B0604020202020204" pitchFamily="34" charset="0"/>
                <a:cs typeface="Arial" panose="020B0604020202020204" pitchFamily="34" charset="0"/>
              </a:rPr>
              <a:t>Content is free, cleared, and continuously maintained by CDC</a:t>
            </a:r>
            <a:endParaRPr lang="en-US" sz="24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pPr algn="ctr"/>
            <a:r>
              <a:rPr lang="en-US" sz="3200" b="1" dirty="0">
                <a:solidFill>
                  <a:schemeClr val="bg1"/>
                </a:solidFill>
                <a:latin typeface="Arial" panose="020B0604020202020204" pitchFamily="34" charset="0"/>
                <a:cs typeface="Arial" panose="020B0604020202020204" pitchFamily="34" charset="0"/>
              </a:rPr>
              <a:t>Million Hearts</a:t>
            </a:r>
            <a:r>
              <a:rPr lang="en-US" sz="3200" b="1" baseline="30000" dirty="0">
                <a:solidFill>
                  <a:schemeClr val="bg1"/>
                </a:solidFill>
                <a:latin typeface="Arial" panose="020B0604020202020204" pitchFamily="34" charset="0"/>
                <a:ea typeface="Arial"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for Clinicians Microsite </a:t>
            </a:r>
          </a:p>
        </p:txBody>
      </p:sp>
    </p:spTree>
    <p:extLst>
      <p:ext uri="{BB962C8B-B14F-4D97-AF65-F5344CB8AC3E}">
        <p14:creationId xmlns:p14="http://schemas.microsoft.com/office/powerpoint/2010/main" val="422872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883"/>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66255" y="3782647"/>
            <a:ext cx="8811490" cy="295465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Q &amp; A</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Group Interaction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301724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45988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66255" y="2895783"/>
            <a:ext cx="8802253" cy="147732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Break</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0660D48-E920-4A57-BAC7-789B54BC9635}"/>
              </a:ext>
            </a:extLst>
          </p:cNvPr>
          <p:cNvSpPr txBox="1"/>
          <p:nvPr/>
        </p:nvSpPr>
        <p:spPr>
          <a:xfrm>
            <a:off x="166255" y="4272002"/>
            <a:ext cx="8802253" cy="147732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Resume at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03040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DB7BA87-C710-42A0-9FB8-21C7D963695F}"/>
              </a:ext>
            </a:extLst>
          </p:cNvPr>
          <p:cNvPicPr>
            <a:picLocks noChangeAspect="1"/>
          </p:cNvPicPr>
          <p:nvPr/>
        </p:nvPicPr>
        <p:blipFill>
          <a:blip r:embed="rId3"/>
          <a:stretch>
            <a:fillRect/>
          </a:stretch>
        </p:blipFill>
        <p:spPr>
          <a:xfrm>
            <a:off x="2695809" y="1580404"/>
            <a:ext cx="3752381" cy="1923810"/>
          </a:xfrm>
          <a:prstGeom prst="rect">
            <a:avLst/>
          </a:prstGeom>
        </p:spPr>
      </p:pic>
      <p:sp>
        <p:nvSpPr>
          <p:cNvPr id="5" name="TextBox 4">
            <a:extLst>
              <a:ext uri="{FF2B5EF4-FFF2-40B4-BE49-F238E27FC236}">
                <a16:creationId xmlns:a16="http://schemas.microsoft.com/office/drawing/2014/main" id="{CE550469-0F66-4607-8D3A-D75EA8BABFD3}"/>
              </a:ext>
            </a:extLst>
          </p:cNvPr>
          <p:cNvSpPr txBox="1"/>
          <p:nvPr/>
        </p:nvSpPr>
        <p:spPr>
          <a:xfrm>
            <a:off x="157018" y="1699076"/>
            <a:ext cx="8829964" cy="3785652"/>
          </a:xfrm>
          <a:prstGeom prst="rect">
            <a:avLst/>
          </a:prstGeom>
          <a:noFill/>
        </p:spPr>
        <p:txBody>
          <a:bodyPr wrap="square" rtlCol="0">
            <a:spAutoFit/>
          </a:bodyPr>
          <a:lstStyle/>
          <a:p>
            <a:pPr algn="ctr" defTabSz="685800"/>
            <a:r>
              <a:rPr lang="en-US" sz="2800" dirty="0">
                <a:solidFill>
                  <a:prstClr val="white"/>
                </a:solidFill>
                <a:latin typeface="Arial Black" panose="020B0A04020102020204" pitchFamily="34" charset="0"/>
                <a:cs typeface="Arial" panose="020B0604020202020204" pitchFamily="34" charset="0"/>
              </a:rPr>
              <a:t>WASHINGTON STATE HEALTH DEPARTMENT PROGRAMS AND RESOURCES </a:t>
            </a:r>
            <a:br>
              <a:rPr lang="en-US" sz="2800" dirty="0">
                <a:solidFill>
                  <a:prstClr val="white"/>
                </a:solidFill>
                <a:latin typeface="Arial Black" panose="020B0A04020102020204" pitchFamily="34" charset="0"/>
                <a:cs typeface="Arial" panose="020B0604020202020204" pitchFamily="34" charset="0"/>
              </a:rPr>
            </a:br>
            <a:r>
              <a:rPr lang="en-US" sz="2800" dirty="0">
                <a:solidFill>
                  <a:prstClr val="white"/>
                </a:solidFill>
                <a:latin typeface="Arial Black" panose="020B0A04020102020204" pitchFamily="34" charset="0"/>
                <a:cs typeface="Arial" panose="020B0604020202020204" pitchFamily="34" charset="0"/>
              </a:rPr>
              <a:t>THAT ALIGN WITH MILLION HEARTS</a:t>
            </a:r>
            <a:r>
              <a:rPr lang="en-US" sz="2800" baseline="30000" dirty="0">
                <a:solidFill>
                  <a:prstClr val="white"/>
                </a:solidFill>
                <a:latin typeface="Arial Black" panose="020B0A04020102020204" pitchFamily="34" charset="0"/>
                <a:cs typeface="Arial" panose="020B0604020202020204" pitchFamily="34" charset="0"/>
              </a:rPr>
              <a:t>®</a:t>
            </a:r>
          </a:p>
          <a:p>
            <a:pPr algn="ctr" defTabSz="685800"/>
            <a:endParaRPr lang="en-US" sz="2800" dirty="0">
              <a:solidFill>
                <a:prstClr val="white"/>
              </a:solidFill>
              <a:latin typeface="Arial Black" panose="020B0A04020102020204" pitchFamily="34" charset="0"/>
              <a:cs typeface="Arial" panose="020B0604020202020204" pitchFamily="34" charset="0"/>
            </a:endParaRPr>
          </a:p>
          <a:p>
            <a:pPr algn="ctr" defTabSz="685800"/>
            <a:r>
              <a:rPr lang="en-US" sz="2400" dirty="0">
                <a:solidFill>
                  <a:prstClr val="white"/>
                </a:solidFill>
                <a:latin typeface="Arial Black" panose="020B0A04020102020204" pitchFamily="34" charset="0"/>
                <a:cs typeface="Arial" panose="020B0604020202020204" pitchFamily="34" charset="0"/>
              </a:rPr>
              <a:t>Cheryl Farmer, MD</a:t>
            </a:r>
          </a:p>
          <a:p>
            <a:pPr algn="ctr" defTabSz="685800"/>
            <a:r>
              <a:rPr lang="en-US" sz="1600" i="1" dirty="0">
                <a:solidFill>
                  <a:prstClr val="white"/>
                </a:solidFill>
                <a:latin typeface="Arial" panose="020B0604020202020204" pitchFamily="34" charset="0"/>
                <a:cs typeface="Arial" panose="020B0604020202020204" pitchFamily="34" charset="0"/>
              </a:rPr>
              <a:t>Manager, Heart Disease, Stroke, and Diabetes Prevention Program</a:t>
            </a:r>
          </a:p>
          <a:p>
            <a:pPr algn="ctr" defTabSz="685800"/>
            <a:r>
              <a:rPr lang="en-US" sz="1600" i="1" dirty="0">
                <a:solidFill>
                  <a:prstClr val="white"/>
                </a:solidFill>
                <a:latin typeface="Arial" panose="020B0604020202020204" pitchFamily="34" charset="0"/>
                <a:cs typeface="Arial" panose="020B0604020202020204" pitchFamily="34" charset="0"/>
              </a:rPr>
              <a:t>Community-Based Prevention Section, Washington State Department of Health</a:t>
            </a:r>
            <a:br>
              <a:rPr lang="en-US" sz="1600" i="1" dirty="0">
                <a:solidFill>
                  <a:prstClr val="white"/>
                </a:solidFill>
                <a:latin typeface="Arial" panose="020B0604020202020204" pitchFamily="34" charset="0"/>
                <a:cs typeface="Arial" panose="020B0604020202020204" pitchFamily="34" charset="0"/>
              </a:rPr>
            </a:br>
            <a:endParaRPr lang="en-US" sz="1600" i="1" dirty="0">
              <a:solidFill>
                <a:prstClr val="white"/>
              </a:solidFill>
              <a:latin typeface="Arial" panose="020B0604020202020204" pitchFamily="34" charset="0"/>
              <a:cs typeface="Arial" panose="020B0604020202020204" pitchFamily="34" charset="0"/>
            </a:endParaRPr>
          </a:p>
          <a:p>
            <a:pPr algn="ctr" defTabSz="685800"/>
            <a:r>
              <a:rPr lang="en-US" sz="2400" dirty="0">
                <a:solidFill>
                  <a:prstClr val="white"/>
                </a:solidFill>
                <a:latin typeface="Arial Black" panose="020B0A04020102020204" pitchFamily="34" charset="0"/>
                <a:cs typeface="Arial" panose="020B0604020202020204" pitchFamily="34" charset="0"/>
              </a:rPr>
              <a:t>Susan S. Buell</a:t>
            </a:r>
          </a:p>
          <a:p>
            <a:pPr algn="ctr" defTabSz="685800"/>
            <a:r>
              <a:rPr lang="en-US" sz="1600" i="1" dirty="0">
                <a:solidFill>
                  <a:prstClr val="white"/>
                </a:solidFill>
                <a:latin typeface="Arial" panose="020B0604020202020204" pitchFamily="34" charset="0"/>
                <a:cs typeface="Arial" panose="020B0604020202020204" pitchFamily="34" charset="0"/>
              </a:rPr>
              <a:t>Association Director of Adult Healthy Lifestyles and Chronic Disease</a:t>
            </a:r>
          </a:p>
          <a:p>
            <a:pPr algn="ctr" defTabSz="685800"/>
            <a:r>
              <a:rPr lang="en-US" sz="1600" i="1" dirty="0">
                <a:solidFill>
                  <a:prstClr val="white"/>
                </a:solidFill>
                <a:latin typeface="Arial" panose="020B0604020202020204" pitchFamily="34" charset="0"/>
                <a:cs typeface="Arial" panose="020B0604020202020204" pitchFamily="34" charset="0"/>
              </a:rPr>
              <a:t>YMCA of Pierce and Kitsap Counties</a:t>
            </a:r>
          </a:p>
        </p:txBody>
      </p:sp>
    </p:spTree>
    <p:extLst>
      <p:ext uri="{BB962C8B-B14F-4D97-AF65-F5344CB8AC3E}">
        <p14:creationId xmlns:p14="http://schemas.microsoft.com/office/powerpoint/2010/main" val="59289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18F42-3448-467F-97C3-4215F003BA4E}"/>
              </a:ext>
            </a:extLst>
          </p:cNvPr>
          <p:cNvSpPr>
            <a:spLocks noGrp="1"/>
          </p:cNvSpPr>
          <p:nvPr>
            <p:ph type="ctrTitle"/>
          </p:nvPr>
        </p:nvSpPr>
        <p:spPr>
          <a:xfrm>
            <a:off x="118533" y="1591733"/>
            <a:ext cx="8178800" cy="2353734"/>
          </a:xfrm>
        </p:spPr>
        <p:txBody>
          <a:bodyPr>
            <a:normAutofit fontScale="90000"/>
          </a:bodyPr>
          <a:lstStyle/>
          <a:p>
            <a:br>
              <a:rPr lang="en-US" b="0" dirty="0"/>
            </a:br>
            <a:r>
              <a:rPr lang="en-US" sz="2200" dirty="0">
                <a:latin typeface="Arial" panose="020B0604020202020204" pitchFamily="34" charset="0"/>
                <a:cs typeface="Arial" panose="020B0604020202020204" pitchFamily="34" charset="0"/>
              </a:rPr>
              <a:t>WASHINGTON STATE HEALTH DEPARTMENT PROGRAMS AND RESOURCES THAT ALIGN WITH MILLION HEARTS® </a:t>
            </a:r>
            <a:br>
              <a:rPr lang="en-US" sz="2700" dirty="0">
                <a:latin typeface="Arial" panose="020B0604020202020204" pitchFamily="34" charset="0"/>
                <a:cs typeface="Arial" panose="020B0604020202020204" pitchFamily="34" charset="0"/>
              </a:rPr>
            </a:br>
            <a:br>
              <a:rPr lang="en-US" sz="2700" dirty="0"/>
            </a:br>
            <a:r>
              <a:rPr lang="en-US" sz="1800" dirty="0">
                <a:latin typeface="Arial" panose="020B0604020202020204" pitchFamily="34" charset="0"/>
                <a:cs typeface="Arial" panose="020B0604020202020204" pitchFamily="34" charset="0"/>
              </a:rPr>
              <a:t>Cheryl Farmer, MD </a:t>
            </a:r>
            <a:br>
              <a:rPr lang="en-US" sz="1800" dirty="0">
                <a:latin typeface="Arial" panose="020B0604020202020204" pitchFamily="34" charset="0"/>
                <a:cs typeface="Arial" panose="020B0604020202020204" pitchFamily="34" charset="0"/>
              </a:rPr>
            </a:br>
            <a:r>
              <a:rPr lang="en-US" sz="1800" i="1" dirty="0">
                <a:latin typeface="Arial" panose="020B0604020202020204" pitchFamily="34" charset="0"/>
                <a:cs typeface="Arial" panose="020B0604020202020204" pitchFamily="34" charset="0"/>
              </a:rPr>
              <a:t>Manager, Heart Disease, Stroke, and Diabetes Prevention Program </a:t>
            </a:r>
            <a:br>
              <a:rPr lang="en-US" sz="1800" dirty="0">
                <a:latin typeface="Arial" panose="020B0604020202020204" pitchFamily="34" charset="0"/>
                <a:cs typeface="Arial" panose="020B0604020202020204" pitchFamily="34" charset="0"/>
              </a:rPr>
            </a:br>
            <a:r>
              <a:rPr lang="en-US" sz="1800" i="1" dirty="0">
                <a:latin typeface="Arial" panose="020B0604020202020204" pitchFamily="34" charset="0"/>
                <a:cs typeface="Arial" panose="020B0604020202020204" pitchFamily="34" charset="0"/>
              </a:rPr>
              <a:t>Community-Based Prevention Section, Washington State Department of Health </a:t>
            </a:r>
            <a:br>
              <a:rPr lang="en-US" sz="1800" i="1"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Susan S. Buell </a:t>
            </a:r>
            <a:br>
              <a:rPr lang="en-US" sz="1800" dirty="0">
                <a:latin typeface="Arial" panose="020B0604020202020204" pitchFamily="34" charset="0"/>
                <a:cs typeface="Arial" panose="020B0604020202020204" pitchFamily="34" charset="0"/>
              </a:rPr>
            </a:br>
            <a:r>
              <a:rPr lang="en-US" sz="1800" i="1" dirty="0">
                <a:latin typeface="Arial" panose="020B0604020202020204" pitchFamily="34" charset="0"/>
                <a:cs typeface="Arial" panose="020B0604020202020204" pitchFamily="34" charset="0"/>
              </a:rPr>
              <a:t>Association Director of Adult Healthy Lifestyles and Chronic Disease </a:t>
            </a:r>
            <a:br>
              <a:rPr lang="en-US" sz="1800" dirty="0">
                <a:latin typeface="Arial" panose="020B0604020202020204" pitchFamily="34" charset="0"/>
                <a:cs typeface="Arial" panose="020B0604020202020204" pitchFamily="34" charset="0"/>
              </a:rPr>
            </a:br>
            <a:r>
              <a:rPr lang="en-US" sz="1800" i="1" dirty="0">
                <a:latin typeface="Arial" panose="020B0604020202020204" pitchFamily="34" charset="0"/>
                <a:cs typeface="Arial" panose="020B0604020202020204" pitchFamily="34" charset="0"/>
              </a:rPr>
              <a:t>YMCA of Pierce and Kitsap Counties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93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8147" y="2012281"/>
            <a:ext cx="7267074" cy="2159669"/>
          </a:xfrm>
        </p:spPr>
        <p:txBody>
          <a:bodyPr>
            <a:normAutofit fontScale="90000"/>
          </a:bodyPr>
          <a:lstStyle/>
          <a:p>
            <a:pPr>
              <a:spcBef>
                <a:spcPts val="750"/>
              </a:spcBef>
            </a:pPr>
            <a:br>
              <a:rPr lang="en-US" sz="3000" dirty="0">
                <a:solidFill>
                  <a:schemeClr val="tx1"/>
                </a:solidFill>
              </a:rPr>
            </a:br>
            <a:r>
              <a:rPr lang="en-US" sz="3675" dirty="0">
                <a:solidFill>
                  <a:schemeClr val="tx1"/>
                </a:solidFill>
              </a:rPr>
              <a:t>Heart Health:</a:t>
            </a:r>
            <a:br>
              <a:rPr lang="en-US" sz="3675" dirty="0">
                <a:solidFill>
                  <a:schemeClr val="tx1"/>
                </a:solidFill>
              </a:rPr>
            </a:br>
            <a:r>
              <a:rPr lang="en-US" sz="3675" dirty="0">
                <a:solidFill>
                  <a:schemeClr val="tx1"/>
                </a:solidFill>
              </a:rPr>
              <a:t>The Landscape of Washington State</a:t>
            </a:r>
            <a:br>
              <a:rPr lang="en-US" sz="3000" dirty="0">
                <a:solidFill>
                  <a:schemeClr val="tx1"/>
                </a:solidFill>
              </a:rPr>
            </a:br>
            <a:br>
              <a:rPr lang="en-US" sz="2475" dirty="0"/>
            </a:br>
            <a:br>
              <a:rPr lang="en-US" sz="1500" dirty="0"/>
            </a:br>
            <a:br>
              <a:rPr lang="en-US" sz="1500" dirty="0"/>
            </a:br>
            <a:br>
              <a:rPr lang="en-US" sz="1500" dirty="0"/>
            </a:br>
            <a:br>
              <a:rPr lang="en-US" sz="1500" dirty="0">
                <a:solidFill>
                  <a:schemeClr val="tx1"/>
                </a:solidFill>
              </a:rPr>
            </a:br>
            <a:r>
              <a:rPr lang="en-US" sz="1500" dirty="0">
                <a:solidFill>
                  <a:schemeClr val="tx1"/>
                </a:solidFill>
              </a:rPr>
              <a:t>Heart Disease, Stroke, and Diabetes Prevention Program</a:t>
            </a:r>
            <a:br>
              <a:rPr lang="en-US" sz="1500" dirty="0">
                <a:solidFill>
                  <a:schemeClr val="tx1"/>
                </a:solidFill>
              </a:rPr>
            </a:br>
            <a:r>
              <a:rPr lang="en-US" sz="1500" dirty="0">
                <a:solidFill>
                  <a:schemeClr val="tx1"/>
                </a:solidFill>
              </a:rPr>
              <a:t>Community-Based Prevention Section</a:t>
            </a:r>
            <a:endParaRPr lang="en-US" sz="2325" dirty="0">
              <a:solidFill>
                <a:schemeClr val="tx1"/>
              </a:solidFill>
            </a:endParaRPr>
          </a:p>
        </p:txBody>
      </p:sp>
    </p:spTree>
    <p:extLst>
      <p:ext uri="{BB962C8B-B14F-4D97-AF65-F5344CB8AC3E}">
        <p14:creationId xmlns:p14="http://schemas.microsoft.com/office/powerpoint/2010/main" val="385605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DB7BA87-C710-42A0-9FB8-21C7D963695F}"/>
              </a:ext>
            </a:extLst>
          </p:cNvPr>
          <p:cNvPicPr>
            <a:picLocks noChangeAspect="1"/>
          </p:cNvPicPr>
          <p:nvPr/>
        </p:nvPicPr>
        <p:blipFill>
          <a:blip r:embed="rId3"/>
          <a:stretch>
            <a:fillRect/>
          </a:stretch>
        </p:blipFill>
        <p:spPr>
          <a:xfrm>
            <a:off x="2695809" y="1580404"/>
            <a:ext cx="3752381" cy="1923810"/>
          </a:xfrm>
          <a:prstGeom prst="rect">
            <a:avLst/>
          </a:prstGeom>
        </p:spPr>
      </p:pic>
      <p:sp>
        <p:nvSpPr>
          <p:cNvPr id="6" name="TextBox 5">
            <a:extLst>
              <a:ext uri="{FF2B5EF4-FFF2-40B4-BE49-F238E27FC236}">
                <a16:creationId xmlns:a16="http://schemas.microsoft.com/office/drawing/2014/main" id="{4C98D774-4338-46E9-BB94-75A08D394E1E}"/>
              </a:ext>
            </a:extLst>
          </p:cNvPr>
          <p:cNvSpPr txBox="1"/>
          <p:nvPr/>
        </p:nvSpPr>
        <p:spPr>
          <a:xfrm>
            <a:off x="3625272" y="323134"/>
            <a:ext cx="2092038" cy="523220"/>
          </a:xfrm>
          <a:prstGeom prst="rect">
            <a:avLst/>
          </a:prstGeom>
          <a:noFill/>
        </p:spPr>
        <p:txBody>
          <a:bodyPr wrap="square" rtlCol="0">
            <a:spAutoFit/>
          </a:bodyPr>
          <a:lstStyle/>
          <a:p>
            <a:r>
              <a:rPr lang="en-US" sz="2800" dirty="0">
                <a:latin typeface="Arial Black" panose="020B0A04020102020204" pitchFamily="34" charset="0"/>
                <a:cs typeface="Arial" panose="020B0604020202020204" pitchFamily="34" charset="0"/>
              </a:rPr>
              <a:t>Agenda</a:t>
            </a:r>
            <a:endParaRPr lang="en-US" sz="3600" dirty="0"/>
          </a:p>
        </p:txBody>
      </p:sp>
      <p:graphicFrame>
        <p:nvGraphicFramePr>
          <p:cNvPr id="3" name="Table 2">
            <a:extLst>
              <a:ext uri="{FF2B5EF4-FFF2-40B4-BE49-F238E27FC236}">
                <a16:creationId xmlns:a16="http://schemas.microsoft.com/office/drawing/2014/main" id="{5EFF9A46-24FC-4AF0-9791-C12E55FC37AB}"/>
              </a:ext>
            </a:extLst>
          </p:cNvPr>
          <p:cNvGraphicFramePr>
            <a:graphicFrameLocks noGrp="1"/>
          </p:cNvGraphicFramePr>
          <p:nvPr>
            <p:extLst>
              <p:ext uri="{D42A27DB-BD31-4B8C-83A1-F6EECF244321}">
                <p14:modId xmlns:p14="http://schemas.microsoft.com/office/powerpoint/2010/main" val="2481776676"/>
              </p:ext>
            </p:extLst>
          </p:nvPr>
        </p:nvGraphicFramePr>
        <p:xfrm>
          <a:off x="0" y="1265229"/>
          <a:ext cx="9143999" cy="4112210"/>
        </p:xfrm>
        <a:graphic>
          <a:graphicData uri="http://schemas.openxmlformats.org/drawingml/2006/table">
            <a:tbl>
              <a:tblPr>
                <a:tableStyleId>{5C22544A-7EE6-4342-B048-85BDC9FD1C3A}</a:tableStyleId>
              </a:tblPr>
              <a:tblGrid>
                <a:gridCol w="1343549">
                  <a:extLst>
                    <a:ext uri="{9D8B030D-6E8A-4147-A177-3AD203B41FA5}">
                      <a16:colId xmlns:a16="http://schemas.microsoft.com/office/drawing/2014/main" val="1415305801"/>
                    </a:ext>
                  </a:extLst>
                </a:gridCol>
                <a:gridCol w="355942">
                  <a:extLst>
                    <a:ext uri="{9D8B030D-6E8A-4147-A177-3AD203B41FA5}">
                      <a16:colId xmlns:a16="http://schemas.microsoft.com/office/drawing/2014/main" val="3335415625"/>
                    </a:ext>
                  </a:extLst>
                </a:gridCol>
                <a:gridCol w="7444508">
                  <a:extLst>
                    <a:ext uri="{9D8B030D-6E8A-4147-A177-3AD203B41FA5}">
                      <a16:colId xmlns:a16="http://schemas.microsoft.com/office/drawing/2014/main" val="2604026445"/>
                    </a:ext>
                  </a:extLst>
                </a:gridCol>
              </a:tblGrid>
              <a:tr h="244225">
                <a:tc>
                  <a:txBody>
                    <a:bodyPr/>
                    <a:lstStyle/>
                    <a:p>
                      <a:pPr algn="l" fontAlgn="b"/>
                      <a:r>
                        <a:rPr lang="en-US" sz="2400" u="none" strike="noStrike" dirty="0">
                          <a:solidFill>
                            <a:schemeClr val="bg1"/>
                          </a:solidFill>
                          <a:effectLst/>
                        </a:rPr>
                        <a:t>9:00 AM</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l" fontAlgn="b"/>
                      <a:r>
                        <a:rPr lang="en-US" sz="2400" u="none" strike="noStrike" dirty="0">
                          <a:solidFill>
                            <a:schemeClr val="bg1"/>
                          </a:solidFill>
                          <a:effectLst/>
                        </a:rPr>
                        <a:t>* WELCOME AND OVERVIEW </a:t>
                      </a:r>
                      <a:r>
                        <a:rPr lang="en-US" sz="2400" u="none" strike="noStrike" dirty="0">
                          <a:solidFill>
                            <a:schemeClr val="bg1"/>
                          </a:solidFill>
                          <a:effectLst/>
                          <a:latin typeface="Arial" panose="020B0604020202020204" pitchFamily="34" charset="0"/>
                          <a:cs typeface="Arial" panose="020B0604020202020204" pitchFamily="34" charset="0"/>
                        </a:rPr>
                        <a:t>OF</a:t>
                      </a:r>
                      <a:r>
                        <a:rPr lang="en-US" sz="2400" u="none" strike="noStrike" dirty="0">
                          <a:solidFill>
                            <a:schemeClr val="bg1"/>
                          </a:solidFill>
                          <a:effectLst/>
                        </a:rPr>
                        <a:t> THE DAY</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77616942"/>
                  </a:ext>
                </a:extLst>
              </a:tr>
              <a:tr h="119253">
                <a:tc>
                  <a:txBody>
                    <a:bodyPr/>
                    <a:lstStyle/>
                    <a:p>
                      <a:pPr algn="l" fontAlgn="b"/>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l" fontAlgn="b"/>
                      <a:r>
                        <a:rPr lang="en-US" sz="2400" u="none" strike="noStrike" dirty="0">
                          <a:solidFill>
                            <a:schemeClr val="bg1"/>
                          </a:solidFill>
                          <a:effectLst/>
                        </a:rPr>
                        <a:t>* INTRODUCTIONS</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145359771"/>
                  </a:ext>
                </a:extLst>
              </a:tr>
              <a:tr h="164329">
                <a:tc>
                  <a:txBody>
                    <a:bodyPr/>
                    <a:lstStyle/>
                    <a:p>
                      <a:pPr algn="l" fontAlgn="b"/>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l" fontAlgn="b"/>
                      <a:r>
                        <a:rPr lang="en-US" sz="2400" u="none" strike="noStrike" dirty="0">
                          <a:solidFill>
                            <a:schemeClr val="bg1"/>
                          </a:solidFill>
                          <a:effectLst/>
                        </a:rPr>
                        <a:t>* MILLION HEARTS® 2022</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3592390"/>
                  </a:ext>
                </a:extLst>
              </a:tr>
              <a:tr h="113652">
                <a:tc>
                  <a:txBody>
                    <a:bodyPr/>
                    <a:lstStyle/>
                    <a:p>
                      <a:pPr algn="l" fontAlgn="b"/>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l" fontAlgn="b"/>
                      <a:r>
                        <a:rPr lang="en-US" sz="2400" u="none" strike="noStrike" dirty="0">
                          <a:solidFill>
                            <a:schemeClr val="bg1"/>
                          </a:solidFill>
                          <a:effectLst/>
                        </a:rPr>
                        <a:t>* PROGRAMS AND RESOURCES THAT ALIGN WITH </a:t>
                      </a:r>
                      <a:br>
                        <a:rPr lang="en-US" sz="2400" u="none" strike="noStrike" dirty="0">
                          <a:solidFill>
                            <a:schemeClr val="bg1"/>
                          </a:solidFill>
                          <a:effectLst/>
                        </a:rPr>
                      </a:br>
                      <a:r>
                        <a:rPr lang="en-US" sz="2400" u="none" strike="noStrike" dirty="0">
                          <a:solidFill>
                            <a:schemeClr val="bg1"/>
                          </a:solidFill>
                          <a:effectLst/>
                        </a:rPr>
                        <a:t>    </a:t>
                      </a:r>
                      <a:r>
                        <a:rPr lang="en-US" sz="2400" u="none" strike="noStrike" dirty="0">
                          <a:solidFill>
                            <a:schemeClr val="bg1"/>
                          </a:solidFill>
                          <a:effectLst/>
                          <a:latin typeface="Arial" panose="020B0604020202020204" pitchFamily="34" charset="0"/>
                          <a:cs typeface="Arial" panose="020B0604020202020204" pitchFamily="34" charset="0"/>
                        </a:rPr>
                        <a:t>MILLION</a:t>
                      </a:r>
                      <a:r>
                        <a:rPr lang="en-US" sz="2400" u="none" strike="noStrike" dirty="0">
                          <a:solidFill>
                            <a:schemeClr val="bg1"/>
                          </a:solidFill>
                          <a:effectLst/>
                        </a:rPr>
                        <a:t> HEARTS®</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4188645858"/>
                  </a:ext>
                </a:extLst>
              </a:tr>
              <a:tr h="244225">
                <a:tc>
                  <a:txBody>
                    <a:bodyPr/>
                    <a:lstStyle/>
                    <a:p>
                      <a:pPr algn="l" fontAlgn="b"/>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u="none" strike="noStrike" dirty="0">
                          <a:solidFill>
                            <a:schemeClr val="bg1"/>
                          </a:solidFill>
                          <a:effectLst/>
                        </a:rPr>
                        <a:t>- WASHINGTON STATE HEALTH DEPARTMENT</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4605340"/>
                  </a:ext>
                </a:extLst>
              </a:tr>
              <a:tr h="119253">
                <a:tc>
                  <a:txBody>
                    <a:bodyPr/>
                    <a:lstStyle/>
                    <a:p>
                      <a:pPr algn="l" fontAlgn="b"/>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u="none" strike="noStrike" dirty="0">
                          <a:solidFill>
                            <a:schemeClr val="bg1"/>
                          </a:solidFill>
                          <a:effectLst/>
                        </a:rPr>
                        <a:t>- QUALIS</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5981823"/>
                  </a:ext>
                </a:extLst>
              </a:tr>
              <a:tr h="0">
                <a:tc>
                  <a:txBody>
                    <a:bodyPr/>
                    <a:lstStyle/>
                    <a:p>
                      <a:pPr algn="l" fontAlgn="b"/>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u="none" strike="noStrike" dirty="0">
                          <a:solidFill>
                            <a:schemeClr val="bg1"/>
                          </a:solidFill>
                          <a:effectLst/>
                        </a:rPr>
                        <a:t>- AHA/ASA</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6730426"/>
                  </a:ext>
                </a:extLst>
              </a:tr>
              <a:tr h="119253">
                <a:tc>
                  <a:txBody>
                    <a:bodyPr/>
                    <a:lstStyle/>
                    <a:p>
                      <a:pPr algn="l" fontAlgn="b"/>
                      <a:r>
                        <a:rPr lang="en-US" sz="2400" u="none" strike="noStrike" dirty="0">
                          <a:solidFill>
                            <a:schemeClr val="bg1"/>
                          </a:solidFill>
                          <a:effectLst/>
                        </a:rPr>
                        <a:t>11:30 AM</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l" fontAlgn="b"/>
                      <a:r>
                        <a:rPr lang="en-US" sz="2400" u="none" strike="noStrike" dirty="0">
                          <a:solidFill>
                            <a:schemeClr val="bg1"/>
                          </a:solidFill>
                          <a:effectLst/>
                        </a:rPr>
                        <a:t>* CATERED LUNCH</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20493011"/>
                  </a:ext>
                </a:extLst>
              </a:tr>
              <a:tr h="92505">
                <a:tc>
                  <a:txBody>
                    <a:bodyPr/>
                    <a:lstStyle/>
                    <a:p>
                      <a:pPr algn="l" fontAlgn="b"/>
                      <a:r>
                        <a:rPr lang="en-US" sz="2400" u="none" strike="noStrike" dirty="0">
                          <a:solidFill>
                            <a:schemeClr val="bg1"/>
                          </a:solidFill>
                          <a:effectLst/>
                        </a:rPr>
                        <a:t>12:20 PM</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l" fontAlgn="b"/>
                      <a:r>
                        <a:rPr lang="en-US" sz="2400" u="none" strike="noStrike" dirty="0">
                          <a:solidFill>
                            <a:schemeClr val="bg1"/>
                          </a:solidFill>
                          <a:effectLst/>
                        </a:rPr>
                        <a:t>* AFTERNOON BREAKOUTS - WORKGROUPS</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8759904"/>
                  </a:ext>
                </a:extLst>
              </a:tr>
              <a:tr h="164329">
                <a:tc>
                  <a:txBody>
                    <a:bodyPr/>
                    <a:lstStyle/>
                    <a:p>
                      <a:pPr algn="l" fontAlgn="b"/>
                      <a:r>
                        <a:rPr lang="en-US" sz="2400" u="none" strike="noStrike" dirty="0">
                          <a:solidFill>
                            <a:schemeClr val="bg1"/>
                          </a:solidFill>
                          <a:effectLst/>
                        </a:rPr>
                        <a:t>3:00 PM</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l" fontAlgn="b"/>
                      <a:r>
                        <a:rPr lang="en-US" sz="2400" u="none" strike="noStrike" dirty="0">
                          <a:solidFill>
                            <a:schemeClr val="bg1"/>
                          </a:solidFill>
                          <a:effectLst/>
                        </a:rPr>
                        <a:t>* WRAP UP / ADJOURN</a:t>
                      </a:r>
                      <a:endParaRPr lang="en-US" sz="2400" b="0" i="0" u="none" strike="noStrike" dirty="0">
                        <a:solidFill>
                          <a:schemeClr val="bg1"/>
                        </a:solidFill>
                        <a:effectLst/>
                        <a:latin typeface="Calibri" panose="020F0502020204030204" pitchFamily="34" charset="0"/>
                      </a:endParaRPr>
                    </a:p>
                  </a:txBody>
                  <a:tcPr marL="8885" marR="8885" marT="888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52021973"/>
                  </a:ext>
                </a:extLst>
              </a:tr>
            </a:tbl>
          </a:graphicData>
        </a:graphic>
      </p:graphicFrame>
    </p:spTree>
    <p:extLst>
      <p:ext uri="{BB962C8B-B14F-4D97-AF65-F5344CB8AC3E}">
        <p14:creationId xmlns:p14="http://schemas.microsoft.com/office/powerpoint/2010/main" val="252455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502"/>
            <a:ext cx="8229600" cy="626068"/>
          </a:xfrm>
        </p:spPr>
        <p:txBody>
          <a:bodyPr>
            <a:normAutofit/>
          </a:bodyPr>
          <a:lstStyle/>
          <a:p>
            <a:pPr algn="ctr"/>
            <a:r>
              <a:rPr lang="en-US" sz="2700" b="1" dirty="0"/>
              <a:t>2015 Washington State 10 Leading Causes of Death</a:t>
            </a:r>
          </a:p>
        </p:txBody>
      </p:sp>
      <p:sp>
        <p:nvSpPr>
          <p:cNvPr id="5" name="Content Placeholder 2"/>
          <p:cNvSpPr>
            <a:spLocks noGrp="1"/>
          </p:cNvSpPr>
          <p:nvPr>
            <p:ph idx="1"/>
          </p:nvPr>
        </p:nvSpPr>
        <p:spPr>
          <a:xfrm>
            <a:off x="709684" y="909732"/>
            <a:ext cx="8079474" cy="1197613"/>
          </a:xfrm>
        </p:spPr>
        <p:txBody>
          <a:bodyPr>
            <a:normAutofit/>
          </a:bodyPr>
          <a:lstStyle/>
          <a:p>
            <a:r>
              <a:rPr lang="en-US" sz="2800" dirty="0">
                <a:solidFill>
                  <a:srgbClr val="C00000"/>
                </a:solidFill>
              </a:rPr>
              <a:t>Heart Disease </a:t>
            </a:r>
            <a:r>
              <a:rPr lang="en-US" sz="2800" dirty="0"/>
              <a:t>and </a:t>
            </a:r>
            <a:r>
              <a:rPr lang="en-US" sz="2800" dirty="0">
                <a:solidFill>
                  <a:srgbClr val="C00000"/>
                </a:solidFill>
              </a:rPr>
              <a:t>Stroke</a:t>
            </a:r>
            <a:r>
              <a:rPr lang="en-US" sz="2800" dirty="0"/>
              <a:t> combined are the </a:t>
            </a:r>
            <a:r>
              <a:rPr lang="en-US" sz="2800" dirty="0">
                <a:solidFill>
                  <a:srgbClr val="C00000"/>
                </a:solidFill>
              </a:rPr>
              <a:t>#1 </a:t>
            </a:r>
            <a:r>
              <a:rPr lang="en-US" sz="2800" dirty="0"/>
              <a:t>cause of death in Washington State </a:t>
            </a:r>
          </a:p>
        </p:txBody>
      </p:sp>
      <p:graphicFrame>
        <p:nvGraphicFramePr>
          <p:cNvPr id="7" name="Chart 6"/>
          <p:cNvGraphicFramePr/>
          <p:nvPr>
            <p:extLst>
              <p:ext uri="{D42A27DB-BD31-4B8C-83A1-F6EECF244321}">
                <p14:modId xmlns:p14="http://schemas.microsoft.com/office/powerpoint/2010/main" val="3737718386"/>
              </p:ext>
            </p:extLst>
          </p:nvPr>
        </p:nvGraphicFramePr>
        <p:xfrm>
          <a:off x="457200" y="1937982"/>
          <a:ext cx="7421424" cy="448448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7419975" y="6014910"/>
            <a:ext cx="1266825" cy="560070"/>
          </a:xfrm>
          <a:prstGeom prst="rect">
            <a:avLst/>
          </a:prstGeom>
        </p:spPr>
      </p:pic>
    </p:spTree>
    <p:extLst>
      <p:ext uri="{BB962C8B-B14F-4D97-AF65-F5344CB8AC3E}">
        <p14:creationId xmlns:p14="http://schemas.microsoft.com/office/powerpoint/2010/main" val="123007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70174" y="1398841"/>
            <a:ext cx="7501926" cy="4206581"/>
            <a:chOff x="430571" y="1062081"/>
            <a:chExt cx="8468453" cy="4635976"/>
          </a:xfrm>
        </p:grpSpPr>
        <p:grpSp>
          <p:nvGrpSpPr>
            <p:cNvPr id="4" name="Group 3"/>
            <p:cNvGrpSpPr>
              <a:grpSpLocks/>
            </p:cNvGrpSpPr>
            <p:nvPr/>
          </p:nvGrpSpPr>
          <p:grpSpPr bwMode="auto">
            <a:xfrm>
              <a:off x="430571" y="1062081"/>
              <a:ext cx="8468453" cy="4635976"/>
              <a:chOff x="1248" y="196"/>
              <a:chExt cx="4176" cy="3644"/>
            </a:xfrm>
          </p:grpSpPr>
          <p:sp>
            <p:nvSpPr>
              <p:cNvPr id="9" name="Pyr1"/>
              <p:cNvSpPr>
                <a:spLocks noEditPoints="1" noChangeArrowheads="1"/>
              </p:cNvSpPr>
              <p:nvPr/>
            </p:nvSpPr>
            <p:spPr bwMode="auto">
              <a:xfrm>
                <a:off x="2866" y="196"/>
                <a:ext cx="940" cy="841"/>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lIns="0" rIns="0" anchor="b"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50" b="1" dirty="0">
                  <a:latin typeface="Arial" charset="0"/>
                </a:endParaRPr>
              </a:p>
              <a:p>
                <a:pPr>
                  <a:defRPr/>
                </a:pPr>
                <a:endParaRPr lang="en-US" sz="1050" b="1" dirty="0">
                  <a:latin typeface="Arial" charset="0"/>
                </a:endParaRPr>
              </a:p>
              <a:p>
                <a:pPr>
                  <a:defRPr/>
                </a:pPr>
                <a:endParaRPr lang="en-US" sz="1050" b="1" dirty="0">
                  <a:latin typeface="Arial" charset="0"/>
                </a:endParaRPr>
              </a:p>
              <a:p>
                <a:pPr>
                  <a:defRPr/>
                </a:pPr>
                <a:endParaRPr lang="en-US" sz="1200" b="1" dirty="0">
                  <a:latin typeface="Arial" charset="0"/>
                </a:endParaRPr>
              </a:p>
              <a:p>
                <a:pPr>
                  <a:defRPr/>
                </a:pPr>
                <a:endParaRPr lang="en-US" sz="1200" b="1" dirty="0">
                  <a:latin typeface="Arial" charset="0"/>
                </a:endParaRPr>
              </a:p>
              <a:p>
                <a:pPr>
                  <a:defRPr/>
                </a:pPr>
                <a:endParaRPr lang="en-US" sz="1200" b="1" dirty="0">
                  <a:latin typeface="Arial" charset="0"/>
                </a:endParaRPr>
              </a:p>
              <a:p>
                <a:pPr>
                  <a:defRPr/>
                </a:pPr>
                <a:endParaRPr lang="en-US" sz="1200" b="1" dirty="0">
                  <a:latin typeface="Arial" charset="0"/>
                </a:endParaRPr>
              </a:p>
              <a:p>
                <a:pPr>
                  <a:defRPr/>
                </a:pPr>
                <a:endParaRPr lang="en-US" sz="1200" b="1" dirty="0">
                  <a:latin typeface="Arial" charset="0"/>
                </a:endParaRPr>
              </a:p>
              <a:p>
                <a:pPr>
                  <a:defRPr/>
                </a:pPr>
                <a:endParaRPr lang="en-US" sz="1200" b="1" dirty="0"/>
              </a:p>
              <a:p>
                <a:pPr>
                  <a:defRPr/>
                </a:pPr>
                <a:endParaRPr lang="en-US" sz="1200" b="1" dirty="0"/>
              </a:p>
              <a:p>
                <a:pPr>
                  <a:defRPr/>
                </a:pPr>
                <a:endParaRPr lang="en-US" sz="1200" b="1" dirty="0"/>
              </a:p>
              <a:p>
                <a:pPr>
                  <a:defRPr/>
                </a:pPr>
                <a:endParaRPr lang="en-US" sz="1200" b="1" dirty="0"/>
              </a:p>
              <a:p>
                <a:pPr>
                  <a:defRPr/>
                </a:pPr>
                <a:endParaRPr lang="en-US" sz="1200" b="1" dirty="0"/>
              </a:p>
              <a:p>
                <a:pPr>
                  <a:defRPr/>
                </a:pPr>
                <a:endParaRPr lang="en-US" sz="1200" b="1" dirty="0"/>
              </a:p>
              <a:p>
                <a:pPr>
                  <a:defRPr/>
                </a:pPr>
                <a:endParaRPr lang="en-US" sz="1200" b="1" dirty="0"/>
              </a:p>
              <a:p>
                <a:pPr>
                  <a:defRPr/>
                </a:pPr>
                <a:endParaRPr lang="en-US" sz="1200" b="1" dirty="0"/>
              </a:p>
              <a:p>
                <a:pPr>
                  <a:defRPr/>
                </a:pPr>
                <a:r>
                  <a:rPr lang="en-US" sz="1200" b="1" dirty="0"/>
                  <a:t>             </a:t>
                </a:r>
                <a:endParaRPr lang="en-US" sz="1350" dirty="0"/>
              </a:p>
            </p:txBody>
          </p:sp>
          <p:sp>
            <p:nvSpPr>
              <p:cNvPr id="10" name="Pyr2"/>
              <p:cNvSpPr>
                <a:spLocks noEditPoints="1" noChangeArrowheads="1"/>
              </p:cNvSpPr>
              <p:nvPr/>
            </p:nvSpPr>
            <p:spPr bwMode="auto">
              <a:xfrm>
                <a:off x="2326" y="1038"/>
                <a:ext cx="2002"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wrap="none" lIns="0" tIns="0" rIns="0" bIns="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50" dirty="0"/>
              </a:p>
            </p:txBody>
          </p:sp>
          <p:sp>
            <p:nvSpPr>
              <p:cNvPr id="11" name="Pyr3"/>
              <p:cNvSpPr>
                <a:spLocks noEditPoints="1" noChangeArrowheads="1"/>
              </p:cNvSpPr>
              <p:nvPr/>
            </p:nvSpPr>
            <p:spPr bwMode="auto">
              <a:xfrm>
                <a:off x="1795" y="1974"/>
                <a:ext cx="3087" cy="934"/>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500" b="1" dirty="0">
                  <a:latin typeface="Arial" charset="0"/>
                </a:endParaRPr>
              </a:p>
            </p:txBody>
          </p:sp>
          <p:sp>
            <p:nvSpPr>
              <p:cNvPr id="12" name="Pyr4"/>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defRPr/>
                </a:pPr>
                <a:endParaRPr lang="en-US" sz="1350" b="1" dirty="0">
                  <a:solidFill>
                    <a:srgbClr val="FF0000"/>
                  </a:solidFill>
                </a:endParaRPr>
              </a:p>
            </p:txBody>
          </p:sp>
        </p:grpSp>
        <p:sp>
          <p:nvSpPr>
            <p:cNvPr id="5" name="TextBox 9"/>
            <p:cNvSpPr txBox="1"/>
            <p:nvPr/>
          </p:nvSpPr>
          <p:spPr>
            <a:xfrm>
              <a:off x="4099367" y="1447800"/>
              <a:ext cx="1130860"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dirty="0"/>
                <a:t>Deaths</a:t>
              </a:r>
              <a:r>
                <a:rPr lang="en-US" sz="1200" baseline="30000" dirty="0"/>
                <a:t>1</a:t>
              </a:r>
              <a:endParaRPr lang="en-US" sz="1200" b="1" dirty="0"/>
            </a:p>
            <a:p>
              <a:pPr algn="ctr">
                <a:defRPr/>
              </a:pPr>
              <a:r>
                <a:rPr lang="en-US" sz="1200" dirty="0"/>
                <a:t>13,700 </a:t>
              </a:r>
            </a:p>
          </p:txBody>
        </p:sp>
        <p:sp>
          <p:nvSpPr>
            <p:cNvPr id="6" name="TextBox 10"/>
            <p:cNvSpPr txBox="1"/>
            <p:nvPr/>
          </p:nvSpPr>
          <p:spPr>
            <a:xfrm>
              <a:off x="2735848" y="2251638"/>
              <a:ext cx="3868038" cy="9848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500" b="1" dirty="0"/>
                <a:t>Hospitalizations</a:t>
              </a:r>
              <a:r>
                <a:rPr lang="en-US" sz="1500" baseline="30000" dirty="0"/>
                <a:t>2</a:t>
              </a:r>
            </a:p>
            <a:p>
              <a:pPr algn="ctr">
                <a:defRPr/>
              </a:pPr>
              <a:r>
                <a:rPr lang="en-US" sz="1350" dirty="0"/>
                <a:t>Heart Disease: 56,100</a:t>
              </a:r>
            </a:p>
            <a:p>
              <a:pPr algn="ctr">
                <a:defRPr/>
              </a:pPr>
              <a:r>
                <a:rPr lang="en-US" sz="1350" dirty="0"/>
                <a:t>Stroke: 15,000</a:t>
              </a:r>
            </a:p>
          </p:txBody>
        </p:sp>
        <p:sp>
          <p:nvSpPr>
            <p:cNvPr id="7" name="TextBox 11"/>
            <p:cNvSpPr txBox="1"/>
            <p:nvPr/>
          </p:nvSpPr>
          <p:spPr>
            <a:xfrm>
              <a:off x="2763435" y="3344245"/>
              <a:ext cx="3868038" cy="1231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350" b="1" dirty="0"/>
                <a:t>Adults ever had Heart Disease</a:t>
              </a:r>
              <a:r>
                <a:rPr lang="en-US" sz="1350" baseline="30000" dirty="0"/>
                <a:t>3</a:t>
              </a:r>
              <a:endParaRPr lang="en-US" sz="1350" b="1" dirty="0"/>
            </a:p>
            <a:p>
              <a:pPr algn="ctr">
                <a:defRPr/>
              </a:pPr>
              <a:r>
                <a:rPr lang="en-US" sz="1350" dirty="0"/>
                <a:t>301,600 (5.5%)</a:t>
              </a:r>
            </a:p>
            <a:p>
              <a:pPr algn="ctr">
                <a:defRPr/>
              </a:pPr>
              <a:r>
                <a:rPr lang="en-US" sz="1350" b="1" dirty="0"/>
                <a:t>Adults ever had a Stroke</a:t>
              </a:r>
              <a:r>
                <a:rPr lang="en-US" sz="1350" baseline="30000" dirty="0"/>
                <a:t>3</a:t>
              </a:r>
              <a:endParaRPr lang="en-US" sz="1350" b="1" dirty="0"/>
            </a:p>
            <a:p>
              <a:pPr algn="ctr">
                <a:defRPr/>
              </a:pPr>
              <a:r>
                <a:rPr lang="en-US" sz="1350" dirty="0"/>
                <a:t>148,700 (2.7%)</a:t>
              </a:r>
            </a:p>
          </p:txBody>
        </p:sp>
        <p:sp>
          <p:nvSpPr>
            <p:cNvPr id="8" name="TextBox 12"/>
            <p:cNvSpPr txBox="1"/>
            <p:nvPr/>
          </p:nvSpPr>
          <p:spPr>
            <a:xfrm>
              <a:off x="2712527" y="4640992"/>
              <a:ext cx="3868038" cy="954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defRPr/>
              </a:pPr>
              <a:r>
                <a:rPr lang="en-US" sz="1350" b="1" dirty="0"/>
                <a:t>Adults ever had High Blood Pressure</a:t>
              </a:r>
              <a:r>
                <a:rPr lang="en-US" sz="1350" baseline="30000" dirty="0"/>
                <a:t>3</a:t>
              </a:r>
              <a:endParaRPr lang="en-US" sz="1350" b="1" dirty="0"/>
            </a:p>
            <a:p>
              <a:pPr lvl="1" algn="ctr">
                <a:defRPr/>
              </a:pPr>
              <a:r>
                <a:rPr lang="en-US" sz="1350" dirty="0"/>
                <a:t>1.6 million (30%)</a:t>
              </a:r>
              <a:endParaRPr lang="en-US" sz="1350" b="1" dirty="0">
                <a:solidFill>
                  <a:srgbClr val="FF0000"/>
                </a:solidFill>
              </a:endParaRPr>
            </a:p>
          </p:txBody>
        </p:sp>
      </p:grpSp>
      <p:sp>
        <p:nvSpPr>
          <p:cNvPr id="13" name="Title 1"/>
          <p:cNvSpPr txBox="1">
            <a:spLocks/>
          </p:cNvSpPr>
          <p:nvPr/>
        </p:nvSpPr>
        <p:spPr>
          <a:xfrm>
            <a:off x="1314450" y="351684"/>
            <a:ext cx="6600825" cy="400050"/>
          </a:xfrm>
          <a:prstGeom prst="rect">
            <a:avLst/>
          </a:prstGeom>
        </p:spPr>
        <p:txBody>
          <a:bodyPr vert="horz" lIns="68580" tIns="34290" rIns="68580" bIns="3429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cs typeface="Times New Roman" panose="02020603050405020304" pitchFamily="18" charset="0"/>
              </a:rPr>
              <a:t>Burden of Heart Disease and Stroke In Washington State</a:t>
            </a:r>
          </a:p>
        </p:txBody>
      </p:sp>
      <p:sp>
        <p:nvSpPr>
          <p:cNvPr id="15" name="Text Box 8"/>
          <p:cNvSpPr txBox="1">
            <a:spLocks noChangeArrowheads="1"/>
          </p:cNvSpPr>
          <p:nvPr/>
        </p:nvSpPr>
        <p:spPr bwMode="auto">
          <a:xfrm>
            <a:off x="1314450" y="5656216"/>
            <a:ext cx="5086350" cy="923330"/>
          </a:xfrm>
          <a:prstGeom prst="rect">
            <a:avLst/>
          </a:prstGeom>
          <a:noFill/>
          <a:ln w="9525">
            <a:noFill/>
            <a:miter lim="800000"/>
            <a:headEnd/>
            <a:tailEnd/>
          </a:ln>
          <a:effectLst/>
        </p:spPr>
        <p:txBody>
          <a:bodyPr wrap="square">
            <a:spAutoFit/>
          </a:bodyPr>
          <a:lstStyle/>
          <a:p>
            <a:pPr>
              <a:spcBef>
                <a:spcPct val="50000"/>
              </a:spcBef>
              <a:defRPr/>
            </a:pPr>
            <a:r>
              <a:rPr lang="en-US" sz="900" dirty="0"/>
              <a:t>Sources: 1. Washington State Death Certificate Data, 2015. 2. Washington Hospital Discharge Data, Comprehensive Hospitalization Abstract Reporting System (CHARS) and Oregon State Hospital Discharge Data , 2014 (primary diagnosis listed, including both inpatient and observation cases). 3. Washington State Behavioral Risk Factor Surveillance System (BRFSS) Survey Data, 2015 (self-reported, among adults 18+ years). 4. </a:t>
            </a:r>
            <a:r>
              <a:rPr lang="en-US" sz="900" dirty="0">
                <a:cs typeface="Times New Roman" panose="02020603050405020304" pitchFamily="18" charset="0"/>
              </a:rPr>
              <a:t>National Health and Nutrition Examination Survey, 2011-2012. (controlled: systolic blood pressure below 140 mm Hg and diastolic blood pressure below 90 mm Hg).</a:t>
            </a:r>
            <a:endParaRPr lang="en-US" sz="900" dirty="0"/>
          </a:p>
        </p:txBody>
      </p:sp>
      <p:sp>
        <p:nvSpPr>
          <p:cNvPr id="19" name="Line Callout 1 18"/>
          <p:cNvSpPr/>
          <p:nvPr/>
        </p:nvSpPr>
        <p:spPr>
          <a:xfrm>
            <a:off x="5603103" y="1490016"/>
            <a:ext cx="1600200" cy="517636"/>
          </a:xfrm>
          <a:prstGeom prst="borderCallout1">
            <a:avLst>
              <a:gd name="adj1" fmla="val 49292"/>
              <a:gd name="adj2" fmla="val -547"/>
              <a:gd name="adj3" fmla="val 97780"/>
              <a:gd name="adj4" fmla="val -270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Heart Disease: 11,000</a:t>
            </a:r>
          </a:p>
          <a:p>
            <a:r>
              <a:rPr lang="en-US" sz="1200" dirty="0">
                <a:solidFill>
                  <a:schemeClr val="tx1"/>
                </a:solidFill>
              </a:rPr>
              <a:t>Stroke: 2,700</a:t>
            </a:r>
          </a:p>
        </p:txBody>
      </p:sp>
      <p:sp>
        <p:nvSpPr>
          <p:cNvPr id="20" name="Line Callout 1 19"/>
          <p:cNvSpPr/>
          <p:nvPr/>
        </p:nvSpPr>
        <p:spPr>
          <a:xfrm>
            <a:off x="457200" y="2173882"/>
            <a:ext cx="1714500" cy="1854283"/>
          </a:xfrm>
          <a:prstGeom prst="borderCallout1">
            <a:avLst>
              <a:gd name="adj1" fmla="val 100973"/>
              <a:gd name="adj2" fmla="val 38728"/>
              <a:gd name="adj3" fmla="val 154473"/>
              <a:gd name="adj4" fmla="val 5312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dk1"/>
              </a:solidFill>
            </a:endParaRPr>
          </a:p>
          <a:p>
            <a:r>
              <a:rPr lang="en-US" sz="1200" dirty="0">
                <a:solidFill>
                  <a:schemeClr val="dk1"/>
                </a:solidFill>
              </a:rPr>
              <a:t>Nationally, among adults with high blood pressure:</a:t>
            </a:r>
            <a:r>
              <a:rPr lang="en-US" sz="1200" baseline="30000" dirty="0">
                <a:solidFill>
                  <a:schemeClr val="dk1"/>
                </a:solidFill>
              </a:rPr>
              <a:t>4</a:t>
            </a:r>
            <a:endParaRPr lang="en-US" sz="1200" b="1" dirty="0">
              <a:solidFill>
                <a:schemeClr val="dk1"/>
              </a:solidFill>
            </a:endParaRPr>
          </a:p>
          <a:p>
            <a:pPr marL="214313" indent="-214313">
              <a:buFont typeface="Arial" panose="020B0604020202020204" pitchFamily="34" charset="0"/>
              <a:buChar char="•"/>
            </a:pPr>
            <a:r>
              <a:rPr lang="en-US" sz="1200" b="1" dirty="0">
                <a:solidFill>
                  <a:schemeClr val="tx1"/>
                </a:solidFill>
              </a:rPr>
              <a:t>17% (or 1 in 6)</a:t>
            </a:r>
            <a:r>
              <a:rPr lang="en-US" sz="1200" dirty="0">
                <a:solidFill>
                  <a:schemeClr val="tx1"/>
                </a:solidFill>
              </a:rPr>
              <a:t> are </a:t>
            </a:r>
            <a:r>
              <a:rPr lang="en-US" sz="1200" u="sng" dirty="0">
                <a:solidFill>
                  <a:schemeClr val="tx1"/>
                </a:solidFill>
              </a:rPr>
              <a:t>not</a:t>
            </a:r>
            <a:r>
              <a:rPr lang="en-US" sz="1200" dirty="0">
                <a:solidFill>
                  <a:schemeClr val="tx1"/>
                </a:solidFill>
              </a:rPr>
              <a:t> aware of their condition</a:t>
            </a:r>
            <a:endParaRPr lang="en-US" sz="600" dirty="0">
              <a:solidFill>
                <a:schemeClr val="tx1"/>
              </a:solidFill>
            </a:endParaRPr>
          </a:p>
          <a:p>
            <a:pPr marL="214313" indent="-214313">
              <a:buFont typeface="Arial" panose="020B0604020202020204" pitchFamily="34" charset="0"/>
              <a:buChar char="•"/>
            </a:pPr>
            <a:r>
              <a:rPr lang="en-US" sz="1200" b="1" dirty="0">
                <a:solidFill>
                  <a:schemeClr val="tx1"/>
                </a:solidFill>
              </a:rPr>
              <a:t>Only about half (52%) </a:t>
            </a:r>
            <a:r>
              <a:rPr lang="en-US" sz="1200" dirty="0">
                <a:solidFill>
                  <a:schemeClr val="tx1"/>
                </a:solidFill>
              </a:rPr>
              <a:t>have their blood pressure under control</a:t>
            </a:r>
          </a:p>
          <a:p>
            <a:endParaRPr lang="en-US" sz="1200" dirty="0">
              <a:solidFill>
                <a:schemeClr val="tx1"/>
              </a:solidFill>
            </a:endParaRPr>
          </a:p>
        </p:txBody>
      </p:sp>
      <p:pic>
        <p:nvPicPr>
          <p:cNvPr id="17" name="Picture 16"/>
          <p:cNvPicPr/>
          <p:nvPr/>
        </p:nvPicPr>
        <p:blipFill>
          <a:blip r:embed="rId3" cstate="print">
            <a:extLst>
              <a:ext uri="{28A0092B-C50C-407E-A947-70E740481C1C}">
                <a14:useLocalDpi xmlns:a14="http://schemas.microsoft.com/office/drawing/2010/main" val="0"/>
              </a:ext>
            </a:extLst>
          </a:blip>
          <a:stretch>
            <a:fillRect/>
          </a:stretch>
        </p:blipFill>
        <p:spPr>
          <a:xfrm>
            <a:off x="6593986" y="5798876"/>
            <a:ext cx="1266825" cy="560070"/>
          </a:xfrm>
          <a:prstGeom prst="rect">
            <a:avLst/>
          </a:prstGeom>
        </p:spPr>
      </p:pic>
    </p:spTree>
    <p:extLst>
      <p:ext uri="{BB962C8B-B14F-4D97-AF65-F5344CB8AC3E}">
        <p14:creationId xmlns:p14="http://schemas.microsoft.com/office/powerpoint/2010/main" val="1766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218364"/>
            <a:ext cx="6600825" cy="571500"/>
          </a:xfrm>
        </p:spPr>
        <p:txBody>
          <a:bodyPr>
            <a:normAutofit/>
          </a:bodyPr>
          <a:lstStyle/>
          <a:p>
            <a:r>
              <a:rPr lang="en-US" sz="2100" b="1" dirty="0">
                <a:cs typeface="Times New Roman" panose="02020603050405020304" pitchFamily="18" charset="0"/>
              </a:rPr>
              <a:t>Heart Disease and Stroke By Race and Hispanic Origin</a:t>
            </a:r>
          </a:p>
        </p:txBody>
      </p:sp>
      <p:sp>
        <p:nvSpPr>
          <p:cNvPr id="6" name="Subtitle 2"/>
          <p:cNvSpPr txBox="1">
            <a:spLocks/>
          </p:cNvSpPr>
          <p:nvPr/>
        </p:nvSpPr>
        <p:spPr>
          <a:xfrm>
            <a:off x="1314450" y="5455776"/>
            <a:ext cx="5314950" cy="1058775"/>
          </a:xfrm>
          <a:prstGeom prst="rect">
            <a:avLst/>
          </a:prstGeom>
        </p:spPr>
        <p:txBody>
          <a:bodyPr vert="horz" lIns="68580" tIns="34290" rIns="68580" bIns="3429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125" dirty="0">
                <a:solidFill>
                  <a:schemeClr val="tx1"/>
                </a:solidFill>
                <a:cs typeface="Times New Roman" panose="02020603050405020304" pitchFamily="18" charset="0"/>
              </a:rPr>
              <a:t>Source: Washington State Behavioral Risk Factor Surveillance System Survey, 2013-2015.</a:t>
            </a:r>
          </a:p>
          <a:p>
            <a:pPr algn="l"/>
            <a:r>
              <a:rPr lang="en-US" sz="1125" dirty="0">
                <a:solidFill>
                  <a:schemeClr val="tx1"/>
                </a:solidFill>
                <a:cs typeface="Times New Roman" panose="02020603050405020304" pitchFamily="18" charset="0"/>
              </a:rPr>
              <a:t>Abbreviations: AIAN, American Indian/Alaska Native; NHOPI, Native Hawaiian/Other Pacific Islander. *Non-Hispanic, single race only.  -- Sample too small to obtain reliable estimates.</a:t>
            </a:r>
          </a:p>
          <a:p>
            <a:pPr algn="l"/>
            <a:r>
              <a:rPr lang="en-US" sz="1125" dirty="0">
                <a:solidFill>
                  <a:schemeClr val="tx1"/>
                </a:solidFill>
                <a:cs typeface="Times New Roman" panose="02020603050405020304" pitchFamily="18" charset="0"/>
              </a:rPr>
              <a:t>Note: Among adults 18 years and older.</a:t>
            </a: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6515100" y="5805891"/>
            <a:ext cx="1266825" cy="560070"/>
          </a:xfrm>
          <a:prstGeom prst="rect">
            <a:avLst/>
          </a:prstGeom>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775" y="900752"/>
            <a:ext cx="8302635" cy="455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40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09182"/>
            <a:ext cx="6600825" cy="571500"/>
          </a:xfrm>
        </p:spPr>
        <p:txBody>
          <a:bodyPr>
            <a:normAutofit fontScale="90000"/>
          </a:bodyPr>
          <a:lstStyle/>
          <a:p>
            <a:r>
              <a:rPr lang="en-US" sz="2700" b="1" dirty="0">
                <a:cs typeface="Times New Roman" panose="02020603050405020304" pitchFamily="18" charset="0"/>
              </a:rPr>
              <a:t>Disparities in Self-Reported High Blood Pressure</a:t>
            </a:r>
          </a:p>
        </p:txBody>
      </p:sp>
      <p:sp>
        <p:nvSpPr>
          <p:cNvPr id="6" name="Subtitle 2"/>
          <p:cNvSpPr txBox="1">
            <a:spLocks/>
          </p:cNvSpPr>
          <p:nvPr/>
        </p:nvSpPr>
        <p:spPr>
          <a:xfrm>
            <a:off x="1314450" y="5656997"/>
            <a:ext cx="5314950" cy="955964"/>
          </a:xfrm>
          <a:prstGeom prst="rect">
            <a:avLst/>
          </a:prstGeom>
        </p:spPr>
        <p:txBody>
          <a:bodyPr vert="horz" lIns="68580" tIns="34290" rIns="68580" bIns="3429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125" dirty="0">
                <a:solidFill>
                  <a:schemeClr val="tx1"/>
                </a:solidFill>
                <a:cs typeface="Times New Roman" panose="02020603050405020304" pitchFamily="18" charset="0"/>
              </a:rPr>
              <a:t>Source: Washington State Behavioral Risk Factor Surveillance System Survey, 2013 and 2015 combined.</a:t>
            </a:r>
          </a:p>
          <a:p>
            <a:pPr algn="l"/>
            <a:r>
              <a:rPr lang="en-US" sz="1125" dirty="0">
                <a:solidFill>
                  <a:schemeClr val="tx1"/>
                </a:solidFill>
                <a:cs typeface="Times New Roman" panose="02020603050405020304" pitchFamily="18" charset="0"/>
              </a:rPr>
              <a:t>Abbreviations: AIAN, American Indian/Alaska Native; NHOPI, Native Hawaiian/Other Pacific Islander. *Non-Hispanic, single race only.</a:t>
            </a:r>
          </a:p>
          <a:p>
            <a:pPr algn="l">
              <a:spcBef>
                <a:spcPts val="0"/>
              </a:spcBef>
              <a:defRPr/>
            </a:pPr>
            <a:r>
              <a:rPr lang="en-US" sz="1125" dirty="0">
                <a:solidFill>
                  <a:schemeClr val="tx1"/>
                </a:solidFill>
                <a:cs typeface="Times New Roman" panose="02020603050405020304" pitchFamily="18" charset="0"/>
              </a:rPr>
              <a:t>Note: Hypertension awareness by education among adults ≥25 years.</a:t>
            </a: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6629400" y="5961451"/>
            <a:ext cx="1266825" cy="560070"/>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910" y="680682"/>
            <a:ext cx="7809903" cy="4944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11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Are We Doing?</a:t>
            </a:r>
          </a:p>
        </p:txBody>
      </p:sp>
      <p:sp>
        <p:nvSpPr>
          <p:cNvPr id="3" name="Content Placeholder 2"/>
          <p:cNvSpPr>
            <a:spLocks noGrp="1"/>
          </p:cNvSpPr>
          <p:nvPr>
            <p:ph idx="1"/>
          </p:nvPr>
        </p:nvSpPr>
        <p:spPr/>
        <p:txBody>
          <a:bodyPr/>
          <a:lstStyle/>
          <a:p>
            <a:r>
              <a:rPr lang="en-US" sz="2400" b="1" dirty="0"/>
              <a:t>DP13-1305 and DP14-1422 CDC funded grants </a:t>
            </a:r>
          </a:p>
          <a:p>
            <a:pPr lvl="1"/>
            <a:r>
              <a:rPr lang="en-US" sz="2100" b="1" dirty="0"/>
              <a:t>Promoting awareness </a:t>
            </a:r>
            <a:r>
              <a:rPr lang="en-US" sz="2100" dirty="0"/>
              <a:t>of the importance of blood pressure control</a:t>
            </a:r>
          </a:p>
          <a:p>
            <a:pPr lvl="1"/>
            <a:r>
              <a:rPr lang="en-US" sz="2100" b="1" dirty="0"/>
              <a:t>Leverage partnerships </a:t>
            </a:r>
            <a:r>
              <a:rPr lang="en-US" sz="2100" dirty="0"/>
              <a:t>to address the chronic condition of hypertension</a:t>
            </a:r>
          </a:p>
          <a:p>
            <a:pPr lvl="1"/>
            <a:r>
              <a:rPr lang="en-US" sz="2100" dirty="0"/>
              <a:t>We work with a variety of individuals, organizations, and communities to </a:t>
            </a:r>
            <a:r>
              <a:rPr lang="en-US" sz="2100" b="1" dirty="0"/>
              <a:t>offer</a:t>
            </a:r>
            <a:r>
              <a:rPr lang="en-US" sz="2100" dirty="0"/>
              <a:t> </a:t>
            </a:r>
            <a:r>
              <a:rPr lang="en-US" sz="2100" b="1" dirty="0"/>
              <a:t>in-person trainings </a:t>
            </a:r>
            <a:r>
              <a:rPr lang="en-US" sz="2100" dirty="0"/>
              <a:t>on how to accurately measure blood pressure </a:t>
            </a:r>
          </a:p>
          <a:p>
            <a:pPr lvl="1"/>
            <a:r>
              <a:rPr lang="en-US" sz="2100" b="1" dirty="0"/>
              <a:t>Provide educational materials</a:t>
            </a:r>
            <a:r>
              <a:rPr lang="en-US" sz="2100" dirty="0"/>
              <a:t> in multiple languages to support blood pressure management and control</a:t>
            </a:r>
          </a:p>
          <a:p>
            <a:pPr lvl="1"/>
            <a:r>
              <a:rPr lang="en-US" sz="2100" b="1" dirty="0"/>
              <a:t>Connect communities </a:t>
            </a:r>
            <a:r>
              <a:rPr lang="en-US" sz="2100" dirty="0"/>
              <a:t>to available resources</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629400" y="5333654"/>
            <a:ext cx="1266825" cy="560070"/>
          </a:xfrm>
          <a:prstGeom prst="rect">
            <a:avLst/>
          </a:prstGeom>
        </p:spPr>
      </p:pic>
    </p:spTree>
    <p:extLst>
      <p:ext uri="{BB962C8B-B14F-4D97-AF65-F5344CB8AC3E}">
        <p14:creationId xmlns:p14="http://schemas.microsoft.com/office/powerpoint/2010/main" val="403296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4731"/>
            <a:ext cx="8229600" cy="4525963"/>
          </a:xfrm>
        </p:spPr>
        <p:txBody>
          <a:bodyPr>
            <a:normAutofit/>
          </a:bodyPr>
          <a:lstStyle/>
          <a:p>
            <a:pPr marL="0" indent="0" algn="ctr">
              <a:buNone/>
            </a:pPr>
            <a:endParaRPr lang="en-US" sz="4800" dirty="0">
              <a:solidFill>
                <a:prstClr val="black"/>
              </a:solidFill>
              <a:latin typeface="Calibri Light" panose="020F0302020204030204"/>
              <a:ea typeface="+mj-ea"/>
              <a:cs typeface="+mj-cs"/>
            </a:endParaRPr>
          </a:p>
          <a:p>
            <a:pPr marL="0" indent="0" algn="ctr">
              <a:buNone/>
            </a:pPr>
            <a:r>
              <a:rPr lang="en-US" sz="4800" b="1" dirty="0">
                <a:solidFill>
                  <a:prstClr val="black"/>
                </a:solidFill>
                <a:latin typeface="Calibri Light" panose="020F0302020204030204"/>
                <a:ea typeface="+mj-ea"/>
                <a:cs typeface="+mj-cs"/>
              </a:rPr>
              <a:t>Thank You!</a:t>
            </a:r>
          </a:p>
          <a:p>
            <a:pPr marL="0" indent="0" algn="ctr">
              <a:buNone/>
            </a:pPr>
            <a:endParaRPr lang="en-US" sz="4800" dirty="0">
              <a:solidFill>
                <a:prstClr val="black"/>
              </a:solidFill>
              <a:latin typeface="Calibri Light" panose="020F0302020204030204"/>
              <a:ea typeface="+mj-ea"/>
              <a:cs typeface="+mj-cs"/>
            </a:endParaRPr>
          </a:p>
          <a:p>
            <a:pPr marL="0" indent="0" algn="ctr">
              <a:buNone/>
            </a:pPr>
            <a:r>
              <a:rPr lang="en-US" sz="2400" dirty="0">
                <a:solidFill>
                  <a:prstClr val="black"/>
                </a:solidFill>
                <a:ea typeface="+mj-ea"/>
                <a:cs typeface="+mj-cs"/>
              </a:rPr>
              <a:t>Cheryl Farmer MD</a:t>
            </a:r>
          </a:p>
          <a:p>
            <a:pPr marL="0" indent="0" algn="ctr">
              <a:buNone/>
            </a:pPr>
            <a:r>
              <a:rPr lang="en-US" sz="2400" dirty="0">
                <a:solidFill>
                  <a:prstClr val="black"/>
                </a:solidFill>
                <a:ea typeface="+mj-ea"/>
                <a:cs typeface="+mj-cs"/>
              </a:rPr>
              <a:t>Washington State Department of Health</a:t>
            </a:r>
            <a:endParaRPr lang="en-US" sz="1200" dirty="0"/>
          </a:p>
          <a:p>
            <a:pPr marL="0" indent="0" algn="ctr">
              <a:buNone/>
            </a:pPr>
            <a:r>
              <a:rPr lang="en-US" sz="2400" dirty="0">
                <a:solidFill>
                  <a:prstClr val="black"/>
                </a:solidFill>
                <a:ea typeface="+mj-ea"/>
                <a:cs typeface="+mj-cs"/>
              </a:rPr>
              <a:t>Heart Disease, Stroke, and Diabetes Prevention Program</a:t>
            </a:r>
          </a:p>
          <a:p>
            <a:pPr marL="0" indent="0" algn="ctr">
              <a:buNone/>
            </a:pPr>
            <a:r>
              <a:rPr lang="en-US" sz="2400" dirty="0">
                <a:solidFill>
                  <a:prstClr val="black"/>
                </a:solidFill>
                <a:ea typeface="+mj-ea"/>
                <a:cs typeface="+mj-cs"/>
                <a:hlinkClick r:id="rId3"/>
              </a:rPr>
              <a:t>cheryl.farmer@doh.wa.gov</a:t>
            </a:r>
            <a:r>
              <a:rPr lang="en-US" sz="2400" dirty="0">
                <a:solidFill>
                  <a:prstClr val="black"/>
                </a:solidFill>
                <a:ea typeface="+mj-ea"/>
                <a:cs typeface="+mj-cs"/>
              </a:rPr>
              <a:t> | 360-236-3770</a:t>
            </a:r>
          </a:p>
          <a:p>
            <a:pPr marL="0" indent="0" algn="ctr">
              <a:buNone/>
            </a:pPr>
            <a:endParaRPr lang="en-US" dirty="0">
              <a:solidFill>
                <a:prstClr val="black"/>
              </a:solidFill>
              <a:latin typeface="Calibri Light" panose="020F0302020204030204"/>
              <a:ea typeface="+mj-ea"/>
              <a:cs typeface="+mj-cs"/>
            </a:endParaRPr>
          </a:p>
        </p:txBody>
      </p:sp>
      <p:pic>
        <p:nvPicPr>
          <p:cNvPr id="4" name="Picture 3"/>
          <p:cNvPicPr/>
          <p:nvPr/>
        </p:nvPicPr>
        <p:blipFill>
          <a:blip r:embed="rId4" cstate="print">
            <a:extLst>
              <a:ext uri="{28A0092B-C50C-407E-A947-70E740481C1C}">
                <a14:useLocalDpi xmlns:a14="http://schemas.microsoft.com/office/drawing/2010/main" val="0"/>
              </a:ext>
            </a:extLst>
          </a:blip>
          <a:stretch>
            <a:fillRect/>
          </a:stretch>
        </p:blipFill>
        <p:spPr>
          <a:xfrm>
            <a:off x="7419975" y="5905263"/>
            <a:ext cx="1266825" cy="560070"/>
          </a:xfrm>
          <a:prstGeom prst="rect">
            <a:avLst/>
          </a:prstGeom>
        </p:spPr>
      </p:pic>
    </p:spTree>
    <p:extLst>
      <p:ext uri="{BB962C8B-B14F-4D97-AF65-F5344CB8AC3E}">
        <p14:creationId xmlns:p14="http://schemas.microsoft.com/office/powerpoint/2010/main" val="389808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4" y="3405850"/>
            <a:ext cx="4314825" cy="345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ctrTitle"/>
          </p:nvPr>
        </p:nvSpPr>
        <p:spPr/>
        <p:txBody>
          <a:bodyPr/>
          <a:lstStyle/>
          <a:p>
            <a:r>
              <a:rPr lang="en-US" sz="3600" dirty="0"/>
              <a:t>Community collaboration to reduce hypertension</a:t>
            </a:r>
          </a:p>
        </p:txBody>
      </p:sp>
      <p:sp>
        <p:nvSpPr>
          <p:cNvPr id="7" name="Subtitle 6"/>
          <p:cNvSpPr>
            <a:spLocks noGrp="1"/>
          </p:cNvSpPr>
          <p:nvPr>
            <p:ph type="subTitle" idx="1"/>
          </p:nvPr>
        </p:nvSpPr>
        <p:spPr>
          <a:xfrm>
            <a:off x="144464" y="3585923"/>
            <a:ext cx="5694915" cy="1453051"/>
          </a:xfrm>
        </p:spPr>
        <p:txBody>
          <a:bodyPr/>
          <a:lstStyle/>
          <a:p>
            <a:pPr marL="0" marR="0" indent="0" algn="l" defTabSz="914400" rtl="0" eaLnBrk="1" fontAlgn="base" latinLnBrk="0" hangingPunct="1">
              <a:lnSpc>
                <a:spcPct val="100000"/>
              </a:lnSpc>
              <a:spcBef>
                <a:spcPts val="0"/>
              </a:spcBef>
              <a:spcAft>
                <a:spcPct val="0"/>
              </a:spcAft>
              <a:buClrTx/>
              <a:buSzTx/>
              <a:buFontTx/>
              <a:buNone/>
              <a:tabLst/>
              <a:defRPr/>
            </a:pPr>
            <a:r>
              <a:rPr lang="en-US" sz="1800" cap="all" dirty="0" err="1">
                <a:solidFill>
                  <a:schemeClr val="tx2"/>
                </a:solidFill>
                <a:latin typeface="+mj-lt"/>
              </a:rPr>
              <a:t>Ymca</a:t>
            </a:r>
            <a:r>
              <a:rPr lang="en-US" sz="1800" cap="all" dirty="0">
                <a:solidFill>
                  <a:schemeClr val="tx2"/>
                </a:solidFill>
                <a:latin typeface="+mj-lt"/>
              </a:rPr>
              <a:t> Blood Pressure self-monitoring program</a:t>
            </a:r>
          </a:p>
          <a:p>
            <a:pPr marL="0" marR="0" indent="0" algn="l" defTabSz="914400" rtl="0" eaLnBrk="1" fontAlgn="base" latinLnBrk="0" hangingPunct="1">
              <a:lnSpc>
                <a:spcPct val="100000"/>
              </a:lnSpc>
              <a:spcBef>
                <a:spcPts val="0"/>
              </a:spcBef>
              <a:spcAft>
                <a:spcPct val="0"/>
              </a:spcAft>
              <a:buClrTx/>
              <a:buSzTx/>
              <a:buFontTx/>
              <a:buNone/>
              <a:tabLst/>
              <a:defRPr/>
            </a:pPr>
            <a:endParaRPr lang="en-US" sz="1800" cap="all" dirty="0">
              <a:solidFill>
                <a:schemeClr val="tx2"/>
              </a:solidFill>
              <a:latin typeface="+mj-lt"/>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sz="1800" dirty="0">
                <a:latin typeface="+mj-lt"/>
              </a:rPr>
              <a:t>Collaboration with </a:t>
            </a:r>
            <a:r>
              <a:rPr lang="en-US" sz="1800" dirty="0" err="1">
                <a:latin typeface="+mj-lt"/>
              </a:rPr>
              <a:t>chw</a:t>
            </a:r>
            <a:r>
              <a:rPr lang="en-US" sz="1800" cap="none" dirty="0" err="1">
                <a:latin typeface="+mj-lt"/>
              </a:rPr>
              <a:t>s</a:t>
            </a:r>
            <a:r>
              <a:rPr lang="en-US" sz="1800" cap="none" dirty="0">
                <a:latin typeface="+mj-lt"/>
              </a:rPr>
              <a:t>, M</a:t>
            </a:r>
            <a:r>
              <a:rPr lang="en-US" sz="1800" dirty="0">
                <a:latin typeface="+mj-lt"/>
              </a:rPr>
              <a:t>ercy housing, Asian pacific cultural center</a:t>
            </a:r>
          </a:p>
          <a:p>
            <a:pPr marL="0" marR="0" indent="0" algn="l" defTabSz="914400" rtl="0" eaLnBrk="1" fontAlgn="base" latinLnBrk="0" hangingPunct="1">
              <a:lnSpc>
                <a:spcPct val="100000"/>
              </a:lnSpc>
              <a:spcBef>
                <a:spcPts val="0"/>
              </a:spcBef>
              <a:spcAft>
                <a:spcPct val="0"/>
              </a:spcAft>
              <a:buClrTx/>
              <a:buSzTx/>
              <a:buFontTx/>
              <a:buNone/>
              <a:tabLst/>
              <a:defRPr/>
            </a:pPr>
            <a:endParaRPr lang="en-US" b="1" dirty="0"/>
          </a:p>
          <a:p>
            <a:pPr marL="0" marR="0" indent="0" algn="l" defTabSz="914400" rtl="0" eaLnBrk="1" fontAlgn="base" latinLnBrk="0" hangingPunct="1">
              <a:lnSpc>
                <a:spcPct val="100000"/>
              </a:lnSpc>
              <a:spcBef>
                <a:spcPts val="0"/>
              </a:spcBef>
              <a:spcAft>
                <a:spcPct val="0"/>
              </a:spcAft>
              <a:buClrTx/>
              <a:buSzTx/>
              <a:buFontTx/>
              <a:buNone/>
              <a:tabLst/>
              <a:defRPr/>
            </a:pPr>
            <a:endParaRPr lang="en-US" b="1" dirty="0"/>
          </a:p>
        </p:txBody>
      </p:sp>
    </p:spTree>
    <p:extLst>
      <p:ext uri="{BB962C8B-B14F-4D97-AF65-F5344CB8AC3E}">
        <p14:creationId xmlns:p14="http://schemas.microsoft.com/office/powerpoint/2010/main" val="3580730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Y’s National million hearts</a:t>
            </a:r>
            <a:r>
              <a:rPr lang="en-US" baseline="30000" dirty="0">
                <a:latin typeface="Verdana"/>
                <a:ea typeface="Verdana"/>
                <a:cs typeface="Verdana"/>
              </a:rPr>
              <a:t>®</a:t>
            </a:r>
            <a:r>
              <a:rPr lang="en-US" dirty="0"/>
              <a:t> Commitment</a:t>
            </a:r>
          </a:p>
        </p:txBody>
      </p:sp>
      <p:sp>
        <p:nvSpPr>
          <p:cNvPr id="7" name="Content Placeholder 6"/>
          <p:cNvSpPr>
            <a:spLocks noGrp="1"/>
          </p:cNvSpPr>
          <p:nvPr>
            <p:ph idx="1"/>
          </p:nvPr>
        </p:nvSpPr>
        <p:spPr>
          <a:xfrm>
            <a:off x="355172" y="1410229"/>
            <a:ext cx="8339137" cy="2475972"/>
          </a:xfrm>
        </p:spPr>
        <p:txBody>
          <a:bodyPr/>
          <a:lstStyle/>
          <a:p>
            <a:r>
              <a:rPr lang="en-US" sz="2000" dirty="0"/>
              <a:t>The Y has been committed to the Million Hearts Initiative since 2011. </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37</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2242345"/>
            <a:ext cx="8058885" cy="1919287"/>
          </a:xfrm>
          <a:prstGeom prst="rect">
            <a:avLst/>
          </a:prstGeom>
          <a:noFill/>
          <a:ln w="9525">
            <a:solidFill>
              <a:schemeClr val="tx2"/>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55843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t>
            </a:r>
            <a:r>
              <a:rPr lang="en-US" dirty="0" err="1"/>
              <a:t>yusa</a:t>
            </a:r>
            <a:r>
              <a:rPr lang="en-US" dirty="0"/>
              <a:t> strategic plan</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38</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8" name="Content Placeholder 7"/>
          <p:cNvPicPr>
            <a:picLocks noGrp="1" noChangeAspect="1"/>
          </p:cNvPicPr>
          <p:nvPr>
            <p:ph idx="1"/>
          </p:nvPr>
        </p:nvPicPr>
        <p:blipFill>
          <a:blip r:embed="rId2"/>
          <a:stretch>
            <a:fillRect/>
          </a:stretch>
        </p:blipFill>
        <p:spPr>
          <a:xfrm>
            <a:off x="430577" y="1321904"/>
            <a:ext cx="8023338" cy="4653998"/>
          </a:xfrm>
          <a:prstGeom prst="rect">
            <a:avLst/>
          </a:prstGeom>
        </p:spPr>
      </p:pic>
    </p:spTree>
    <p:extLst>
      <p:ext uri="{BB962C8B-B14F-4D97-AF65-F5344CB8AC3E}">
        <p14:creationId xmlns:p14="http://schemas.microsoft.com/office/powerpoint/2010/main" val="4000473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25956" y="895083"/>
            <a:ext cx="7637653" cy="1255669"/>
          </a:xfrm>
          <a:prstGeom prst="rect">
            <a:avLst/>
          </a:prstGeom>
          <a:blipFill>
            <a:blip r:embed="rId2" cstate="print"/>
            <a:stretch>
              <a:fillRect/>
            </a:stretch>
          </a:bli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 name="object 3"/>
          <p:cNvSpPr txBox="1"/>
          <p:nvPr/>
        </p:nvSpPr>
        <p:spPr>
          <a:xfrm>
            <a:off x="1671048" y="1796525"/>
            <a:ext cx="989965" cy="299720"/>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35" normalizeH="0" baseline="0" noProof="0" dirty="0">
                <a:ln>
                  <a:noFill/>
                </a:ln>
                <a:solidFill>
                  <a:srgbClr val="FFFFFF"/>
                </a:solidFill>
                <a:effectLst/>
                <a:uLnTx/>
                <a:uFillTx/>
                <a:latin typeface="Verdana"/>
                <a:ea typeface="ＭＳ Ｐゴシック"/>
                <a:cs typeface="Verdana"/>
              </a:rPr>
              <a:t>I</a:t>
            </a: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mpac</a:t>
            </a:r>
            <a:r>
              <a:rPr kumimoji="0" sz="900" b="0" i="0" u="none" strike="noStrike" kern="1200" cap="none" spc="-20" normalizeH="0" baseline="0" noProof="0" dirty="0">
                <a:ln>
                  <a:noFill/>
                </a:ln>
                <a:solidFill>
                  <a:srgbClr val="FFFFFF"/>
                </a:solidFill>
                <a:effectLst/>
                <a:uLnTx/>
                <a:uFillTx/>
                <a:latin typeface="Verdana"/>
                <a:ea typeface="ＭＳ Ｐゴシック"/>
                <a:cs typeface="Verdana"/>
              </a:rPr>
              <a:t>ti</a:t>
            </a: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n</a:t>
            </a:r>
            <a:r>
              <a:rPr kumimoji="0" sz="900" b="0" i="0" u="none" strike="noStrike" kern="1200" cap="none" spc="0" normalizeH="0" baseline="0" noProof="0" dirty="0">
                <a:ln>
                  <a:noFill/>
                </a:ln>
                <a:solidFill>
                  <a:srgbClr val="FFFFFF"/>
                </a:solidFill>
                <a:effectLst/>
                <a:uLnTx/>
                <a:uFillTx/>
                <a:latin typeface="Verdana"/>
                <a:ea typeface="ＭＳ Ｐゴシック"/>
                <a:cs typeface="Verdana"/>
              </a:rPr>
              <a:t>g</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a:p>
            <a:pPr marL="0" marR="0" lvl="0" indent="0" algn="ctr" defTabSz="914400" rtl="0" eaLnBrk="1" fontAlgn="auto" latinLnBrk="0" hangingPunct="1">
              <a:lnSpc>
                <a:spcPct val="100000"/>
              </a:lnSpc>
              <a:spcBef>
                <a:spcPts val="5"/>
              </a:spcBef>
              <a:spcAft>
                <a:spcPts val="0"/>
              </a:spcAft>
              <a:buClrTx/>
              <a:buSzTx/>
              <a:buFontTx/>
              <a:buNone/>
              <a:tabLst/>
              <a:defRPr/>
            </a:pP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IN</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D</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I</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V</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I</a:t>
            </a:r>
            <a:r>
              <a:rPr kumimoji="0" sz="1000" b="1" i="0" u="none" strike="noStrike" kern="1200" cap="none" spc="-25" normalizeH="0" baseline="0" noProof="0" dirty="0">
                <a:ln>
                  <a:noFill/>
                </a:ln>
                <a:solidFill>
                  <a:srgbClr val="FFFFFF"/>
                </a:solidFill>
                <a:effectLst/>
                <a:uLnTx/>
                <a:uFillTx/>
                <a:latin typeface="Verdana"/>
                <a:ea typeface="ＭＳ Ｐゴシック"/>
                <a:cs typeface="Verdana"/>
              </a:rPr>
              <a:t>D</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U</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A</a:t>
            </a:r>
            <a:r>
              <a:rPr kumimoji="0" sz="1000" b="1" i="0" u="none" strike="noStrike" kern="1200" cap="none" spc="-25" normalizeH="0" baseline="0" noProof="0" dirty="0">
                <a:ln>
                  <a:noFill/>
                </a:ln>
                <a:solidFill>
                  <a:srgbClr val="FFFFFF"/>
                </a:solidFill>
                <a:effectLst/>
                <a:uLnTx/>
                <a:uFillTx/>
                <a:latin typeface="Verdana"/>
                <a:ea typeface="ＭＳ Ｐゴシック"/>
                <a:cs typeface="Verdana"/>
              </a:rPr>
              <a:t>L</a:t>
            </a:r>
            <a:r>
              <a:rPr kumimoji="0" sz="1000" b="1" i="0" u="none" strike="noStrike" kern="1200" cap="none" spc="-10" normalizeH="0" baseline="0" noProof="0" dirty="0">
                <a:ln>
                  <a:noFill/>
                </a:ln>
                <a:solidFill>
                  <a:srgbClr val="FFFFFF"/>
                </a:solidFill>
                <a:effectLst/>
                <a:uLnTx/>
                <a:uFillTx/>
                <a:latin typeface="Verdana"/>
                <a:ea typeface="ＭＳ Ｐゴシック"/>
                <a:cs typeface="Verdana"/>
              </a:rPr>
              <a:t>S</a:t>
            </a:r>
            <a:endParaRPr kumimoji="0" sz="10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4" name="object 4"/>
          <p:cNvSpPr txBox="1"/>
          <p:nvPr/>
        </p:nvSpPr>
        <p:spPr>
          <a:xfrm>
            <a:off x="4355034" y="1796525"/>
            <a:ext cx="1224915" cy="299720"/>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35" normalizeH="0" baseline="0" noProof="0" dirty="0">
                <a:ln>
                  <a:noFill/>
                </a:ln>
                <a:solidFill>
                  <a:srgbClr val="FFFFFF"/>
                </a:solidFill>
                <a:effectLst/>
                <a:uLnTx/>
                <a:uFillTx/>
                <a:latin typeface="Verdana"/>
                <a:ea typeface="ＭＳ Ｐゴシック"/>
                <a:cs typeface="Verdana"/>
              </a:rPr>
              <a:t>I</a:t>
            </a: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mpac</a:t>
            </a:r>
            <a:r>
              <a:rPr kumimoji="0" sz="900" b="0" i="0" u="none" strike="noStrike" kern="1200" cap="none" spc="-20" normalizeH="0" baseline="0" noProof="0" dirty="0">
                <a:ln>
                  <a:noFill/>
                </a:ln>
                <a:solidFill>
                  <a:srgbClr val="FFFFFF"/>
                </a:solidFill>
                <a:effectLst/>
                <a:uLnTx/>
                <a:uFillTx/>
                <a:latin typeface="Verdana"/>
                <a:ea typeface="ＭＳ Ｐゴシック"/>
                <a:cs typeface="Verdana"/>
              </a:rPr>
              <a:t>ti</a:t>
            </a: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n</a:t>
            </a:r>
            <a:r>
              <a:rPr kumimoji="0" sz="900" b="0" i="0" u="none" strike="noStrike" kern="1200" cap="none" spc="0" normalizeH="0" baseline="0" noProof="0" dirty="0">
                <a:ln>
                  <a:noFill/>
                </a:ln>
                <a:solidFill>
                  <a:srgbClr val="FFFFFF"/>
                </a:solidFill>
                <a:effectLst/>
                <a:uLnTx/>
                <a:uFillTx/>
                <a:latin typeface="Verdana"/>
                <a:ea typeface="ＭＳ Ｐゴシック"/>
                <a:cs typeface="Verdana"/>
              </a:rPr>
              <a:t>g</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a:p>
            <a:pPr marL="0" marR="0" lvl="0" indent="0" algn="ctr" defTabSz="914400" rtl="0" eaLnBrk="1" fontAlgn="auto" latinLnBrk="0" hangingPunct="1">
              <a:lnSpc>
                <a:spcPct val="100000"/>
              </a:lnSpc>
              <a:spcBef>
                <a:spcPts val="5"/>
              </a:spcBef>
              <a:spcAft>
                <a:spcPts val="0"/>
              </a:spcAft>
              <a:buClrTx/>
              <a:buSzTx/>
              <a:buFontTx/>
              <a:buNone/>
              <a:tabLst/>
              <a:defRPr/>
            </a:pP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O</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R</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GAN</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IZA</a:t>
            </a:r>
            <a:r>
              <a:rPr kumimoji="0" sz="1000" b="1" i="0" u="none" strike="noStrike" kern="1200" cap="none" spc="-20" normalizeH="0" baseline="0" noProof="0" dirty="0">
                <a:ln>
                  <a:noFill/>
                </a:ln>
                <a:solidFill>
                  <a:srgbClr val="FFFFFF"/>
                </a:solidFill>
                <a:effectLst/>
                <a:uLnTx/>
                <a:uFillTx/>
                <a:latin typeface="Verdana"/>
                <a:ea typeface="ＭＳ Ｐゴシック"/>
                <a:cs typeface="Verdana"/>
              </a:rPr>
              <a:t>T</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I</a:t>
            </a:r>
            <a:r>
              <a:rPr kumimoji="0" sz="1000" b="1" i="0" u="none" strike="noStrike" kern="1200" cap="none" spc="-20" normalizeH="0" baseline="0" noProof="0" dirty="0">
                <a:ln>
                  <a:noFill/>
                </a:ln>
                <a:solidFill>
                  <a:srgbClr val="FFFFFF"/>
                </a:solidFill>
                <a:effectLst/>
                <a:uLnTx/>
                <a:uFillTx/>
                <a:latin typeface="Verdana"/>
                <a:ea typeface="ＭＳ Ｐゴシック"/>
                <a:cs typeface="Verdana"/>
              </a:rPr>
              <a:t>O</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N</a:t>
            </a:r>
            <a:r>
              <a:rPr kumimoji="0" sz="1000" b="1" i="0" u="none" strike="noStrike" kern="1200" cap="none" spc="-10" normalizeH="0" baseline="0" noProof="0" dirty="0">
                <a:ln>
                  <a:noFill/>
                </a:ln>
                <a:solidFill>
                  <a:srgbClr val="FFFFFF"/>
                </a:solidFill>
                <a:effectLst/>
                <a:uLnTx/>
                <a:uFillTx/>
                <a:latin typeface="Verdana"/>
                <a:ea typeface="ＭＳ Ｐゴシック"/>
                <a:cs typeface="Verdana"/>
              </a:rPr>
              <a:t>S</a:t>
            </a:r>
            <a:endParaRPr kumimoji="0" sz="10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5" name="object 5"/>
          <p:cNvSpPr txBox="1"/>
          <p:nvPr/>
        </p:nvSpPr>
        <p:spPr>
          <a:xfrm>
            <a:off x="6190882" y="1796525"/>
            <a:ext cx="1047115" cy="299720"/>
          </a:xfrm>
          <a:prstGeom prst="rect">
            <a:avLst/>
          </a:prstGeom>
        </p:spPr>
        <p:txBody>
          <a:bodyPr vert="horz" wrap="square" lIns="0" tIns="0" rIns="0" bIns="0" rtlCol="0">
            <a:spAutoFit/>
          </a:bodyPr>
          <a:lstStyle/>
          <a:p>
            <a:pPr marL="1905" marR="0" lvl="0" indent="0" algn="ct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35" normalizeH="0" baseline="0" noProof="0" dirty="0">
                <a:ln>
                  <a:noFill/>
                </a:ln>
                <a:solidFill>
                  <a:srgbClr val="FFFFFF"/>
                </a:solidFill>
                <a:effectLst/>
                <a:uLnTx/>
                <a:uFillTx/>
                <a:latin typeface="Verdana"/>
                <a:ea typeface="ＭＳ Ｐゴシック"/>
                <a:cs typeface="Verdana"/>
              </a:rPr>
              <a:t>I</a:t>
            </a: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mpac</a:t>
            </a:r>
            <a:r>
              <a:rPr kumimoji="0" sz="900" b="0" i="0" u="none" strike="noStrike" kern="1200" cap="none" spc="-20" normalizeH="0" baseline="0" noProof="0" dirty="0">
                <a:ln>
                  <a:noFill/>
                </a:ln>
                <a:solidFill>
                  <a:srgbClr val="FFFFFF"/>
                </a:solidFill>
                <a:effectLst/>
                <a:uLnTx/>
                <a:uFillTx/>
                <a:latin typeface="Verdana"/>
                <a:ea typeface="ＭＳ Ｐゴシック"/>
                <a:cs typeface="Verdana"/>
              </a:rPr>
              <a:t>ti</a:t>
            </a: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n</a:t>
            </a:r>
            <a:r>
              <a:rPr kumimoji="0" sz="900" b="0" i="0" u="none" strike="noStrike" kern="1200" cap="none" spc="0" normalizeH="0" baseline="0" noProof="0" dirty="0">
                <a:ln>
                  <a:noFill/>
                </a:ln>
                <a:solidFill>
                  <a:srgbClr val="FFFFFF"/>
                </a:solidFill>
                <a:effectLst/>
                <a:uLnTx/>
                <a:uFillTx/>
                <a:latin typeface="Verdana"/>
                <a:ea typeface="ＭＳ Ｐゴシック"/>
                <a:cs typeface="Verdana"/>
              </a:rPr>
              <a:t>g</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a:p>
            <a:pPr marL="0" marR="0" lvl="0" indent="0" algn="ctr" defTabSz="914400" rtl="0" eaLnBrk="1" fontAlgn="auto" latinLnBrk="0" hangingPunct="1">
              <a:lnSpc>
                <a:spcPct val="100000"/>
              </a:lnSpc>
              <a:spcBef>
                <a:spcPts val="5"/>
              </a:spcBef>
              <a:spcAft>
                <a:spcPts val="0"/>
              </a:spcAft>
              <a:buClrTx/>
              <a:buSzTx/>
              <a:buFontTx/>
              <a:buNone/>
              <a:tabLst/>
              <a:defRPr/>
            </a:pP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C</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OMM</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UN</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I</a:t>
            </a:r>
            <a:r>
              <a:rPr kumimoji="0" sz="1000" b="1" i="0" u="none" strike="noStrike" kern="1200" cap="none" spc="-20" normalizeH="0" baseline="0" noProof="0" dirty="0">
                <a:ln>
                  <a:noFill/>
                </a:ln>
                <a:solidFill>
                  <a:srgbClr val="FFFFFF"/>
                </a:solidFill>
                <a:effectLst/>
                <a:uLnTx/>
                <a:uFillTx/>
                <a:latin typeface="Verdana"/>
                <a:ea typeface="ＭＳ Ｐゴシック"/>
                <a:cs typeface="Verdana"/>
              </a:rPr>
              <a:t>T</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IES</a:t>
            </a:r>
            <a:endParaRPr kumimoji="0" sz="10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6" name="object 6"/>
          <p:cNvSpPr txBox="1"/>
          <p:nvPr/>
        </p:nvSpPr>
        <p:spPr>
          <a:xfrm>
            <a:off x="7763143" y="1796525"/>
            <a:ext cx="629920" cy="299720"/>
          </a:xfrm>
          <a:prstGeom prst="rect">
            <a:avLst/>
          </a:prstGeom>
        </p:spPr>
        <p:txBody>
          <a:bodyPr vert="horz" wrap="square" lIns="0" tIns="0" rIns="0" bIns="0" rtlCol="0">
            <a:spAutoFit/>
          </a:bodyPr>
          <a:lstStyle/>
          <a:p>
            <a:pPr marL="381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35" normalizeH="0" baseline="0" noProof="0" dirty="0">
                <a:ln>
                  <a:noFill/>
                </a:ln>
                <a:solidFill>
                  <a:srgbClr val="FFFFFF"/>
                </a:solidFill>
                <a:effectLst/>
                <a:uLnTx/>
                <a:uFillTx/>
                <a:latin typeface="Verdana"/>
                <a:ea typeface="ＭＳ Ｐゴシック"/>
                <a:cs typeface="Verdana"/>
              </a:rPr>
              <a:t>I</a:t>
            </a: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mpac</a:t>
            </a:r>
            <a:r>
              <a:rPr kumimoji="0" sz="900" b="0" i="0" u="none" strike="noStrike" kern="1200" cap="none" spc="-20" normalizeH="0" baseline="0" noProof="0" dirty="0">
                <a:ln>
                  <a:noFill/>
                </a:ln>
                <a:solidFill>
                  <a:srgbClr val="FFFFFF"/>
                </a:solidFill>
                <a:effectLst/>
                <a:uLnTx/>
                <a:uFillTx/>
                <a:latin typeface="Verdana"/>
                <a:ea typeface="ＭＳ Ｐゴシック"/>
                <a:cs typeface="Verdana"/>
              </a:rPr>
              <a:t>ti</a:t>
            </a: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n</a:t>
            </a:r>
            <a:r>
              <a:rPr kumimoji="0" sz="900" b="0" i="0" u="none" strike="noStrike" kern="1200" cap="none" spc="0" normalizeH="0" baseline="0" noProof="0" dirty="0">
                <a:ln>
                  <a:noFill/>
                </a:ln>
                <a:solidFill>
                  <a:srgbClr val="FFFFFF"/>
                </a:solidFill>
                <a:effectLst/>
                <a:uLnTx/>
                <a:uFillTx/>
                <a:latin typeface="Verdana"/>
                <a:ea typeface="ＭＳ Ｐゴシック"/>
                <a:cs typeface="Verdana"/>
              </a:rPr>
              <a:t>g</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S</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O</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C</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I</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E</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TY</a:t>
            </a:r>
            <a:endParaRPr kumimoji="0" sz="10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7" name="object 7"/>
          <p:cNvSpPr txBox="1"/>
          <p:nvPr/>
        </p:nvSpPr>
        <p:spPr>
          <a:xfrm>
            <a:off x="2988800" y="1796526"/>
            <a:ext cx="700405" cy="299720"/>
          </a:xfrm>
          <a:prstGeom prst="rect">
            <a:avLst/>
          </a:prstGeom>
        </p:spPr>
        <p:txBody>
          <a:bodyPr vert="horz" wrap="square" lIns="0" tIns="0" rIns="0" bIns="0" rtlCol="0">
            <a:spAutoFit/>
          </a:bodyPr>
          <a:lstStyle/>
          <a:p>
            <a:pPr marL="73025"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35" normalizeH="0" baseline="0" noProof="0" dirty="0">
                <a:ln>
                  <a:noFill/>
                </a:ln>
                <a:solidFill>
                  <a:srgbClr val="FFFFFF"/>
                </a:solidFill>
                <a:effectLst/>
                <a:uLnTx/>
                <a:uFillTx/>
                <a:latin typeface="Verdana"/>
                <a:ea typeface="ＭＳ Ｐゴシック"/>
                <a:cs typeface="Verdana"/>
              </a:rPr>
              <a:t>I</a:t>
            </a: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mpac</a:t>
            </a:r>
            <a:r>
              <a:rPr kumimoji="0" sz="900" b="0" i="0" u="none" strike="noStrike" kern="1200" cap="none" spc="-20" normalizeH="0" baseline="0" noProof="0" dirty="0">
                <a:ln>
                  <a:noFill/>
                </a:ln>
                <a:solidFill>
                  <a:srgbClr val="FFFFFF"/>
                </a:solidFill>
                <a:effectLst/>
                <a:uLnTx/>
                <a:uFillTx/>
                <a:latin typeface="Verdana"/>
                <a:ea typeface="ＭＳ Ｐゴシック"/>
                <a:cs typeface="Verdana"/>
              </a:rPr>
              <a:t>ti</a:t>
            </a: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n</a:t>
            </a:r>
            <a:r>
              <a:rPr kumimoji="0" sz="900" b="0" i="0" u="none" strike="noStrike" kern="1200" cap="none" spc="0" normalizeH="0" baseline="0" noProof="0" dirty="0">
                <a:ln>
                  <a:noFill/>
                </a:ln>
                <a:solidFill>
                  <a:srgbClr val="FFFFFF"/>
                </a:solidFill>
                <a:effectLst/>
                <a:uLnTx/>
                <a:uFillTx/>
                <a:latin typeface="Verdana"/>
                <a:ea typeface="ＭＳ Ｐゴシック"/>
                <a:cs typeface="Verdana"/>
              </a:rPr>
              <a:t>g</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F</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A</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M</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I</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L</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I</a:t>
            </a:r>
            <a:r>
              <a:rPr kumimoji="0" sz="1000" b="1" i="0" u="none" strike="noStrike" kern="1200" cap="none" spc="-20" normalizeH="0" baseline="0" noProof="0" dirty="0">
                <a:ln>
                  <a:noFill/>
                </a:ln>
                <a:solidFill>
                  <a:srgbClr val="FFFFFF"/>
                </a:solidFill>
                <a:effectLst/>
                <a:uLnTx/>
                <a:uFillTx/>
                <a:latin typeface="Verdana"/>
                <a:ea typeface="ＭＳ Ｐゴシック"/>
                <a:cs typeface="Verdana"/>
              </a:rPr>
              <a:t>E</a:t>
            </a:r>
            <a:r>
              <a:rPr kumimoji="0" sz="1000" b="1" i="0" u="none" strike="noStrike" kern="1200" cap="none" spc="-10" normalizeH="0" baseline="0" noProof="0" dirty="0">
                <a:ln>
                  <a:noFill/>
                </a:ln>
                <a:solidFill>
                  <a:srgbClr val="FFFFFF"/>
                </a:solidFill>
                <a:effectLst/>
                <a:uLnTx/>
                <a:uFillTx/>
                <a:latin typeface="Verdana"/>
                <a:ea typeface="ＭＳ Ｐゴシック"/>
                <a:cs typeface="Verdana"/>
              </a:rPr>
              <a:t>S</a:t>
            </a:r>
            <a:endParaRPr kumimoji="0" sz="10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8" name="object 8"/>
          <p:cNvSpPr/>
          <p:nvPr/>
        </p:nvSpPr>
        <p:spPr>
          <a:xfrm>
            <a:off x="1327696" y="2150745"/>
            <a:ext cx="7585709" cy="4180840"/>
          </a:xfrm>
          <a:custGeom>
            <a:avLst/>
            <a:gdLst/>
            <a:ahLst/>
            <a:cxnLst/>
            <a:rect l="l" t="t" r="r" b="b"/>
            <a:pathLst>
              <a:path w="7585709" h="4180840">
                <a:moveTo>
                  <a:pt x="7585570" y="4180268"/>
                </a:moveTo>
                <a:lnTo>
                  <a:pt x="0" y="4180268"/>
                </a:lnTo>
                <a:lnTo>
                  <a:pt x="0" y="0"/>
                </a:lnTo>
                <a:lnTo>
                  <a:pt x="7585570" y="0"/>
                </a:lnTo>
                <a:lnTo>
                  <a:pt x="7585570" y="4180268"/>
                </a:lnTo>
                <a:close/>
              </a:path>
            </a:pathLst>
          </a:custGeom>
          <a:ln w="3175">
            <a:solidFill>
              <a:srgbClr val="8F9291"/>
            </a:solid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0" name="object 10"/>
          <p:cNvSpPr txBox="1"/>
          <p:nvPr/>
        </p:nvSpPr>
        <p:spPr>
          <a:xfrm>
            <a:off x="2999271" y="4794826"/>
            <a:ext cx="638810" cy="284480"/>
          </a:xfrm>
          <a:prstGeom prst="rect">
            <a:avLst/>
          </a:prstGeom>
        </p:spPr>
        <p:txBody>
          <a:bodyPr vert="horz" wrap="square" lIns="0" tIns="0" rIns="0" bIns="0" rtlCol="0">
            <a:spAutoFit/>
          </a:bodyPr>
          <a:lstStyle/>
          <a:p>
            <a:pPr marL="83820" marR="6350" lvl="0" indent="-71755"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Ch</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il</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dh</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oo</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d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b</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y</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11" name="object 11"/>
          <p:cNvSpPr txBox="1"/>
          <p:nvPr/>
        </p:nvSpPr>
        <p:spPr>
          <a:xfrm>
            <a:off x="1687107" y="2639334"/>
            <a:ext cx="951865" cy="631825"/>
          </a:xfrm>
          <a:prstGeom prst="rect">
            <a:avLst/>
          </a:prstGeom>
        </p:spPr>
        <p:txBody>
          <a:bodyPr vert="horz" wrap="square" lIns="0" tIns="0" rIns="0" bIns="0" rtlCol="0">
            <a:spAutoFit/>
          </a:bodyPr>
          <a:lstStyle/>
          <a:p>
            <a:pPr marL="12700" marR="6350" lvl="0" indent="0" algn="ctr" defTabSz="914400" rtl="0" eaLnBrk="1" fontAlgn="auto" latinLnBrk="0" hangingPunct="1">
              <a:lnSpc>
                <a:spcPct val="151100"/>
              </a:lnSpc>
              <a:spcBef>
                <a:spcPts val="0"/>
              </a:spcBef>
              <a:spcAft>
                <a:spcPts val="0"/>
              </a:spcAft>
              <a:buClrTx/>
              <a:buSzTx/>
              <a:buFontTx/>
              <a:buNone/>
              <a:tabLst/>
              <a:defRPr/>
            </a:pP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G</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u</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p</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Ex</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rc</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e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Y</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ut</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h</a:t>
            </a:r>
            <a:r>
              <a:rPr kumimoji="0" sz="900" b="1" i="0" u="none" strike="noStrike" kern="1200" cap="none" spc="-1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Sp</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rt</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Sw</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m</a:t>
            </a:r>
            <a:r>
              <a:rPr kumimoji="0" sz="900" b="1" i="0" u="none" strike="noStrike" kern="1200" cap="none" spc="-1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Le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ss</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12" name="object 12"/>
          <p:cNvSpPr txBox="1"/>
          <p:nvPr/>
        </p:nvSpPr>
        <p:spPr>
          <a:xfrm>
            <a:off x="2150479" y="4402320"/>
            <a:ext cx="696595" cy="284480"/>
          </a:xfrm>
          <a:prstGeom prst="rect">
            <a:avLst/>
          </a:prstGeom>
        </p:spPr>
        <p:txBody>
          <a:bodyPr vert="horz" wrap="square" lIns="0" tIns="0" rIns="0" bIns="0" rtlCol="0">
            <a:spAutoFit/>
          </a:bodyPr>
          <a:lstStyle/>
          <a:p>
            <a:pPr marL="12700" marR="6350" lvl="0" indent="19177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F</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lls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P</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eve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nt</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n</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13" name="object 13"/>
          <p:cNvSpPr txBox="1"/>
          <p:nvPr/>
        </p:nvSpPr>
        <p:spPr>
          <a:xfrm>
            <a:off x="1500569" y="5439821"/>
            <a:ext cx="802005" cy="284480"/>
          </a:xfrm>
          <a:prstGeom prst="rect">
            <a:avLst/>
          </a:prstGeom>
        </p:spPr>
        <p:txBody>
          <a:bodyPr vert="horz" wrap="square" lIns="0" tIns="0" rIns="0" bIns="0" rtlCol="0">
            <a:spAutoFit/>
          </a:bodyPr>
          <a:lstStyle/>
          <a:p>
            <a:pPr marL="12700" marR="6350" lvl="0" indent="17653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Canc</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r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Sur</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v</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v</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rs</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hi</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p</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14" name="object 14"/>
          <p:cNvSpPr txBox="1"/>
          <p:nvPr/>
        </p:nvSpPr>
        <p:spPr>
          <a:xfrm>
            <a:off x="2939149" y="2776174"/>
            <a:ext cx="819785" cy="1473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F</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am</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il</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y</a:t>
            </a:r>
            <a:r>
              <a:rPr kumimoji="0" sz="900" b="1" i="0" u="none" strike="noStrike" kern="1200" cap="none" spc="-10"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Camp</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15" name="object 15"/>
          <p:cNvSpPr txBox="1"/>
          <p:nvPr/>
        </p:nvSpPr>
        <p:spPr>
          <a:xfrm>
            <a:off x="3824974" y="2323431"/>
            <a:ext cx="1766570" cy="1473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Emp</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l</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ye</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10"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W</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ll</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r>
              <a:rPr kumimoji="0" sz="900" b="1" i="0" u="none" strike="noStrike" kern="1200" cap="none" spc="10"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B</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fi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16" name="object 16"/>
          <p:cNvSpPr txBox="1"/>
          <p:nvPr/>
        </p:nvSpPr>
        <p:spPr>
          <a:xfrm>
            <a:off x="2207858" y="3392365"/>
            <a:ext cx="1093470" cy="1473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W</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ll</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r>
              <a:rPr kumimoji="0" sz="900" b="1" i="0" u="none" strike="noStrike" kern="1200" cap="none" spc="-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C</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nt</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endParaRPr kumimoji="0" sz="900" b="0" i="0" u="none" strike="noStrike" kern="1200" cap="none" spc="0" normalizeH="0" baseline="0" noProof="0" dirty="0">
              <a:ln>
                <a:noFill/>
              </a:ln>
              <a:solidFill>
                <a:prstClr val="black"/>
              </a:solidFill>
              <a:effectLst/>
              <a:uLnTx/>
              <a:uFillTx/>
              <a:latin typeface="Verdana"/>
              <a:ea typeface="ＭＳ Ｐゴシック"/>
              <a:cs typeface="Verdana"/>
            </a:endParaRPr>
          </a:p>
        </p:txBody>
      </p:sp>
      <p:sp>
        <p:nvSpPr>
          <p:cNvPr id="17" name="object 17"/>
          <p:cNvSpPr txBox="1"/>
          <p:nvPr/>
        </p:nvSpPr>
        <p:spPr>
          <a:xfrm>
            <a:off x="3018816" y="3055294"/>
            <a:ext cx="665480" cy="284480"/>
          </a:xfrm>
          <a:prstGeom prst="rect">
            <a:avLst/>
          </a:prstGeom>
        </p:spPr>
        <p:txBody>
          <a:bodyPr vert="horz" wrap="square" lIns="0" tIns="0" rIns="0" bIns="0" rtlCol="0">
            <a:spAutoFit/>
          </a:bodyPr>
          <a:lstStyle/>
          <a:p>
            <a:pPr marL="121920" marR="6350" lvl="0" indent="-109855"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Ad</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ve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ntur</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e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G</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u</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d</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18" name="object 18"/>
          <p:cNvSpPr txBox="1"/>
          <p:nvPr/>
        </p:nvSpPr>
        <p:spPr>
          <a:xfrm>
            <a:off x="3023845" y="3934719"/>
            <a:ext cx="620395" cy="284480"/>
          </a:xfrm>
          <a:prstGeom prst="rect">
            <a:avLst/>
          </a:prstGeom>
        </p:spPr>
        <p:txBody>
          <a:bodyPr vert="horz" wrap="square" lIns="0" tIns="0" rIns="0" bIns="0" rtlCol="0">
            <a:spAutoFit/>
          </a:bodyPr>
          <a:lstStyle/>
          <a:p>
            <a:pPr marL="12700" marR="6350" lvl="0" indent="28575"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Sm</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k</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ng C</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ssat</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n</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19" name="object 19"/>
          <p:cNvSpPr txBox="1"/>
          <p:nvPr/>
        </p:nvSpPr>
        <p:spPr>
          <a:xfrm>
            <a:off x="4255656" y="2749427"/>
            <a:ext cx="669290" cy="558800"/>
          </a:xfrm>
          <a:prstGeom prst="rect">
            <a:avLst/>
          </a:prstGeom>
        </p:spPr>
        <p:txBody>
          <a:bodyPr vert="horz" wrap="square" lIns="0" tIns="0" rIns="0" bIns="0" rtlCol="0">
            <a:spAutoFit/>
          </a:bodyPr>
          <a:lstStyle/>
          <a:p>
            <a:pPr marL="12700" marR="635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Y</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P</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li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c</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P</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m</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g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He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l</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th</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y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Eat</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ng</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20" name="object 20"/>
          <p:cNvSpPr txBox="1"/>
          <p:nvPr/>
        </p:nvSpPr>
        <p:spPr>
          <a:xfrm>
            <a:off x="5089475" y="2749427"/>
            <a:ext cx="669290" cy="558800"/>
          </a:xfrm>
          <a:prstGeom prst="rect">
            <a:avLst/>
          </a:prstGeom>
        </p:spPr>
        <p:txBody>
          <a:bodyPr vert="horz" wrap="square" lIns="0" tIns="0" rIns="0" bIns="0" rtlCol="0">
            <a:spAutoFit/>
          </a:bodyPr>
          <a:lstStyle/>
          <a:p>
            <a:pPr marL="12700" marR="635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Y</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P</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li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c</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P</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m</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g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P</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h</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y</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cal Act</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v</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ty</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21" name="object 21"/>
          <p:cNvSpPr txBox="1"/>
          <p:nvPr/>
        </p:nvSpPr>
        <p:spPr>
          <a:xfrm>
            <a:off x="2529383" y="5362097"/>
            <a:ext cx="563245" cy="284480"/>
          </a:xfrm>
          <a:prstGeom prst="rect">
            <a:avLst/>
          </a:prstGeom>
        </p:spPr>
        <p:txBody>
          <a:bodyPr vert="horz" wrap="square" lIns="0" tIns="0" rIns="0" bIns="0" rtlCol="0">
            <a:spAutoFit/>
          </a:bodyPr>
          <a:lstStyle/>
          <a:p>
            <a:pPr marL="38100" marR="6350" lvl="0" indent="-26034"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D</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ab</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es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Supp</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t</a:t>
            </a:r>
            <a:endParaRPr kumimoji="0" sz="900" b="0" i="0" u="none" strike="noStrike" kern="1200" cap="none" spc="0" normalizeH="0" baseline="0" noProof="0" dirty="0">
              <a:ln>
                <a:noFill/>
              </a:ln>
              <a:solidFill>
                <a:prstClr val="black"/>
              </a:solidFill>
              <a:effectLst/>
              <a:uLnTx/>
              <a:uFillTx/>
              <a:latin typeface="Verdana"/>
              <a:ea typeface="ＭＳ Ｐゴシック"/>
              <a:cs typeface="Verdana"/>
            </a:endParaRPr>
          </a:p>
        </p:txBody>
      </p:sp>
      <p:sp>
        <p:nvSpPr>
          <p:cNvPr id="22" name="object 22"/>
          <p:cNvSpPr txBox="1"/>
          <p:nvPr/>
        </p:nvSpPr>
        <p:spPr>
          <a:xfrm>
            <a:off x="6169953" y="2418300"/>
            <a:ext cx="1133475" cy="1473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Bu</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il</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1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En</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v</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nm</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nt</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23" name="object 23"/>
          <p:cNvSpPr txBox="1"/>
          <p:nvPr/>
        </p:nvSpPr>
        <p:spPr>
          <a:xfrm>
            <a:off x="6218530" y="2721081"/>
            <a:ext cx="1040130" cy="284480"/>
          </a:xfrm>
          <a:prstGeom prst="rect">
            <a:avLst/>
          </a:prstGeom>
        </p:spPr>
        <p:txBody>
          <a:bodyPr vert="horz" wrap="square" lIns="0" tIns="0" rIns="0" bIns="0" rtlCol="0">
            <a:spAutoFit/>
          </a:bodyPr>
          <a:lstStyle/>
          <a:p>
            <a:pPr marL="12700" marR="6350" lvl="0" indent="2540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Acc</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r>
              <a:rPr kumimoji="0" sz="900" b="1" i="0" u="none" strike="noStrike" kern="1200" cap="none" spc="-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40"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F</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sh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F</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ru</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r>
              <a:rPr kumimoji="0" sz="900" b="1" i="0" u="none" strike="noStrike" kern="1200" cap="none" spc="-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&amp;</a:t>
            </a:r>
            <a:r>
              <a:rPr kumimoji="0" sz="900" b="1" i="0" u="none" strike="noStrike" kern="1200" cap="none" spc="-40"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V</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gg</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24" name="object 24"/>
          <p:cNvSpPr txBox="1"/>
          <p:nvPr/>
        </p:nvSpPr>
        <p:spPr>
          <a:xfrm>
            <a:off x="7549211" y="2222962"/>
            <a:ext cx="1276350" cy="1473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Ad</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v</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cac</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y</a:t>
            </a:r>
            <a:r>
              <a:rPr kumimoji="0" sz="900" b="1" i="0" u="none" strike="noStrike" kern="1200" cap="none" spc="-10"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an</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d</a:t>
            </a:r>
            <a:r>
              <a:rPr kumimoji="0" sz="900" b="1" i="0" u="none" strike="noStrike" kern="1200" cap="none" spc="-40"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P</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li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cy</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25" name="object 25"/>
          <p:cNvSpPr txBox="1"/>
          <p:nvPr/>
        </p:nvSpPr>
        <p:spPr>
          <a:xfrm>
            <a:off x="7767181" y="2771602"/>
            <a:ext cx="842644" cy="284480"/>
          </a:xfrm>
          <a:prstGeom prst="rect">
            <a:avLst/>
          </a:prstGeom>
        </p:spPr>
        <p:txBody>
          <a:bodyPr vert="horz" wrap="square" lIns="0" tIns="0" rIns="0" bIns="0" rtlCol="0">
            <a:spAutoFit/>
          </a:bodyPr>
          <a:lstStyle/>
          <a:p>
            <a:pPr marL="12700" marR="6350" lvl="0" indent="5588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C</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mmun</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y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D</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eve</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l</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pm</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t</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26" name="object 26"/>
          <p:cNvSpPr txBox="1"/>
          <p:nvPr/>
        </p:nvSpPr>
        <p:spPr>
          <a:xfrm>
            <a:off x="7538581" y="3183082"/>
            <a:ext cx="1300480" cy="284480"/>
          </a:xfrm>
          <a:prstGeom prst="rect">
            <a:avLst/>
          </a:prstGeom>
        </p:spPr>
        <p:txBody>
          <a:bodyPr vert="horz" wrap="square" lIns="0" tIns="0" rIns="0" bIns="0" rtlCol="0">
            <a:spAutoFit/>
          </a:bodyPr>
          <a:lstStyle/>
          <a:p>
            <a:pPr marL="106680" marR="6350" lvl="0" indent="-94615"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Ec</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m</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c</a:t>
            </a:r>
            <a:r>
              <a:rPr kumimoji="0" sz="900" b="1" i="0" u="none" strike="noStrike" kern="1200" cap="none" spc="-10"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nc</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nt</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ve</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an</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d</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D</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nc</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nt</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v</a:t>
            </a:r>
            <a:r>
              <a:rPr kumimoji="0" sz="900" b="1" i="0" u="none" strike="noStrike" kern="1200" cap="none" spc="-10"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27" name="object 27"/>
          <p:cNvSpPr txBox="1"/>
          <p:nvPr/>
        </p:nvSpPr>
        <p:spPr>
          <a:xfrm>
            <a:off x="5530559" y="3728293"/>
            <a:ext cx="878205" cy="284480"/>
          </a:xfrm>
          <a:prstGeom prst="rect">
            <a:avLst/>
          </a:prstGeom>
        </p:spPr>
        <p:txBody>
          <a:bodyPr vert="horz" wrap="square" lIns="0" tIns="0" rIns="0" bIns="0" rtlCol="0">
            <a:spAutoFit/>
          </a:bodyPr>
          <a:lstStyle/>
          <a:p>
            <a:pPr marL="12700" marR="6350" lvl="0" indent="2540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bacco</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f</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e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En</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v</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nm</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a:t>
            </a:r>
            <a:r>
              <a:rPr kumimoji="0" sz="900" b="1" i="0" u="none" strike="noStrike" kern="1200" cap="none" spc="-15"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28" name="object 28"/>
          <p:cNvSpPr txBox="1"/>
          <p:nvPr/>
        </p:nvSpPr>
        <p:spPr>
          <a:xfrm>
            <a:off x="1815123" y="3930261"/>
            <a:ext cx="696595" cy="284480"/>
          </a:xfrm>
          <a:prstGeom prst="rect">
            <a:avLst/>
          </a:prstGeom>
        </p:spPr>
        <p:txBody>
          <a:bodyPr vert="horz" wrap="square" lIns="0" tIns="0" rIns="0" bIns="0" rtlCol="0">
            <a:spAutoFit/>
          </a:bodyPr>
          <a:lstStyle/>
          <a:p>
            <a:pPr marL="12700" marR="6350" lvl="0" indent="65405"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D</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ab</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es P</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eve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nt</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n</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29" name="object 29"/>
          <p:cNvSpPr txBox="1"/>
          <p:nvPr/>
        </p:nvSpPr>
        <p:spPr>
          <a:xfrm>
            <a:off x="2798721" y="5914166"/>
            <a:ext cx="1364438" cy="276999"/>
          </a:xfrm>
          <a:prstGeom prst="rect">
            <a:avLst/>
          </a:prstGeom>
        </p:spPr>
        <p:txBody>
          <a:bodyPr vert="horz" wrap="square" lIns="0" tIns="0" rIns="0" bIns="0" rtlCol="0">
            <a:spAutoFit/>
          </a:bodyPr>
          <a:lstStyle/>
          <a:p>
            <a:pPr marL="47625" marR="6350" lvl="0" indent="-3556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 normalizeH="0" baseline="0" noProof="0" dirty="0">
                <a:ln>
                  <a:noFill/>
                </a:ln>
                <a:solidFill>
                  <a:srgbClr val="353635"/>
                </a:solidFill>
                <a:effectLst/>
                <a:uLnTx/>
                <a:uFillTx/>
                <a:latin typeface="Verdana"/>
                <a:ea typeface="ＭＳ Ｐゴシック"/>
                <a:cs typeface="Verdana"/>
              </a:rPr>
              <a:t>Blood Pressure Self-Management</a:t>
            </a:r>
            <a:endParaRPr kumimoji="0" sz="900" b="0" i="0" u="none" strike="noStrike" kern="1200" cap="none" spc="0" normalizeH="0" baseline="0" noProof="0" dirty="0">
              <a:ln>
                <a:noFill/>
              </a:ln>
              <a:solidFill>
                <a:prstClr val="black"/>
              </a:solidFill>
              <a:effectLst/>
              <a:uLnTx/>
              <a:uFillTx/>
              <a:latin typeface="Verdana"/>
              <a:ea typeface="ＭＳ Ｐゴシック"/>
              <a:cs typeface="Verdana"/>
            </a:endParaRPr>
          </a:p>
        </p:txBody>
      </p:sp>
      <p:sp>
        <p:nvSpPr>
          <p:cNvPr id="30" name="object 30"/>
          <p:cNvSpPr txBox="1"/>
          <p:nvPr/>
        </p:nvSpPr>
        <p:spPr>
          <a:xfrm>
            <a:off x="1490054" y="5914166"/>
            <a:ext cx="1039329" cy="276999"/>
          </a:xfrm>
          <a:prstGeom prst="rect">
            <a:avLst/>
          </a:prstGeom>
        </p:spPr>
        <p:txBody>
          <a:bodyPr vert="horz" wrap="square" lIns="0" tIns="0" rIns="0" bIns="0" rtlCol="0">
            <a:spAutoFit/>
          </a:bodyPr>
          <a:lstStyle/>
          <a:p>
            <a:pPr marL="12700" marR="6350" lvl="0" indent="144145"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Arthr</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1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 </a:t>
            </a:r>
            <a:r>
              <a:rPr kumimoji="0" lang="en-US" sz="900" b="1" i="0" u="none" strike="noStrike" kern="1200" cap="none" spc="-30" normalizeH="0" baseline="0" noProof="0" dirty="0">
                <a:ln>
                  <a:noFill/>
                </a:ln>
                <a:solidFill>
                  <a:srgbClr val="353635"/>
                </a:solidFill>
                <a:effectLst/>
                <a:uLnTx/>
                <a:uFillTx/>
                <a:latin typeface="Verdana"/>
                <a:ea typeface="ＭＳ Ｐゴシック"/>
                <a:cs typeface="Verdana"/>
              </a:rPr>
              <a:t>Self-M</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anag</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m</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nt</a:t>
            </a:r>
            <a:endParaRPr kumimoji="0" sz="900" b="0" i="0" u="none" strike="noStrike" kern="1200" cap="none" spc="0" normalizeH="0" baseline="0" noProof="0" dirty="0">
              <a:ln>
                <a:noFill/>
              </a:ln>
              <a:solidFill>
                <a:prstClr val="black"/>
              </a:solidFill>
              <a:effectLst/>
              <a:uLnTx/>
              <a:uFillTx/>
              <a:latin typeface="Verdana"/>
              <a:ea typeface="ＭＳ Ｐゴシック"/>
              <a:cs typeface="Verdana"/>
            </a:endParaRPr>
          </a:p>
        </p:txBody>
      </p:sp>
      <p:sp>
        <p:nvSpPr>
          <p:cNvPr id="31" name="object 31"/>
          <p:cNvSpPr/>
          <p:nvPr/>
        </p:nvSpPr>
        <p:spPr>
          <a:xfrm>
            <a:off x="180670" y="2219304"/>
            <a:ext cx="1080020" cy="4169709"/>
          </a:xfrm>
          <a:prstGeom prst="rect">
            <a:avLst/>
          </a:prstGeom>
          <a:blipFill>
            <a:blip r:embed="rId3" cstate="print"/>
            <a:stretch>
              <a:fillRect/>
            </a:stretch>
          </a:bli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2" name="object 32"/>
          <p:cNvSpPr txBox="1"/>
          <p:nvPr/>
        </p:nvSpPr>
        <p:spPr>
          <a:xfrm>
            <a:off x="337381" y="2655045"/>
            <a:ext cx="769620" cy="623570"/>
          </a:xfrm>
          <a:prstGeom prst="rect">
            <a:avLst/>
          </a:prstGeom>
        </p:spPr>
        <p:txBody>
          <a:bodyPr vert="horz" wrap="square" lIns="0" tIns="0" rIns="0" bIns="0" rtlCol="0">
            <a:spAutoFit/>
          </a:bodyPr>
          <a:lstStyle/>
          <a:p>
            <a:pPr marL="12700" marR="6350" lvl="0" indent="-4445" algn="ctr" defTabSz="914400" rtl="0" eaLnBrk="1" fontAlgn="auto" latinLnBrk="0" hangingPunct="1">
              <a:lnSpc>
                <a:spcPct val="105400"/>
              </a:lnSpc>
              <a:spcBef>
                <a:spcPts val="0"/>
              </a:spcBef>
              <a:spcAft>
                <a:spcPts val="0"/>
              </a:spcAft>
              <a:buClrTx/>
              <a:buSzTx/>
              <a:buFontTx/>
              <a:buNone/>
              <a:tabLst/>
              <a:defRPr/>
            </a:pP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To </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PR</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O</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M</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OTE WE</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LL</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N</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E</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S</a:t>
            </a:r>
            <a:r>
              <a:rPr kumimoji="0" sz="1000" b="1" i="0" u="none" strike="noStrike" kern="1200" cap="none" spc="-10" normalizeH="0" baseline="0" noProof="0" dirty="0">
                <a:ln>
                  <a:noFill/>
                </a:ln>
                <a:solidFill>
                  <a:srgbClr val="FFFFFF"/>
                </a:solidFill>
                <a:effectLst/>
                <a:uLnTx/>
                <a:uFillTx/>
                <a:latin typeface="Verdana"/>
                <a:ea typeface="ＭＳ Ｐゴシック"/>
                <a:cs typeface="Verdana"/>
              </a:rPr>
              <a:t>S</a:t>
            </a:r>
            <a:endParaRPr kumimoji="0" sz="1000" b="0" i="0" u="none" strike="noStrike" kern="1200" cap="none" spc="0" normalizeH="0" baseline="0" noProof="0">
              <a:ln>
                <a:noFill/>
              </a:ln>
              <a:solidFill>
                <a:prstClr val="black"/>
              </a:solidFill>
              <a:effectLst/>
              <a:uLnTx/>
              <a:uFillTx/>
              <a:latin typeface="Verdana"/>
              <a:ea typeface="ＭＳ Ｐゴシック"/>
              <a:cs typeface="Verdana"/>
            </a:endParaRPr>
          </a:p>
          <a:p>
            <a:pPr marL="39370" marR="0" lvl="0" indent="0" algn="ctr"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a:t>
            </a: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P</a:t>
            </a: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r</a:t>
            </a:r>
            <a:r>
              <a:rPr kumimoji="0" sz="900" b="0" i="0" u="none" strike="noStrike" kern="1200" cap="none" spc="-20" normalizeH="0" baseline="0" noProof="0" dirty="0">
                <a:ln>
                  <a:noFill/>
                </a:ln>
                <a:solidFill>
                  <a:srgbClr val="FFFFFF"/>
                </a:solidFill>
                <a:effectLst/>
                <a:uLnTx/>
                <a:uFillTx/>
                <a:latin typeface="Verdana"/>
                <a:ea typeface="ＭＳ Ｐゴシック"/>
                <a:cs typeface="Verdana"/>
              </a:rPr>
              <a:t>i</a:t>
            </a: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mar</a:t>
            </a: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y</a:t>
            </a:r>
            <a:r>
              <a:rPr kumimoji="0" sz="900" b="0" i="0" u="none" strike="noStrike" kern="1200" cap="none" spc="0" normalizeH="0" baseline="0" noProof="0" dirty="0">
                <a:ln>
                  <a:noFill/>
                </a:ln>
                <a:solidFill>
                  <a:srgbClr val="FFFFFF"/>
                </a:solidFill>
                <a:effectLst/>
                <a:uLnTx/>
                <a:uFillTx/>
                <a:latin typeface="Verdana"/>
                <a:ea typeface="ＭＳ Ｐゴシック"/>
                <a:cs typeface="Verdana"/>
              </a:rPr>
              <a:t>)</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33" name="object 33"/>
          <p:cNvSpPr txBox="1"/>
          <p:nvPr/>
        </p:nvSpPr>
        <p:spPr>
          <a:xfrm>
            <a:off x="395335" y="5437412"/>
            <a:ext cx="651510" cy="611505"/>
          </a:xfrm>
          <a:prstGeom prst="rect">
            <a:avLst/>
          </a:prstGeom>
        </p:spPr>
        <p:txBody>
          <a:bodyPr vert="horz" wrap="square" lIns="0" tIns="0" rIns="0" bIns="0" rtlCol="0">
            <a:spAutoFit/>
          </a:bodyPr>
          <a:lstStyle/>
          <a:p>
            <a:pPr marL="12700" marR="6350" lvl="0" indent="-2540" algn="ctr" defTabSz="914400" rtl="0" eaLnBrk="1" fontAlgn="auto" latinLnBrk="0" hangingPunct="1">
              <a:lnSpc>
                <a:spcPct val="105400"/>
              </a:lnSpc>
              <a:spcBef>
                <a:spcPts val="0"/>
              </a:spcBef>
              <a:spcAft>
                <a:spcPts val="0"/>
              </a:spcAft>
              <a:buClrTx/>
              <a:buSzTx/>
              <a:buFontTx/>
              <a:buNone/>
              <a:tabLst/>
              <a:defRPr/>
            </a:pP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To </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RECL</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AI</a:t>
            </a:r>
            <a:r>
              <a:rPr kumimoji="0" sz="1000" b="1" i="0" u="none" strike="noStrike" kern="1200" cap="none" spc="-10" normalizeH="0" baseline="0" noProof="0" dirty="0">
                <a:ln>
                  <a:noFill/>
                </a:ln>
                <a:solidFill>
                  <a:srgbClr val="FFFFFF"/>
                </a:solidFill>
                <a:effectLst/>
                <a:uLnTx/>
                <a:uFillTx/>
                <a:latin typeface="Verdana"/>
                <a:ea typeface="ＭＳ Ｐゴシック"/>
                <a:cs typeface="Verdana"/>
              </a:rPr>
              <a:t>M</a:t>
            </a:r>
            <a:r>
              <a:rPr kumimoji="0" sz="1000" b="1" i="0" u="none" strike="noStrike" kern="1200" cap="none" spc="-5" normalizeH="0" baseline="0" noProof="0" dirty="0">
                <a:ln>
                  <a:noFill/>
                </a:ln>
                <a:solidFill>
                  <a:srgbClr val="FFFFFF"/>
                </a:solidFill>
                <a:effectLst/>
                <a:uLnTx/>
                <a:uFillTx/>
                <a:latin typeface="Verdana"/>
                <a:ea typeface="ＭＳ Ｐゴシック"/>
                <a:cs typeface="Verdana"/>
              </a:rPr>
              <a:t> </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H</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E</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A</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L</a:t>
            </a:r>
            <a:r>
              <a:rPr kumimoji="0" sz="1000" b="1" i="0" u="none" strike="noStrike" kern="1200" cap="none" spc="-30" normalizeH="0" baseline="0" noProof="0" dirty="0">
                <a:ln>
                  <a:noFill/>
                </a:ln>
                <a:solidFill>
                  <a:srgbClr val="FFFFFF"/>
                </a:solidFill>
                <a:effectLst/>
                <a:uLnTx/>
                <a:uFillTx/>
                <a:latin typeface="Verdana"/>
                <a:ea typeface="ＭＳ Ｐゴシック"/>
                <a:cs typeface="Verdana"/>
              </a:rPr>
              <a:t>T</a:t>
            </a:r>
            <a:r>
              <a:rPr kumimoji="0" sz="1000" b="1" i="0" u="none" strike="noStrike" kern="1200" cap="none" spc="-10" normalizeH="0" baseline="0" noProof="0" dirty="0">
                <a:ln>
                  <a:noFill/>
                </a:ln>
                <a:solidFill>
                  <a:srgbClr val="FFFFFF"/>
                </a:solidFill>
                <a:effectLst/>
                <a:uLnTx/>
                <a:uFillTx/>
                <a:latin typeface="Verdana"/>
                <a:ea typeface="ＭＳ Ｐゴシック"/>
                <a:cs typeface="Verdana"/>
              </a:rPr>
              <a:t>H</a:t>
            </a:r>
            <a:endParaRPr kumimoji="0" sz="1000" b="0" i="0" u="none" strike="noStrike" kern="1200" cap="none" spc="0" normalizeH="0" baseline="0" noProof="0">
              <a:ln>
                <a:noFill/>
              </a:ln>
              <a:solidFill>
                <a:prstClr val="black"/>
              </a:solidFill>
              <a:effectLst/>
              <a:uLnTx/>
              <a:uFillTx/>
              <a:latin typeface="Verdana"/>
              <a:ea typeface="ＭＳ Ｐゴシック"/>
              <a:cs typeface="Verdana"/>
            </a:endParaRPr>
          </a:p>
          <a:p>
            <a:pPr marL="635" marR="0" lvl="0" indent="0" algn="ct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a:t>
            </a: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T</a:t>
            </a: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er</a:t>
            </a:r>
            <a:r>
              <a:rPr kumimoji="0" sz="900" b="0" i="0" u="none" strike="noStrike" kern="1200" cap="none" spc="-20" normalizeH="0" baseline="0" noProof="0" dirty="0">
                <a:ln>
                  <a:noFill/>
                </a:ln>
                <a:solidFill>
                  <a:srgbClr val="FFFFFF"/>
                </a:solidFill>
                <a:effectLst/>
                <a:uLnTx/>
                <a:uFillTx/>
                <a:latin typeface="Verdana"/>
                <a:ea typeface="ＭＳ Ｐゴシック"/>
                <a:cs typeface="Verdana"/>
              </a:rPr>
              <a:t>ti</a:t>
            </a: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ar</a:t>
            </a: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y</a:t>
            </a:r>
            <a:r>
              <a:rPr kumimoji="0" sz="900" b="0" i="0" u="none" strike="noStrike" kern="1200" cap="none" spc="0" normalizeH="0" baseline="0" noProof="0" dirty="0">
                <a:ln>
                  <a:noFill/>
                </a:ln>
                <a:solidFill>
                  <a:srgbClr val="FFFFFF"/>
                </a:solidFill>
                <a:effectLst/>
                <a:uLnTx/>
                <a:uFillTx/>
                <a:latin typeface="Verdana"/>
                <a:ea typeface="ＭＳ Ｐゴシック"/>
                <a:cs typeface="Verdana"/>
              </a:rPr>
              <a:t>)</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34" name="object 34"/>
          <p:cNvSpPr txBox="1"/>
          <p:nvPr/>
        </p:nvSpPr>
        <p:spPr>
          <a:xfrm>
            <a:off x="369396" y="3991989"/>
            <a:ext cx="704215" cy="611505"/>
          </a:xfrm>
          <a:prstGeom prst="rect">
            <a:avLst/>
          </a:prstGeom>
        </p:spPr>
        <p:txBody>
          <a:bodyPr vert="horz" wrap="square" lIns="0" tIns="0" rIns="0" bIns="0" rtlCol="0">
            <a:spAutoFit/>
          </a:bodyPr>
          <a:lstStyle/>
          <a:p>
            <a:pPr marL="73025" marR="67310" lvl="0" indent="-2540" algn="ctr" defTabSz="914400" rtl="0" eaLnBrk="1" fontAlgn="auto" latinLnBrk="0" hangingPunct="1">
              <a:lnSpc>
                <a:spcPct val="105400"/>
              </a:lnSpc>
              <a:spcBef>
                <a:spcPts val="0"/>
              </a:spcBef>
              <a:spcAft>
                <a:spcPts val="0"/>
              </a:spcAft>
              <a:buClrTx/>
              <a:buSzTx/>
              <a:buFontTx/>
              <a:buNone/>
              <a:tabLst/>
              <a:defRPr/>
            </a:pP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To </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RED</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U</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C</a:t>
            </a:r>
            <a:r>
              <a:rPr kumimoji="0" sz="1000" b="1" i="0" u="none" strike="noStrike" kern="1200" cap="none" spc="-10" normalizeH="0" baseline="0" noProof="0" dirty="0">
                <a:ln>
                  <a:noFill/>
                </a:ln>
                <a:solidFill>
                  <a:srgbClr val="FFFFFF"/>
                </a:solidFill>
                <a:effectLst/>
                <a:uLnTx/>
                <a:uFillTx/>
                <a:latin typeface="Verdana"/>
                <a:ea typeface="ＭＳ Ｐゴシック"/>
                <a:cs typeface="Verdana"/>
              </a:rPr>
              <a:t>E</a:t>
            </a:r>
            <a:r>
              <a:rPr kumimoji="0" sz="1000" b="1" i="0" u="none" strike="noStrike" kern="1200" cap="none" spc="-5" normalizeH="0" baseline="0" noProof="0" dirty="0">
                <a:ln>
                  <a:noFill/>
                </a:ln>
                <a:solidFill>
                  <a:srgbClr val="FFFFFF"/>
                </a:solidFill>
                <a:effectLst/>
                <a:uLnTx/>
                <a:uFillTx/>
                <a:latin typeface="Verdana"/>
                <a:ea typeface="ＭＳ Ｐゴシック"/>
                <a:cs typeface="Verdana"/>
              </a:rPr>
              <a:t> </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R</a:t>
            </a:r>
            <a:r>
              <a:rPr kumimoji="0" sz="1000" b="1" i="0" u="none" strike="noStrike" kern="1200" cap="none" spc="-40" normalizeH="0" baseline="0" noProof="0" dirty="0">
                <a:ln>
                  <a:noFill/>
                </a:ln>
                <a:solidFill>
                  <a:srgbClr val="FFFFFF"/>
                </a:solidFill>
                <a:effectLst/>
                <a:uLnTx/>
                <a:uFillTx/>
                <a:latin typeface="Verdana"/>
                <a:ea typeface="ＭＳ Ｐゴシック"/>
                <a:cs typeface="Verdana"/>
              </a:rPr>
              <a:t>I</a:t>
            </a:r>
            <a:r>
              <a:rPr kumimoji="0" sz="1000" b="1" i="0" u="none" strike="noStrike" kern="1200" cap="none" spc="-35" normalizeH="0" baseline="0" noProof="0" dirty="0">
                <a:ln>
                  <a:noFill/>
                </a:ln>
                <a:solidFill>
                  <a:srgbClr val="FFFFFF"/>
                </a:solidFill>
                <a:effectLst/>
                <a:uLnTx/>
                <a:uFillTx/>
                <a:latin typeface="Verdana"/>
                <a:ea typeface="ＭＳ Ｐゴシック"/>
                <a:cs typeface="Verdana"/>
              </a:rPr>
              <a:t>S</a:t>
            </a:r>
            <a:r>
              <a:rPr kumimoji="0" sz="1000" b="1" i="0" u="none" strike="noStrike" kern="1200" cap="none" spc="-10" normalizeH="0" baseline="0" noProof="0" dirty="0">
                <a:ln>
                  <a:noFill/>
                </a:ln>
                <a:solidFill>
                  <a:srgbClr val="FFFFFF"/>
                </a:solidFill>
                <a:effectLst/>
                <a:uLnTx/>
                <a:uFillTx/>
                <a:latin typeface="Verdana"/>
                <a:ea typeface="ＭＳ Ｐゴシック"/>
                <a:cs typeface="Verdana"/>
              </a:rPr>
              <a:t>K</a:t>
            </a:r>
            <a:endParaRPr kumimoji="0" sz="1000" b="0" i="0" u="none" strike="noStrike" kern="1200" cap="none" spc="0" normalizeH="0" baseline="0" noProof="0">
              <a:ln>
                <a:noFill/>
              </a:ln>
              <a:solidFill>
                <a:prstClr val="black"/>
              </a:solidFill>
              <a:effectLst/>
              <a:uLnTx/>
              <a:uFillTx/>
              <a:latin typeface="Verdana"/>
              <a:ea typeface="ＭＳ Ｐゴシック"/>
              <a:cs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a:t>
            </a: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S</a:t>
            </a: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ec</a:t>
            </a:r>
            <a:r>
              <a:rPr kumimoji="0" sz="900" b="0" i="0" u="none" strike="noStrike" kern="1200" cap="none" spc="-20" normalizeH="0" baseline="0" noProof="0" dirty="0">
                <a:ln>
                  <a:noFill/>
                </a:ln>
                <a:solidFill>
                  <a:srgbClr val="FFFFFF"/>
                </a:solidFill>
                <a:effectLst/>
                <a:uLnTx/>
                <a:uFillTx/>
                <a:latin typeface="Verdana"/>
                <a:ea typeface="ＭＳ Ｐゴシック"/>
                <a:cs typeface="Verdana"/>
              </a:rPr>
              <a:t>o</a:t>
            </a: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n</a:t>
            </a:r>
            <a:r>
              <a:rPr kumimoji="0" sz="900" b="0" i="0" u="none" strike="noStrike" kern="1200" cap="none" spc="-25" normalizeH="0" baseline="0" noProof="0" dirty="0">
                <a:ln>
                  <a:noFill/>
                </a:ln>
                <a:solidFill>
                  <a:srgbClr val="FFFFFF"/>
                </a:solidFill>
                <a:effectLst/>
                <a:uLnTx/>
                <a:uFillTx/>
                <a:latin typeface="Verdana"/>
                <a:ea typeface="ＭＳ Ｐゴシック"/>
                <a:cs typeface="Verdana"/>
              </a:rPr>
              <a:t>da</a:t>
            </a:r>
            <a:r>
              <a:rPr kumimoji="0" sz="900" b="0" i="0" u="none" strike="noStrike" kern="1200" cap="none" spc="-15" normalizeH="0" baseline="0" noProof="0" dirty="0">
                <a:ln>
                  <a:noFill/>
                </a:ln>
                <a:solidFill>
                  <a:srgbClr val="FFFFFF"/>
                </a:solidFill>
                <a:effectLst/>
                <a:uLnTx/>
                <a:uFillTx/>
                <a:latin typeface="Verdana"/>
                <a:ea typeface="ＭＳ Ｐゴシック"/>
                <a:cs typeface="Verdana"/>
              </a:rPr>
              <a:t>r</a:t>
            </a:r>
            <a:r>
              <a:rPr kumimoji="0" sz="900" b="0" i="0" u="none" strike="noStrike" kern="1200" cap="none" spc="-30" normalizeH="0" baseline="0" noProof="0" dirty="0">
                <a:ln>
                  <a:noFill/>
                </a:ln>
                <a:solidFill>
                  <a:srgbClr val="FFFFFF"/>
                </a:solidFill>
                <a:effectLst/>
                <a:uLnTx/>
                <a:uFillTx/>
                <a:latin typeface="Verdana"/>
                <a:ea typeface="ＭＳ Ｐゴシック"/>
                <a:cs typeface="Verdana"/>
              </a:rPr>
              <a:t>y</a:t>
            </a:r>
            <a:r>
              <a:rPr kumimoji="0" sz="900" b="0" i="0" u="none" strike="noStrike" kern="1200" cap="none" spc="0" normalizeH="0" baseline="0" noProof="0" dirty="0">
                <a:ln>
                  <a:noFill/>
                </a:ln>
                <a:solidFill>
                  <a:srgbClr val="FFFFFF"/>
                </a:solidFill>
                <a:effectLst/>
                <a:uLnTx/>
                <a:uFillTx/>
                <a:latin typeface="Verdana"/>
                <a:ea typeface="ＭＳ Ｐゴシック"/>
                <a:cs typeface="Verdana"/>
              </a:rPr>
              <a:t>)</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35" name="object 35"/>
          <p:cNvSpPr txBox="1">
            <a:spLocks noGrp="1"/>
          </p:cNvSpPr>
          <p:nvPr>
            <p:ph type="title"/>
          </p:nvPr>
        </p:nvSpPr>
        <p:spPr>
          <a:prstGeom prst="rect">
            <a:avLst/>
          </a:prstGeom>
        </p:spPr>
        <p:txBody>
          <a:bodyPr vert="horz" wrap="square" lIns="0" tIns="0" rIns="0" bIns="0" rtlCol="0">
            <a:spAutoFit/>
          </a:bodyPr>
          <a:lstStyle/>
          <a:p>
            <a:pPr marL="1282700">
              <a:lnSpc>
                <a:spcPct val="100000"/>
              </a:lnSpc>
            </a:pPr>
            <a:r>
              <a:rPr sz="2700" spc="-5" dirty="0">
                <a:latin typeface="Verdana"/>
                <a:cs typeface="Verdana"/>
              </a:rPr>
              <a:t>H</a:t>
            </a:r>
            <a:r>
              <a:rPr sz="2700" dirty="0">
                <a:latin typeface="Verdana"/>
                <a:cs typeface="Verdana"/>
              </a:rPr>
              <a:t>EA</a:t>
            </a:r>
            <a:r>
              <a:rPr sz="2700" spc="-10" dirty="0">
                <a:latin typeface="Verdana"/>
                <a:cs typeface="Verdana"/>
              </a:rPr>
              <a:t>LT</a:t>
            </a:r>
            <a:r>
              <a:rPr sz="2700" spc="-5" dirty="0">
                <a:latin typeface="Verdana"/>
                <a:cs typeface="Verdana"/>
              </a:rPr>
              <a:t>H</a:t>
            </a:r>
            <a:r>
              <a:rPr sz="2700" dirty="0">
                <a:latin typeface="Verdana"/>
                <a:cs typeface="Verdana"/>
              </a:rPr>
              <a:t>Y</a:t>
            </a:r>
            <a:r>
              <a:rPr sz="2700" spc="25" dirty="0">
                <a:latin typeface="Verdana"/>
                <a:cs typeface="Verdana"/>
              </a:rPr>
              <a:t> </a:t>
            </a:r>
            <a:r>
              <a:rPr sz="2700" spc="-10" dirty="0">
                <a:latin typeface="Verdana"/>
                <a:cs typeface="Verdana"/>
              </a:rPr>
              <a:t>L</a:t>
            </a:r>
            <a:r>
              <a:rPr sz="2700" dirty="0">
                <a:latin typeface="Verdana"/>
                <a:cs typeface="Verdana"/>
              </a:rPr>
              <a:t>IVI</a:t>
            </a:r>
            <a:r>
              <a:rPr sz="2700" spc="5" dirty="0">
                <a:latin typeface="Verdana"/>
                <a:cs typeface="Verdana"/>
              </a:rPr>
              <a:t>N</a:t>
            </a:r>
            <a:r>
              <a:rPr sz="2700" dirty="0">
                <a:latin typeface="Verdana"/>
                <a:cs typeface="Verdana"/>
              </a:rPr>
              <a:t>G</a:t>
            </a:r>
            <a:r>
              <a:rPr sz="2700" spc="-10" dirty="0">
                <a:latin typeface="Verdana"/>
                <a:cs typeface="Verdana"/>
              </a:rPr>
              <a:t> </a:t>
            </a:r>
            <a:r>
              <a:rPr sz="2700" dirty="0">
                <a:latin typeface="Verdana"/>
                <a:cs typeface="Verdana"/>
              </a:rPr>
              <a:t>AT</a:t>
            </a:r>
            <a:r>
              <a:rPr sz="2700" spc="5" dirty="0">
                <a:latin typeface="Verdana"/>
                <a:cs typeface="Verdana"/>
              </a:rPr>
              <a:t> </a:t>
            </a:r>
            <a:r>
              <a:rPr sz="2700" spc="-10" dirty="0">
                <a:latin typeface="Verdana"/>
                <a:cs typeface="Verdana"/>
              </a:rPr>
              <a:t>T</a:t>
            </a:r>
            <a:r>
              <a:rPr sz="2700" spc="-5" dirty="0">
                <a:latin typeface="Verdana"/>
                <a:cs typeface="Verdana"/>
              </a:rPr>
              <a:t>H</a:t>
            </a:r>
            <a:r>
              <a:rPr sz="2700" dirty="0">
                <a:latin typeface="Verdana"/>
                <a:cs typeface="Verdana"/>
              </a:rPr>
              <a:t>E Y</a:t>
            </a:r>
          </a:p>
        </p:txBody>
      </p:sp>
      <p:sp>
        <p:nvSpPr>
          <p:cNvPr id="36" name="object 36"/>
          <p:cNvSpPr txBox="1"/>
          <p:nvPr/>
        </p:nvSpPr>
        <p:spPr>
          <a:xfrm>
            <a:off x="2244049" y="2441939"/>
            <a:ext cx="1109345" cy="1473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Pe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rs</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na</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l</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Tra</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ng</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37" name="object 37"/>
          <p:cNvSpPr/>
          <p:nvPr/>
        </p:nvSpPr>
        <p:spPr>
          <a:xfrm>
            <a:off x="1315491" y="6389014"/>
            <a:ext cx="7648575" cy="377190"/>
          </a:xfrm>
          <a:custGeom>
            <a:avLst/>
            <a:gdLst/>
            <a:ahLst/>
            <a:cxnLst/>
            <a:rect l="l" t="t" r="r" b="b"/>
            <a:pathLst>
              <a:path w="7648575" h="377190">
                <a:moveTo>
                  <a:pt x="0" y="0"/>
                </a:moveTo>
                <a:lnTo>
                  <a:pt x="7648117" y="0"/>
                </a:lnTo>
                <a:lnTo>
                  <a:pt x="7648117" y="377024"/>
                </a:lnTo>
                <a:lnTo>
                  <a:pt x="0" y="377024"/>
                </a:lnTo>
                <a:lnTo>
                  <a:pt x="0" y="0"/>
                </a:lnTo>
                <a:close/>
              </a:path>
            </a:pathLst>
          </a:custGeom>
          <a:solidFill>
            <a:srgbClr val="4C2775"/>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8" name="object 38"/>
          <p:cNvSpPr/>
          <p:nvPr/>
        </p:nvSpPr>
        <p:spPr>
          <a:xfrm>
            <a:off x="4203191" y="6330695"/>
            <a:ext cx="2159507" cy="527303"/>
          </a:xfrm>
          <a:prstGeom prst="rect">
            <a:avLst/>
          </a:prstGeom>
          <a:blipFill>
            <a:blip r:embed="rId4" cstate="print"/>
            <a:stretch>
              <a:fillRect/>
            </a:stretch>
          </a:bli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9" name="object 39"/>
          <p:cNvSpPr txBox="1"/>
          <p:nvPr/>
        </p:nvSpPr>
        <p:spPr>
          <a:xfrm>
            <a:off x="7441559" y="4098919"/>
            <a:ext cx="1361440" cy="284480"/>
          </a:xfrm>
          <a:prstGeom prst="rect">
            <a:avLst/>
          </a:prstGeom>
        </p:spPr>
        <p:txBody>
          <a:bodyPr vert="horz" wrap="square" lIns="0" tIns="0" rIns="0" bIns="0" rtlCol="0">
            <a:spAutoFit/>
          </a:bodyPr>
          <a:lstStyle/>
          <a:p>
            <a:pPr marL="55244" marR="6350" lvl="0" indent="-4318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M</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d</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car</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10"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C</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ve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rag</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f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D</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ab</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r>
              <a:rPr kumimoji="0" sz="900" b="1" i="0" u="none" strike="noStrike" kern="1200" cap="none" spc="10"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P</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r</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eve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nt</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n</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40" name="object 40"/>
          <p:cNvSpPr txBox="1"/>
          <p:nvPr/>
        </p:nvSpPr>
        <p:spPr>
          <a:xfrm>
            <a:off x="6234094" y="3112396"/>
            <a:ext cx="939165" cy="284480"/>
          </a:xfrm>
          <a:prstGeom prst="rect">
            <a:avLst/>
          </a:prstGeom>
        </p:spPr>
        <p:txBody>
          <a:bodyPr vert="horz" wrap="square" lIns="0" tIns="0" rIns="0" bIns="0" rtlCol="0">
            <a:spAutoFit/>
          </a:bodyPr>
          <a:lstStyle/>
          <a:p>
            <a:pPr marL="134620" marR="6350" lvl="0" indent="-122555"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Sa</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f</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 p</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l</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ac</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r>
              <a:rPr kumimoji="0" sz="900" b="1" i="0" u="none" strike="noStrike" kern="1200" cap="none" spc="-1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f</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r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act</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v</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p</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l</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ay</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41" name="object 41"/>
          <p:cNvSpPr txBox="1"/>
          <p:nvPr/>
        </p:nvSpPr>
        <p:spPr>
          <a:xfrm>
            <a:off x="6919780" y="5358048"/>
            <a:ext cx="1148080" cy="1473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Canc</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e</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r</a:t>
            </a:r>
            <a:r>
              <a:rPr kumimoji="0" sz="900" b="1" i="0" u="none" strike="noStrike" kern="1200" cap="none" spc="-1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D</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spar</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10" normalizeH="0" baseline="0" noProof="0" dirty="0">
                <a:ln>
                  <a:noFill/>
                </a:ln>
                <a:solidFill>
                  <a:srgbClr val="353635"/>
                </a:solidFill>
                <a:effectLst/>
                <a:uLnTx/>
                <a:uFillTx/>
                <a:latin typeface="Verdana"/>
                <a:ea typeface="ＭＳ Ｐゴシック"/>
                <a:cs typeface="Verdana"/>
              </a:rPr>
              <a:t>ie</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s</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42" name="object 42"/>
          <p:cNvSpPr txBox="1"/>
          <p:nvPr/>
        </p:nvSpPr>
        <p:spPr>
          <a:xfrm>
            <a:off x="5178648" y="4907364"/>
            <a:ext cx="1134110" cy="1473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He</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l</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t</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h</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 </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N</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a</a:t>
            </a:r>
            <a:r>
              <a:rPr kumimoji="0" sz="900" b="1" i="0" u="none" strike="noStrike" kern="1200" cap="none" spc="-25" normalizeH="0" baseline="0" noProof="0" dirty="0">
                <a:ln>
                  <a:noFill/>
                </a:ln>
                <a:solidFill>
                  <a:srgbClr val="353635"/>
                </a:solidFill>
                <a:effectLst/>
                <a:uLnTx/>
                <a:uFillTx/>
                <a:latin typeface="Verdana"/>
                <a:ea typeface="ＭＳ Ｐゴシック"/>
                <a:cs typeface="Verdana"/>
              </a:rPr>
              <a:t>v</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0" normalizeH="0" baseline="0" noProof="0" dirty="0">
                <a:ln>
                  <a:noFill/>
                </a:ln>
                <a:solidFill>
                  <a:srgbClr val="353635"/>
                </a:solidFill>
                <a:effectLst/>
                <a:uLnTx/>
                <a:uFillTx/>
                <a:latin typeface="Verdana"/>
                <a:ea typeface="ＭＳ Ｐゴシック"/>
                <a:cs typeface="Verdana"/>
              </a:rPr>
              <a:t>gat</a:t>
            </a:r>
            <a:r>
              <a:rPr kumimoji="0" sz="900" b="1" i="0" u="none" strike="noStrike" kern="1200" cap="none" spc="-20" normalizeH="0" baseline="0" noProof="0" dirty="0">
                <a:ln>
                  <a:noFill/>
                </a:ln>
                <a:solidFill>
                  <a:srgbClr val="353635"/>
                </a:solidFill>
                <a:effectLst/>
                <a:uLnTx/>
                <a:uFillTx/>
                <a:latin typeface="Verdana"/>
                <a:ea typeface="ＭＳ Ｐゴシック"/>
                <a:cs typeface="Verdana"/>
              </a:rPr>
              <a:t>i</a:t>
            </a:r>
            <a:r>
              <a:rPr kumimoji="0" sz="900" b="1" i="0" u="none" strike="noStrike" kern="1200" cap="none" spc="-35" normalizeH="0" baseline="0" noProof="0" dirty="0">
                <a:ln>
                  <a:noFill/>
                </a:ln>
                <a:solidFill>
                  <a:srgbClr val="353635"/>
                </a:solidFill>
                <a:effectLst/>
                <a:uLnTx/>
                <a:uFillTx/>
                <a:latin typeface="Verdana"/>
                <a:ea typeface="ＭＳ Ｐゴシック"/>
                <a:cs typeface="Verdana"/>
              </a:rPr>
              <a:t>o</a:t>
            </a:r>
            <a:r>
              <a:rPr kumimoji="0" sz="900" b="1" i="0" u="none" strike="noStrike" kern="1200" cap="none" spc="0" normalizeH="0" baseline="0" noProof="0" dirty="0">
                <a:ln>
                  <a:noFill/>
                </a:ln>
                <a:solidFill>
                  <a:srgbClr val="353635"/>
                </a:solidFill>
                <a:effectLst/>
                <a:uLnTx/>
                <a:uFillTx/>
                <a:latin typeface="Verdana"/>
                <a:ea typeface="ＭＳ Ｐゴシック"/>
                <a:cs typeface="Verdana"/>
              </a:rPr>
              <a:t>n</a:t>
            </a:r>
            <a:endParaRPr kumimoji="0" sz="900" b="0" i="0" u="none" strike="noStrike" kern="1200" cap="none" spc="0" normalizeH="0" baseline="0" noProof="0">
              <a:ln>
                <a:noFill/>
              </a:ln>
              <a:solidFill>
                <a:prstClr val="black"/>
              </a:solidFill>
              <a:effectLst/>
              <a:uLnTx/>
              <a:uFillTx/>
              <a:latin typeface="Verdana"/>
              <a:ea typeface="ＭＳ Ｐゴシック"/>
              <a:cs typeface="Verdana"/>
            </a:endParaRPr>
          </a:p>
        </p:txBody>
      </p:sp>
      <p:sp>
        <p:nvSpPr>
          <p:cNvPr id="43" name="Oval 42"/>
          <p:cNvSpPr/>
          <p:nvPr/>
        </p:nvSpPr>
        <p:spPr>
          <a:xfrm>
            <a:off x="1046845" y="5162550"/>
            <a:ext cx="3543456" cy="12264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Verdana"/>
              <a:ea typeface="ＭＳ Ｐゴシック"/>
            </a:endParaRPr>
          </a:p>
        </p:txBody>
      </p:sp>
      <p:sp>
        <p:nvSpPr>
          <p:cNvPr id="46" name="object 21"/>
          <p:cNvSpPr txBox="1"/>
          <p:nvPr/>
        </p:nvSpPr>
        <p:spPr>
          <a:xfrm>
            <a:off x="3375578" y="5457123"/>
            <a:ext cx="766711" cy="276999"/>
          </a:xfrm>
          <a:prstGeom prst="rect">
            <a:avLst/>
          </a:prstGeom>
        </p:spPr>
        <p:txBody>
          <a:bodyPr vert="horz" wrap="square" lIns="0" tIns="0" rIns="0" bIns="0" rtlCol="0">
            <a:spAutoFit/>
          </a:bodyPr>
          <a:lstStyle/>
          <a:p>
            <a:pPr marL="38100" marR="6350" lvl="0" indent="-26034"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 normalizeH="0" baseline="0" noProof="0" dirty="0">
                <a:ln>
                  <a:noFill/>
                </a:ln>
                <a:solidFill>
                  <a:srgbClr val="353635"/>
                </a:solidFill>
                <a:effectLst/>
                <a:uLnTx/>
                <a:uFillTx/>
                <a:latin typeface="Verdana"/>
                <a:ea typeface="ＭＳ Ｐゴシック"/>
                <a:cs typeface="Verdana"/>
              </a:rPr>
              <a:t>Parkinson’s support</a:t>
            </a:r>
            <a:endParaRPr kumimoji="0" sz="900" b="0" i="0" u="none" strike="noStrike" kern="1200" cap="none" spc="0" normalizeH="0" baseline="0" noProof="0" dirty="0">
              <a:ln>
                <a:noFill/>
              </a:ln>
              <a:solidFill>
                <a:prstClr val="black"/>
              </a:solidFill>
              <a:effectLst/>
              <a:uLnTx/>
              <a:uFillTx/>
              <a:latin typeface="Verdana"/>
              <a:ea typeface="ＭＳ Ｐゴシック"/>
              <a:cs typeface="Verdana"/>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641" y="385012"/>
            <a:ext cx="974078" cy="745170"/>
          </a:xfrm>
          <a:prstGeom prst="rect">
            <a:avLst/>
          </a:prstGeom>
        </p:spPr>
      </p:pic>
      <p:sp>
        <p:nvSpPr>
          <p:cNvPr id="9" name="Footer Placeholder 8"/>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rPr>
              <a:t>| BPSM Implementation Grant – Executive Strategy Session | ©2016 YMCA of the USA</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44" name="Slide Number Placeholder 4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39</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418915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57017" y="3237702"/>
            <a:ext cx="8811491" cy="2339102"/>
          </a:xfrm>
          <a:prstGeom prst="rect">
            <a:avLst/>
          </a:prstGeom>
          <a:noFill/>
        </p:spPr>
        <p:txBody>
          <a:bodyPr wrap="square" rtlCol="0">
            <a:spAutoFit/>
          </a:bodyPr>
          <a:lstStyle/>
          <a:p>
            <a:pPr algn="ctr" defTabSz="685800"/>
            <a:r>
              <a:rPr lang="en-US" sz="3200" dirty="0">
                <a:solidFill>
                  <a:prstClr val="white"/>
                </a:solidFill>
                <a:latin typeface="Arial Black" panose="020B0A04020102020204" pitchFamily="34" charset="0"/>
                <a:cs typeface="Arial" panose="020B0604020202020204" pitchFamily="34" charset="0"/>
              </a:rPr>
              <a:t>Expectations - Approach for the Day</a:t>
            </a:r>
          </a:p>
          <a:p>
            <a:pPr algn="ctr" defTabSz="685800"/>
            <a:endParaRPr lang="en-US" sz="3200" dirty="0">
              <a:solidFill>
                <a:prstClr val="white"/>
              </a:solidFill>
              <a:latin typeface="Arial Black" panose="020B0A04020102020204" pitchFamily="34" charset="0"/>
              <a:cs typeface="Arial" panose="020B0604020202020204" pitchFamily="34" charset="0"/>
            </a:endParaRPr>
          </a:p>
          <a:p>
            <a:pPr algn="ctr" defTabSz="685800"/>
            <a:r>
              <a:rPr lang="en-US" sz="2800" dirty="0">
                <a:solidFill>
                  <a:prstClr val="white"/>
                </a:solidFill>
                <a:latin typeface="Arial Black" panose="020B0A04020102020204" pitchFamily="34" charset="0"/>
                <a:cs typeface="Arial" panose="020B0604020202020204" pitchFamily="34" charset="0"/>
              </a:rPr>
              <a:t>John Bartkus, PMP, CPF</a:t>
            </a:r>
          </a:p>
          <a:p>
            <a:pPr algn="ctr" defTabSz="685800"/>
            <a:r>
              <a:rPr lang="en-US" i="1" dirty="0">
                <a:solidFill>
                  <a:prstClr val="white"/>
                </a:solidFill>
                <a:latin typeface="Arial" panose="020B0604020202020204" pitchFamily="34" charset="0"/>
                <a:cs typeface="Arial" panose="020B0604020202020204" pitchFamily="34" charset="0"/>
              </a:rPr>
              <a:t>Principal Program Manager, Pensivia</a:t>
            </a:r>
          </a:p>
          <a:p>
            <a:pPr algn="ctr" defTabSz="685800"/>
            <a:endParaRPr lang="en-US" i="1" dirty="0">
              <a:solidFill>
                <a:prstClr val="white"/>
              </a:solidFill>
              <a:latin typeface="Arial Black" panose="020B0A04020102020204" pitchFamily="34" charset="0"/>
              <a:cs typeface="Arial" panose="020B0604020202020204" pitchFamily="34" charset="0"/>
            </a:endParaRPr>
          </a:p>
          <a:p>
            <a:pPr algn="ctr" defTabSz="685800"/>
            <a:endParaRPr lang="en-US"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53834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28613" y="328613"/>
            <a:ext cx="8374062" cy="844550"/>
          </a:xfrm>
          <a:prstGeom prst="rect">
            <a:avLst/>
          </a:prstGeom>
        </p:spPr>
        <p:txBody>
          <a:bodyPr/>
          <a:lstStyle>
            <a:lvl1pPr algn="l" rtl="0" eaLnBrk="1" fontAlgn="base" hangingPunct="1">
              <a:spcBef>
                <a:spcPct val="0"/>
              </a:spcBef>
              <a:spcAft>
                <a:spcPct val="0"/>
              </a:spcAft>
              <a:defRPr sz="2600" b="1" cap="all" baseline="0">
                <a:solidFill>
                  <a:schemeClr val="accent1"/>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0" cap="all" spc="0" normalizeH="0" baseline="0" noProof="0" dirty="0">
                <a:ln>
                  <a:noFill/>
                </a:ln>
                <a:solidFill>
                  <a:srgbClr val="0089D0"/>
                </a:solidFill>
                <a:effectLst/>
                <a:uLnTx/>
                <a:uFillTx/>
                <a:latin typeface="Verdana"/>
                <a:ea typeface="ＭＳ Ｐゴシック"/>
              </a:rPr>
              <a:t>Blood Pressure Self-Monitoring (BPSM) Program overview</a:t>
            </a:r>
          </a:p>
        </p:txBody>
      </p:sp>
      <p:sp>
        <p:nvSpPr>
          <p:cNvPr id="6" name="Content Placeholder 5"/>
          <p:cNvSpPr>
            <a:spLocks noGrp="1"/>
          </p:cNvSpPr>
          <p:nvPr>
            <p:ph idx="1"/>
          </p:nvPr>
        </p:nvSpPr>
        <p:spPr>
          <a:xfrm>
            <a:off x="328613" y="1633630"/>
            <a:ext cx="5549900" cy="5027612"/>
          </a:xfrm>
        </p:spPr>
        <p:txBody>
          <a:bodyPr/>
          <a:lstStyle/>
          <a:p>
            <a:r>
              <a:rPr lang="en-US" dirty="0"/>
              <a:t>4 month evidence-based program designed to help persons with high blood pressure better manage their blood pressure by developing the habit of self-monitoring:</a:t>
            </a:r>
          </a:p>
          <a:p>
            <a:pPr marL="509588" lvl="1" indent="-285750">
              <a:buFont typeface="Wingdings" panose="05000000000000000000" pitchFamily="2" charset="2"/>
              <a:buChar char="Ø"/>
            </a:pPr>
            <a:r>
              <a:rPr lang="en-US" dirty="0"/>
              <a:t>Guidance and tools for self-monitoring and tracking</a:t>
            </a:r>
          </a:p>
          <a:p>
            <a:pPr marL="509588" lvl="1" indent="-285750">
              <a:buFont typeface="Wingdings" panose="05000000000000000000" pitchFamily="2" charset="2"/>
              <a:buChar char="Ø"/>
            </a:pPr>
            <a:r>
              <a:rPr lang="en-US" dirty="0"/>
              <a:t>Healthy Heart Ambassador support via weekly Office Hours and messages</a:t>
            </a:r>
          </a:p>
          <a:p>
            <a:pPr marL="509588" lvl="1" indent="-285750">
              <a:buFont typeface="Wingdings" panose="05000000000000000000" pitchFamily="2" charset="2"/>
              <a:buChar char="Ø"/>
            </a:pPr>
            <a:r>
              <a:rPr lang="en-US" dirty="0"/>
              <a:t>Monthly Nutrition Education Seminars</a:t>
            </a:r>
          </a:p>
          <a:p>
            <a:pPr marL="509588" lvl="1" indent="-285750">
              <a:buFont typeface="Wingdings" panose="05000000000000000000" pitchFamily="2" charset="2"/>
              <a:buChar char="Ø"/>
            </a:pPr>
            <a:r>
              <a:rPr lang="en-US" dirty="0"/>
              <a:t>Data collected and managed in customized online database (</a:t>
            </a:r>
            <a:r>
              <a:rPr lang="en-US" dirty="0" err="1"/>
              <a:t>REDCap</a:t>
            </a:r>
            <a:r>
              <a:rPr lang="en-US" dirty="0"/>
              <a:t>)</a:t>
            </a:r>
          </a:p>
        </p:txBody>
      </p:sp>
      <p:sp>
        <p:nvSpPr>
          <p:cNvPr id="3" name="Slide Number Placeholder 2"/>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56761A3-887C-4DD5-B9CF-A38A6F8AFC8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40</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846" y="1740695"/>
            <a:ext cx="2821577" cy="4232366"/>
          </a:xfrm>
          <a:prstGeom prst="rect">
            <a:avLst/>
          </a:prstGeom>
        </p:spPr>
      </p:pic>
    </p:spTree>
    <p:extLst>
      <p:ext uri="{BB962C8B-B14F-4D97-AF65-F5344CB8AC3E}">
        <p14:creationId xmlns:p14="http://schemas.microsoft.com/office/powerpoint/2010/main" val="3323106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60" y="190384"/>
            <a:ext cx="8973880" cy="844550"/>
          </a:xfrm>
        </p:spPr>
        <p:txBody>
          <a:bodyPr/>
          <a:lstStyle/>
          <a:p>
            <a:r>
              <a:rPr lang="en-US" sz="2400" dirty="0"/>
              <a:t>The ymca produced slightly more favorable findings than those reported in the Check it, change it study.</a:t>
            </a:r>
          </a:p>
        </p:txBody>
      </p:sp>
      <p:graphicFrame>
        <p:nvGraphicFramePr>
          <p:cNvPr id="5" name="Content Placeholder 4"/>
          <p:cNvGraphicFramePr>
            <a:graphicFrameLocks noGrp="1"/>
          </p:cNvGraphicFramePr>
          <p:nvPr>
            <p:ph idx="1"/>
            <p:extLst/>
          </p:nvPr>
        </p:nvGraphicFramePr>
        <p:xfrm>
          <a:off x="463135" y="1637413"/>
          <a:ext cx="8193976" cy="3753896"/>
        </p:xfrm>
        <a:graphic>
          <a:graphicData uri="http://schemas.openxmlformats.org/drawingml/2006/table">
            <a:tbl>
              <a:tblPr firstRow="1" bandRow="1">
                <a:tableStyleId>{F5AB1C69-6EDB-4FF4-983F-18BD219EF322}</a:tableStyleId>
              </a:tblPr>
              <a:tblGrid>
                <a:gridCol w="4096988">
                  <a:extLst>
                    <a:ext uri="{9D8B030D-6E8A-4147-A177-3AD203B41FA5}">
                      <a16:colId xmlns:a16="http://schemas.microsoft.com/office/drawing/2014/main" val="20000"/>
                    </a:ext>
                  </a:extLst>
                </a:gridCol>
                <a:gridCol w="4096988">
                  <a:extLst>
                    <a:ext uri="{9D8B030D-6E8A-4147-A177-3AD203B41FA5}">
                      <a16:colId xmlns:a16="http://schemas.microsoft.com/office/drawing/2014/main" val="20001"/>
                    </a:ext>
                  </a:extLst>
                </a:gridCol>
              </a:tblGrid>
              <a:tr h="601824">
                <a:tc>
                  <a:txBody>
                    <a:bodyPr/>
                    <a:lstStyle/>
                    <a:p>
                      <a:pPr algn="ctr"/>
                      <a:r>
                        <a:rPr lang="en-US" i="0" dirty="0"/>
                        <a:t>“Check It, Change It” </a:t>
                      </a:r>
                      <a:r>
                        <a:rPr lang="en-US" dirty="0"/>
                        <a:t>Study (n=1,784)</a:t>
                      </a:r>
                    </a:p>
                  </a:txBody>
                  <a:tcPr/>
                </a:tc>
                <a:tc>
                  <a:txBody>
                    <a:bodyPr/>
                    <a:lstStyle/>
                    <a:p>
                      <a:pPr algn="ctr"/>
                      <a:r>
                        <a:rPr lang="en-US" dirty="0"/>
                        <a:t>YMCA </a:t>
                      </a:r>
                    </a:p>
                    <a:p>
                      <a:pPr algn="ctr"/>
                      <a:r>
                        <a:rPr lang="en-US" dirty="0"/>
                        <a:t>(n=526)</a:t>
                      </a:r>
                      <a:endParaRPr lang="en-US" dirty="0">
                        <a:latin typeface="+mn-lt"/>
                      </a:endParaRPr>
                    </a:p>
                  </a:txBody>
                  <a:tcPr/>
                </a:tc>
                <a:extLst>
                  <a:ext uri="{0D108BD9-81ED-4DB2-BD59-A6C34878D82A}">
                    <a16:rowId xmlns:a16="http://schemas.microsoft.com/office/drawing/2014/main" val="10000"/>
                  </a:ext>
                </a:extLst>
              </a:tr>
              <a:tr h="659151">
                <a:tc>
                  <a:txBody>
                    <a:bodyPr/>
                    <a:lstStyle/>
                    <a:p>
                      <a:r>
                        <a:rPr lang="en-US" sz="1400" dirty="0"/>
                        <a:t>At baseline,</a:t>
                      </a:r>
                      <a:r>
                        <a:rPr lang="en-US" sz="1400" baseline="0" dirty="0"/>
                        <a:t> </a:t>
                      </a:r>
                      <a:r>
                        <a:rPr lang="en-US" sz="1400" dirty="0"/>
                        <a:t>49.3%</a:t>
                      </a:r>
                      <a:r>
                        <a:rPr lang="en-US" sz="1400" baseline="0" dirty="0"/>
                        <a:t> of</a:t>
                      </a:r>
                      <a:r>
                        <a:rPr lang="en-US" sz="1400" dirty="0"/>
                        <a:t> participants had a BP &lt;140/90 mmHg.</a:t>
                      </a:r>
                    </a:p>
                  </a:txBody>
                  <a:tcPr/>
                </a:tc>
                <a:tc>
                  <a:txBody>
                    <a:bodyPr/>
                    <a:lstStyle/>
                    <a:p>
                      <a:r>
                        <a:rPr lang="en-US" sz="1400" dirty="0"/>
                        <a:t>At baseline, </a:t>
                      </a:r>
                      <a:r>
                        <a:rPr lang="en-US" sz="1400" baseline="0" dirty="0"/>
                        <a:t>51.7% </a:t>
                      </a:r>
                      <a:r>
                        <a:rPr lang="en-US" sz="1400" dirty="0"/>
                        <a:t>of participants had a BP &lt;140/90 mmHg.</a:t>
                      </a:r>
                    </a:p>
                  </a:txBody>
                  <a:tcPr/>
                </a:tc>
                <a:extLst>
                  <a:ext uri="{0D108BD9-81ED-4DB2-BD59-A6C34878D82A}">
                    <a16:rowId xmlns:a16="http://schemas.microsoft.com/office/drawing/2014/main" val="10001"/>
                  </a:ext>
                </a:extLst>
              </a:tr>
              <a:tr h="996700">
                <a:tc>
                  <a:txBody>
                    <a:bodyPr/>
                    <a:lstStyle/>
                    <a:p>
                      <a:r>
                        <a:rPr lang="en-US" sz="1400" dirty="0"/>
                        <a:t>By 6 months, 74% of participants either reached a BP &lt;140/90 mmHg or had a ≥10 mmHg reduction in SBP.</a:t>
                      </a:r>
                    </a:p>
                  </a:txBody>
                  <a:tcPr/>
                </a:tc>
                <a:tc>
                  <a:txBody>
                    <a:bodyPr/>
                    <a:lstStyle/>
                    <a:p>
                      <a:r>
                        <a:rPr lang="en-US" sz="1400" dirty="0"/>
                        <a:t>After an average of 4.3 months, 75.1%</a:t>
                      </a:r>
                      <a:r>
                        <a:rPr lang="en-US" sz="1400" baseline="0" dirty="0"/>
                        <a:t> of participants either reached a BP &lt;140/90 mmHg or had a ≥10mmHg reduction in SBP.</a:t>
                      </a:r>
                      <a:endParaRPr lang="en-US" sz="1400" dirty="0"/>
                    </a:p>
                  </a:txBody>
                  <a:tcPr/>
                </a:tc>
                <a:extLst>
                  <a:ext uri="{0D108BD9-81ED-4DB2-BD59-A6C34878D82A}">
                    <a16:rowId xmlns:a16="http://schemas.microsoft.com/office/drawing/2014/main" val="10002"/>
                  </a:ext>
                </a:extLst>
              </a:tr>
              <a:tr h="659151">
                <a:tc>
                  <a:txBody>
                    <a:bodyPr/>
                    <a:lstStyle/>
                    <a:p>
                      <a:r>
                        <a:rPr lang="en-US" sz="1400" dirty="0">
                          <a:effectLst/>
                        </a:rPr>
                        <a:t>Overall, mean SBP decreased by 4.8 mmHg.</a:t>
                      </a:r>
                      <a:endParaRPr lang="en-US" sz="1400" dirty="0"/>
                    </a:p>
                  </a:txBody>
                  <a:tcPr/>
                </a:tc>
                <a:tc>
                  <a:txBody>
                    <a:bodyPr/>
                    <a:lstStyle/>
                    <a:p>
                      <a:r>
                        <a:rPr lang="en-US" sz="1400" dirty="0"/>
                        <a:t>Overall, mean SBP decreased by 6.3 mmHg. </a:t>
                      </a:r>
                    </a:p>
                  </a:txBody>
                  <a:tcPr/>
                </a:tc>
                <a:extLst>
                  <a:ext uri="{0D108BD9-81ED-4DB2-BD59-A6C34878D82A}">
                    <a16:rowId xmlns:a16="http://schemas.microsoft.com/office/drawing/2014/main" val="10003"/>
                  </a:ext>
                </a:extLst>
              </a:tr>
              <a:tr h="79881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effectLst/>
                        </a:rPr>
                        <a:t>Overall, mean DBP decreased by 2.5 mmHg.</a:t>
                      </a:r>
                    </a:p>
                  </a:txBody>
                  <a:tcPr/>
                </a:tc>
                <a:tc>
                  <a:txBody>
                    <a:bodyPr/>
                    <a:lstStyle/>
                    <a:p>
                      <a:r>
                        <a:rPr lang="en-US" sz="1400" dirty="0"/>
                        <a:t>Overall, mean DBP decreased by 3.2</a:t>
                      </a:r>
                      <a:r>
                        <a:rPr lang="en-US" sz="1400" baseline="0" dirty="0"/>
                        <a:t> mmHg. </a:t>
                      </a:r>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41</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7" name="TextBox 6"/>
          <p:cNvSpPr txBox="1"/>
          <p:nvPr/>
        </p:nvSpPr>
        <p:spPr>
          <a:xfrm>
            <a:off x="1501406" y="5571900"/>
            <a:ext cx="6113721"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80" charset="0"/>
                <a:ea typeface="ＭＳ Ｐゴシック" pitchFamily="80" charset="-128"/>
              </a:rPr>
              <a:t>“Check It, Change It” enrolled patients from 8 clinics in Durham County, NC between 12/09/2010 and 11/11/2011.</a:t>
            </a:r>
          </a:p>
        </p:txBody>
      </p:sp>
    </p:spTree>
    <p:extLst>
      <p:ext uri="{BB962C8B-B14F-4D97-AF65-F5344CB8AC3E}">
        <p14:creationId xmlns:p14="http://schemas.microsoft.com/office/powerpoint/2010/main" val="326399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2738" y="0"/>
            <a:ext cx="8374062" cy="844550"/>
          </a:xfrm>
        </p:spPr>
        <p:txBody>
          <a:bodyPr/>
          <a:lstStyle/>
          <a:p>
            <a:pPr>
              <a:defRPr/>
            </a:pPr>
            <a:r>
              <a:rPr lang="en-US" dirty="0"/>
              <a:t>The </a:t>
            </a:r>
            <a:r>
              <a:rPr lang="en-US" dirty="0" err="1"/>
              <a:t>ymca’s</a:t>
            </a:r>
            <a:r>
              <a:rPr lang="en-US" dirty="0"/>
              <a:t> Blood pressure self-monitoring program</a:t>
            </a:r>
            <a:endParaRPr lang="en-US" dirty="0">
              <a:solidFill>
                <a:srgbClr val="0070C0"/>
              </a:solidFill>
              <a:latin typeface="Cachet Bold" pitchFamily="34" charset="0"/>
            </a:endParaRPr>
          </a:p>
        </p:txBody>
      </p:sp>
      <p:sp>
        <p:nvSpPr>
          <p:cNvPr id="6" name="Slide Number Placeholder 5"/>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0698937-BEDD-4EFF-AC3E-111CFE5685E0}" type="slidenum">
              <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42</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graphicFrame>
        <p:nvGraphicFramePr>
          <p:cNvPr id="4" name="Diagram 3"/>
          <p:cNvGraphicFramePr/>
          <p:nvPr>
            <p:extLst/>
          </p:nvPr>
        </p:nvGraphicFramePr>
        <p:xfrm>
          <a:off x="43035" y="924580"/>
          <a:ext cx="8945217" cy="5500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2381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Participating in community integrated health</a:t>
            </a:r>
          </a:p>
        </p:txBody>
      </p:sp>
      <p:pic>
        <p:nvPicPr>
          <p:cNvPr id="9" name="Content Placeholder 8"/>
          <p:cNvPicPr>
            <a:picLocks noGrp="1" noChangeAspect="1"/>
          </p:cNvPicPr>
          <p:nvPr>
            <p:ph idx="1"/>
          </p:nvPr>
        </p:nvPicPr>
        <p:blipFill>
          <a:blip r:embed="rId2"/>
          <a:stretch>
            <a:fillRect/>
          </a:stretch>
        </p:blipFill>
        <p:spPr>
          <a:xfrm>
            <a:off x="2017645" y="1328849"/>
            <a:ext cx="5491954" cy="5027501"/>
          </a:xfrm>
          <a:prstGeom prst="rect">
            <a:avLst/>
          </a:prstGeom>
        </p:spPr>
      </p:pic>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43</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95371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Reducing hypertension risk with health equity through collaboration</a:t>
            </a:r>
          </a:p>
        </p:txBody>
      </p:sp>
      <p:sp>
        <p:nvSpPr>
          <p:cNvPr id="5" name="Content Placeholder 4"/>
          <p:cNvSpPr>
            <a:spLocks noGrp="1"/>
          </p:cNvSpPr>
          <p:nvPr>
            <p:ph idx="1"/>
          </p:nvPr>
        </p:nvSpPr>
        <p:spPr>
          <a:xfrm>
            <a:off x="360363" y="1503570"/>
            <a:ext cx="8342312" cy="4852780"/>
          </a:xfrm>
        </p:spPr>
        <p:txBody>
          <a:bodyPr/>
          <a:lstStyle/>
          <a:p>
            <a:pPr marL="285750" indent="-285750">
              <a:buFont typeface="Arial" panose="020B0604020202020204" pitchFamily="34" charset="0"/>
              <a:buChar char="•"/>
            </a:pPr>
            <a:r>
              <a:rPr lang="en-US" dirty="0"/>
              <a:t>Through the support of 1422 funding, the YMCA is able to deliver the Blood Pressure Self-Monitoring Program (BPSMP) at community sites</a:t>
            </a:r>
          </a:p>
          <a:p>
            <a:pPr marL="285750" indent="-285750">
              <a:buFont typeface="Arial" panose="020B0604020202020204" pitchFamily="34" charset="0"/>
              <a:buChar char="•"/>
            </a:pPr>
            <a:r>
              <a:rPr lang="en-US" dirty="0"/>
              <a:t>Community partners were pulled together to test this delivery model:</a:t>
            </a:r>
          </a:p>
          <a:p>
            <a:pPr marL="979488" lvl="2" indent="-285750">
              <a:buFont typeface="Arial" panose="020B0604020202020204" pitchFamily="34" charset="0"/>
              <a:buChar char="•"/>
            </a:pPr>
            <a:r>
              <a:rPr lang="en-US" dirty="0"/>
              <a:t>Leaders in Women’s Health</a:t>
            </a:r>
          </a:p>
          <a:p>
            <a:pPr marL="979488" lvl="2" indent="-285750">
              <a:buFont typeface="Arial" panose="020B0604020202020204" pitchFamily="34" charset="0"/>
              <a:buChar char="•"/>
            </a:pPr>
            <a:r>
              <a:rPr lang="en-US" dirty="0"/>
              <a:t>Ebony Nurses </a:t>
            </a:r>
          </a:p>
          <a:p>
            <a:pPr marL="979488" lvl="2" indent="-285750">
              <a:buFont typeface="Arial" panose="020B0604020202020204" pitchFamily="34" charset="0"/>
              <a:buChar char="•"/>
            </a:pPr>
            <a:r>
              <a:rPr lang="en-US" dirty="0"/>
              <a:t>Samoan Nurses Association of WA</a:t>
            </a:r>
          </a:p>
          <a:p>
            <a:pPr marL="979488" lvl="2" indent="-285750">
              <a:buFont typeface="Arial" panose="020B0604020202020204" pitchFamily="34" charset="0"/>
              <a:buChar char="•"/>
            </a:pPr>
            <a:r>
              <a:rPr lang="en-US" dirty="0"/>
              <a:t>Mercy Housing Northwest</a:t>
            </a:r>
          </a:p>
          <a:p>
            <a:pPr marL="979488" lvl="2" indent="-285750">
              <a:buFont typeface="Arial" panose="020B0604020202020204" pitchFamily="34" charset="0"/>
              <a:buChar char="•"/>
            </a:pPr>
            <a:r>
              <a:rPr lang="en-US" dirty="0"/>
              <a:t>Asian Pacific Cultural Center</a:t>
            </a:r>
          </a:p>
          <a:p>
            <a:pPr marL="979488" lvl="2" indent="-285750">
              <a:buFont typeface="Arial" panose="020B0604020202020204" pitchFamily="34" charset="0"/>
              <a:buChar char="•"/>
            </a:pPr>
            <a:r>
              <a:rPr lang="en-US" dirty="0"/>
              <a:t>YMCA of Pierce and Kitsap Counties</a:t>
            </a:r>
          </a:p>
          <a:p>
            <a:pPr marL="979488" lvl="2" indent="-285750">
              <a:buFont typeface="Arial" panose="020B0604020202020204" pitchFamily="34" charset="0"/>
              <a:buChar char="•"/>
            </a:pPr>
            <a:r>
              <a:rPr lang="en-US" dirty="0"/>
              <a:t>Tacoma Pierce County Health Department</a:t>
            </a:r>
          </a:p>
        </p:txBody>
      </p:sp>
      <p:sp>
        <p:nvSpPr>
          <p:cNvPr id="2" name="Slide Number Placeholder 1"/>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56761A3-887C-4DD5-B9CF-A38A6F8AFC8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44</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028190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Reducing hypertension risk with health equity through collaboration</a:t>
            </a:r>
          </a:p>
        </p:txBody>
      </p:sp>
      <p:sp>
        <p:nvSpPr>
          <p:cNvPr id="5" name="Content Placeholder 4"/>
          <p:cNvSpPr>
            <a:spLocks noGrp="1"/>
          </p:cNvSpPr>
          <p:nvPr>
            <p:ph idx="1"/>
          </p:nvPr>
        </p:nvSpPr>
        <p:spPr>
          <a:xfrm>
            <a:off x="350838" y="1838739"/>
            <a:ext cx="8342312" cy="4852780"/>
          </a:xfrm>
        </p:spPr>
        <p:txBody>
          <a:bodyPr/>
          <a:lstStyle/>
          <a:p>
            <a:pPr marL="285750" indent="-285750">
              <a:buFont typeface="Arial" panose="020B0604020202020204" pitchFamily="34" charset="0"/>
              <a:buChar char="•"/>
            </a:pPr>
            <a:r>
              <a:rPr lang="en-US" dirty="0"/>
              <a:t>5 Community Health Workers representative of the communities they serve were trained by the YMCA in the delivery of the evidence-based BPSMP under the YMCA license. Many languages were represented in the delivery of the program:</a:t>
            </a:r>
          </a:p>
          <a:p>
            <a:pPr marL="979488" lvl="2" indent="-285750">
              <a:buFont typeface="Arial" panose="020B0604020202020204" pitchFamily="34" charset="0"/>
              <a:buChar char="•"/>
            </a:pPr>
            <a:r>
              <a:rPr lang="en-US" dirty="0"/>
              <a:t>Spanish</a:t>
            </a:r>
          </a:p>
          <a:p>
            <a:pPr marL="979488" lvl="2" indent="-285750">
              <a:buFont typeface="Arial" panose="020B0604020202020204" pitchFamily="34" charset="0"/>
              <a:buChar char="•"/>
            </a:pPr>
            <a:r>
              <a:rPr lang="en-US" dirty="0"/>
              <a:t>Vietnamese</a:t>
            </a:r>
          </a:p>
          <a:p>
            <a:pPr marL="979488" lvl="2" indent="-285750">
              <a:buFont typeface="Arial" panose="020B0604020202020204" pitchFamily="34" charset="0"/>
              <a:buChar char="•"/>
            </a:pPr>
            <a:r>
              <a:rPr lang="en-US" dirty="0"/>
              <a:t>Samoan</a:t>
            </a:r>
          </a:p>
          <a:p>
            <a:pPr marL="979488" lvl="2" indent="-285750">
              <a:buFont typeface="Arial" panose="020B0604020202020204" pitchFamily="34" charset="0"/>
              <a:buChar char="•"/>
            </a:pPr>
            <a:r>
              <a:rPr lang="en-US" dirty="0"/>
              <a:t>English</a:t>
            </a:r>
          </a:p>
          <a:p>
            <a:pPr marL="285750" indent="-285750">
              <a:buFont typeface="Arial" panose="020B0604020202020204" pitchFamily="34" charset="0"/>
              <a:buChar char="•"/>
            </a:pPr>
            <a:r>
              <a:rPr lang="en-US" dirty="0"/>
              <a:t>Through those trusted relationships with CHWs, we were able to enroll 171 participants with hypertension living in federally qualified low income housing and/or who are participants at the Asian Pacific Cultural Center</a:t>
            </a:r>
          </a:p>
          <a:p>
            <a:r>
              <a:rPr lang="en-US" dirty="0"/>
              <a:t> </a:t>
            </a:r>
          </a:p>
        </p:txBody>
      </p:sp>
      <p:sp>
        <p:nvSpPr>
          <p:cNvPr id="2" name="Slide Number Placeholder 1"/>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56761A3-887C-4DD5-B9CF-A38A6F8AFC8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45</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0790725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YMCA/</a:t>
            </a:r>
            <a:r>
              <a:rPr lang="en-US" dirty="0" err="1"/>
              <a:t>chw</a:t>
            </a:r>
            <a:r>
              <a:rPr lang="en-US" dirty="0"/>
              <a:t> collaboration to deliver blood pressure self-monitoring program</a:t>
            </a:r>
          </a:p>
        </p:txBody>
      </p:sp>
      <p:sp>
        <p:nvSpPr>
          <p:cNvPr id="3" name="Slide Number Placeholder 2"/>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309AD80-642E-4752-95E7-F234FD1CAC30}"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46</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pic>
        <p:nvPicPr>
          <p:cNvPr id="5" name="Picture 4"/>
          <p:cNvPicPr>
            <a:picLocks noChangeAspect="1"/>
          </p:cNvPicPr>
          <p:nvPr/>
        </p:nvPicPr>
        <p:blipFill>
          <a:blip r:embed="rId2"/>
          <a:stretch>
            <a:fillRect/>
          </a:stretch>
        </p:blipFill>
        <p:spPr>
          <a:xfrm>
            <a:off x="328613" y="2117035"/>
            <a:ext cx="8311608" cy="3092311"/>
          </a:xfrm>
          <a:prstGeom prst="rect">
            <a:avLst/>
          </a:prstGeom>
        </p:spPr>
      </p:pic>
    </p:spTree>
    <p:extLst>
      <p:ext uri="{BB962C8B-B14F-4D97-AF65-F5344CB8AC3E}">
        <p14:creationId xmlns:p14="http://schemas.microsoft.com/office/powerpoint/2010/main" val="1296079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YMCA/</a:t>
            </a:r>
            <a:r>
              <a:rPr lang="en-US" dirty="0" err="1"/>
              <a:t>chw</a:t>
            </a:r>
            <a:r>
              <a:rPr lang="en-US" dirty="0"/>
              <a:t> collaboration to deliver blood pressure self-monitoring program</a:t>
            </a:r>
          </a:p>
        </p:txBody>
      </p:sp>
      <p:sp>
        <p:nvSpPr>
          <p:cNvPr id="4" name="Content Placeholder 3"/>
          <p:cNvSpPr>
            <a:spLocks noGrp="1"/>
          </p:cNvSpPr>
          <p:nvPr>
            <p:ph idx="1"/>
          </p:nvPr>
        </p:nvSpPr>
        <p:spPr>
          <a:xfrm>
            <a:off x="346075" y="2366065"/>
            <a:ext cx="8339137" cy="4375150"/>
          </a:xfrm>
        </p:spPr>
        <p:txBody>
          <a:bodyPr/>
          <a:lstStyle/>
          <a:p>
            <a:pPr marL="285750" indent="-285750">
              <a:buFont typeface="Arial" panose="020B0604020202020204" pitchFamily="34" charset="0"/>
              <a:buChar char="•"/>
            </a:pPr>
            <a:r>
              <a:rPr lang="en-US" dirty="0"/>
              <a:t>New cohort for Koreans began in July 2017 (50 enrolled to date)</a:t>
            </a:r>
          </a:p>
          <a:p>
            <a:pPr marL="285750" indent="-285750">
              <a:buFont typeface="Arial" panose="020B0604020202020204" pitchFamily="34" charset="0"/>
              <a:buChar char="•"/>
            </a:pPr>
            <a:r>
              <a:rPr lang="en-US" dirty="0"/>
              <a:t>On-going commitment to run the BPSMP through October of this year</a:t>
            </a:r>
          </a:p>
          <a:p>
            <a:pPr marL="285750" indent="-285750">
              <a:buFont typeface="Arial" panose="020B0604020202020204" pitchFamily="34" charset="0"/>
              <a:buChar char="•"/>
            </a:pPr>
            <a:r>
              <a:rPr lang="en-US" dirty="0"/>
              <a:t>Exploring sustainability strategies for continued delivery of the BPSMP with CHWs in 2018</a:t>
            </a:r>
          </a:p>
        </p:txBody>
      </p:sp>
      <p:sp>
        <p:nvSpPr>
          <p:cNvPr id="3" name="Slide Number Placeholder 2"/>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309AD80-642E-4752-95E7-F234FD1CAC30}"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47</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069274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4191000" y="1524000"/>
            <a:ext cx="46482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defRPr>
                <a:solidFill>
                  <a:schemeClr val="tx2"/>
                </a:solidFill>
                <a:latin typeface="Verdana" panose="020B0604030504040204" pitchFamily="34" charset="0"/>
                <a:ea typeface="ＭＳ Ｐゴシック" panose="020B0600070205080204" pitchFamily="34" charset="-128"/>
              </a:defRPr>
            </a:lvl1pPr>
            <a:lvl2pPr marL="742950" indent="-285750">
              <a:spcBef>
                <a:spcPct val="100000"/>
              </a:spcBef>
              <a:buSzPct val="80000"/>
              <a:buChar char="•"/>
              <a:defRPr>
                <a:solidFill>
                  <a:schemeClr val="tx2"/>
                </a:solidFill>
                <a:latin typeface="Verdana" panose="020B0604030504040204" pitchFamily="34" charset="0"/>
                <a:ea typeface="ＭＳ Ｐゴシック" panose="020B0600070205080204" pitchFamily="34" charset="-128"/>
              </a:defRPr>
            </a:lvl2pPr>
            <a:lvl3pPr marL="1143000" indent="-228600">
              <a:spcBef>
                <a:spcPct val="25000"/>
              </a:spcBef>
              <a:buChar char="–"/>
              <a:defRPr>
                <a:solidFill>
                  <a:schemeClr val="tx2"/>
                </a:solidFill>
                <a:latin typeface="Verdana" panose="020B0604030504040204" pitchFamily="34" charset="0"/>
                <a:ea typeface="ＭＳ Ｐゴシック" panose="020B0600070205080204" pitchFamily="34" charset="-128"/>
              </a:defRPr>
            </a:lvl3pPr>
            <a:lvl4pPr marL="1600200" indent="-228600">
              <a:spcBef>
                <a:spcPct val="25000"/>
              </a:spcBef>
              <a:buSzPct val="80000"/>
              <a:buChar char="•"/>
              <a:defRPr>
                <a:solidFill>
                  <a:schemeClr val="tx2"/>
                </a:solidFill>
                <a:latin typeface="Verdana" panose="020B0604030504040204" pitchFamily="34" charset="0"/>
                <a:ea typeface="ＭＳ Ｐゴシック" panose="020B0600070205080204" pitchFamily="34" charset="-128"/>
              </a:defRPr>
            </a:lvl4pPr>
            <a:lvl5pPr marL="2057400" indent="-228600">
              <a:spcBef>
                <a:spcPct val="25000"/>
              </a:spcBef>
              <a:buChar char="–"/>
              <a:defRPr>
                <a:solidFill>
                  <a:schemeClr val="tx2"/>
                </a:solidFill>
                <a:latin typeface="Verdana" panose="020B0604030504040204" pitchFamily="34" charset="0"/>
                <a:ea typeface="ＭＳ Ｐゴシック" panose="020B0600070205080204" pitchFamily="34" charset="-128"/>
              </a:defRPr>
            </a:lvl5pPr>
            <a:lvl6pPr marL="2514600" indent="-228600" eaLnBrk="0" fontAlgn="base" hangingPunct="0">
              <a:spcBef>
                <a:spcPct val="25000"/>
              </a:spcBef>
              <a:spcAft>
                <a:spcPct val="0"/>
              </a:spcAft>
              <a:buChar char="–"/>
              <a:defRPr>
                <a:solidFill>
                  <a:schemeClr val="tx2"/>
                </a:solidFill>
                <a:latin typeface="Verdana" panose="020B0604030504040204" pitchFamily="34" charset="0"/>
                <a:ea typeface="ＭＳ Ｐゴシック" panose="020B0600070205080204" pitchFamily="34" charset="-128"/>
              </a:defRPr>
            </a:lvl6pPr>
            <a:lvl7pPr marL="2971800" indent="-228600" eaLnBrk="0" fontAlgn="base" hangingPunct="0">
              <a:spcBef>
                <a:spcPct val="25000"/>
              </a:spcBef>
              <a:spcAft>
                <a:spcPct val="0"/>
              </a:spcAft>
              <a:buChar char="–"/>
              <a:defRPr>
                <a:solidFill>
                  <a:schemeClr val="tx2"/>
                </a:solidFill>
                <a:latin typeface="Verdana" panose="020B0604030504040204" pitchFamily="34" charset="0"/>
                <a:ea typeface="ＭＳ Ｐゴシック" panose="020B0600070205080204" pitchFamily="34" charset="-128"/>
              </a:defRPr>
            </a:lvl7pPr>
            <a:lvl8pPr marL="3429000" indent="-228600" eaLnBrk="0" fontAlgn="base" hangingPunct="0">
              <a:spcBef>
                <a:spcPct val="25000"/>
              </a:spcBef>
              <a:spcAft>
                <a:spcPct val="0"/>
              </a:spcAft>
              <a:buChar char="–"/>
              <a:defRPr>
                <a:solidFill>
                  <a:schemeClr val="tx2"/>
                </a:solidFill>
                <a:latin typeface="Verdana" panose="020B0604030504040204" pitchFamily="34" charset="0"/>
                <a:ea typeface="ＭＳ Ｐゴシック" panose="020B0600070205080204" pitchFamily="34" charset="-128"/>
              </a:defRPr>
            </a:lvl8pPr>
            <a:lvl9pPr marL="3886200" indent="-228600" eaLnBrk="0" fontAlgn="base" hangingPunct="0">
              <a:spcBef>
                <a:spcPct val="25000"/>
              </a:spcBef>
              <a:spcAft>
                <a:spcPct val="0"/>
              </a:spcAft>
              <a:buChar char="–"/>
              <a:defRPr>
                <a:solidFill>
                  <a:schemeClr val="tx2"/>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ts val="45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Title 1"/>
          <p:cNvSpPr>
            <a:spLocks noGrp="1"/>
          </p:cNvSpPr>
          <p:nvPr>
            <p:ph type="title"/>
          </p:nvPr>
        </p:nvSpPr>
        <p:spPr/>
        <p:txBody>
          <a:bodyPr/>
          <a:lstStyle/>
          <a:p>
            <a:pPr eaLnBrk="1" hangingPunct="1">
              <a:defRPr/>
            </a:pPr>
            <a:r>
              <a:rPr lang="en-US" dirty="0">
                <a:solidFill>
                  <a:schemeClr val="accent4"/>
                </a:solidFill>
              </a:rPr>
              <a:t>How you can help</a:t>
            </a:r>
          </a:p>
        </p:txBody>
      </p:sp>
      <p:sp>
        <p:nvSpPr>
          <p:cNvPr id="3" name="Content Placeholder 2"/>
          <p:cNvSpPr>
            <a:spLocks noGrp="1"/>
          </p:cNvSpPr>
          <p:nvPr>
            <p:ph idx="1"/>
          </p:nvPr>
        </p:nvSpPr>
        <p:spPr>
          <a:xfrm>
            <a:off x="350838" y="1322456"/>
            <a:ext cx="8351837" cy="4551570"/>
          </a:xfrm>
        </p:spPr>
        <p:txBody>
          <a:bodyPr/>
          <a:lstStyle/>
          <a:p>
            <a:pPr marL="342900" indent="-342900" eaLnBrk="1" hangingPunct="1">
              <a:spcBef>
                <a:spcPts val="600"/>
              </a:spcBef>
              <a:spcAft>
                <a:spcPts val="600"/>
              </a:spcAft>
              <a:buFont typeface="Arial" panose="020B0604020202020204" pitchFamily="34" charset="0"/>
              <a:buChar char="•"/>
              <a:defRPr/>
            </a:pPr>
            <a:r>
              <a:rPr lang="en-US" sz="2000" dirty="0">
                <a:latin typeface="+mj-lt"/>
              </a:rPr>
              <a:t>Help to champion program among health care provider groups and stakeholders in the community</a:t>
            </a:r>
          </a:p>
          <a:p>
            <a:pPr marL="342900" indent="-342900" eaLnBrk="1" hangingPunct="1">
              <a:spcBef>
                <a:spcPts val="600"/>
              </a:spcBef>
              <a:spcAft>
                <a:spcPts val="600"/>
              </a:spcAft>
              <a:buFont typeface="Arial" panose="020B0604020202020204" pitchFamily="34" charset="0"/>
              <a:buChar char="•"/>
              <a:defRPr/>
            </a:pPr>
            <a:r>
              <a:rPr lang="en-US" sz="2000" dirty="0">
                <a:latin typeface="+mj-lt"/>
              </a:rPr>
              <a:t>Provide direct program referrals to eligible patients</a:t>
            </a:r>
          </a:p>
          <a:p>
            <a:pPr marL="342900" indent="-342900" eaLnBrk="1" hangingPunct="1">
              <a:spcBef>
                <a:spcPts val="600"/>
              </a:spcBef>
              <a:spcAft>
                <a:spcPts val="600"/>
              </a:spcAft>
              <a:buFont typeface="Arial" panose="020B0604020202020204" pitchFamily="34" charset="0"/>
              <a:buChar char="•"/>
              <a:defRPr/>
            </a:pPr>
            <a:r>
              <a:rPr lang="en-US" sz="2000" dirty="0">
                <a:latin typeface="+mj-lt"/>
              </a:rPr>
              <a:t>Add program to community-based resource directory</a:t>
            </a:r>
          </a:p>
          <a:p>
            <a:pPr marL="342900" indent="-342900" eaLnBrk="1" hangingPunct="1">
              <a:spcBef>
                <a:spcPts val="600"/>
              </a:spcBef>
              <a:spcAft>
                <a:spcPts val="600"/>
              </a:spcAft>
              <a:buFont typeface="Arial" panose="020B0604020202020204" pitchFamily="34" charset="0"/>
              <a:buChar char="•"/>
              <a:defRPr/>
            </a:pPr>
            <a:r>
              <a:rPr lang="en-US" sz="2000" dirty="0">
                <a:latin typeface="+mj-lt"/>
              </a:rPr>
              <a:t>Post/distribute marketing materials to raise program awareness.</a:t>
            </a:r>
          </a:p>
          <a:p>
            <a:pPr marL="342900" indent="-342900" eaLnBrk="1" hangingPunct="1">
              <a:spcBef>
                <a:spcPts val="600"/>
              </a:spcBef>
              <a:spcAft>
                <a:spcPts val="600"/>
              </a:spcAft>
              <a:buFont typeface="Arial" panose="020B0604020202020204" pitchFamily="34" charset="0"/>
              <a:buChar char="•"/>
              <a:defRPr/>
            </a:pPr>
            <a:r>
              <a:rPr lang="en-US" sz="2000" dirty="0">
                <a:latin typeface="+mj-lt"/>
              </a:rPr>
              <a:t>Donate space for program sessions</a:t>
            </a:r>
          </a:p>
          <a:p>
            <a:pPr marL="342900" indent="-342900" eaLnBrk="1" hangingPunct="1">
              <a:spcBef>
                <a:spcPts val="600"/>
              </a:spcBef>
              <a:spcAft>
                <a:spcPts val="600"/>
              </a:spcAft>
              <a:buFont typeface="Arial" panose="020B0604020202020204" pitchFamily="34" charset="0"/>
              <a:buChar char="•"/>
              <a:defRPr/>
            </a:pPr>
            <a:r>
              <a:rPr lang="en-US" sz="2000" dirty="0">
                <a:latin typeface="+mj-lt"/>
              </a:rPr>
              <a:t>Help identify sustainable funding opportunities for the delivery of this program to improve health outcomes for high utilizing patients</a:t>
            </a:r>
          </a:p>
          <a:p>
            <a:pPr marL="0" indent="0" eaLnBrk="1" hangingPunct="1">
              <a:defRPr/>
            </a:pPr>
            <a:endParaRPr lang="en-US" sz="2000" dirty="0">
              <a:latin typeface="+mj-lt"/>
            </a:endParaRPr>
          </a:p>
        </p:txBody>
      </p:sp>
      <p:sp>
        <p:nvSpPr>
          <p:cNvPr id="1239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defRPr>
                <a:solidFill>
                  <a:schemeClr val="tx2"/>
                </a:solidFill>
                <a:latin typeface="Verdana" panose="020B0604030504040204" pitchFamily="34" charset="0"/>
                <a:ea typeface="ＭＳ Ｐゴシック" panose="020B0600070205080204" pitchFamily="34" charset="-128"/>
              </a:defRPr>
            </a:lvl1pPr>
            <a:lvl2pPr marL="742950" indent="-285750">
              <a:spcBef>
                <a:spcPct val="100000"/>
              </a:spcBef>
              <a:buSzPct val="80000"/>
              <a:buChar char="•"/>
              <a:defRPr>
                <a:solidFill>
                  <a:schemeClr val="tx2"/>
                </a:solidFill>
                <a:latin typeface="Verdana" panose="020B0604030504040204" pitchFamily="34" charset="0"/>
                <a:ea typeface="ＭＳ Ｐゴシック" panose="020B0600070205080204" pitchFamily="34" charset="-128"/>
              </a:defRPr>
            </a:lvl2pPr>
            <a:lvl3pPr marL="1143000" indent="-228600">
              <a:spcBef>
                <a:spcPct val="25000"/>
              </a:spcBef>
              <a:buChar char="–"/>
              <a:defRPr>
                <a:solidFill>
                  <a:schemeClr val="tx2"/>
                </a:solidFill>
                <a:latin typeface="Verdana" panose="020B0604030504040204" pitchFamily="34" charset="0"/>
                <a:ea typeface="ＭＳ Ｐゴシック" panose="020B0600070205080204" pitchFamily="34" charset="-128"/>
              </a:defRPr>
            </a:lvl3pPr>
            <a:lvl4pPr marL="1600200" indent="-228600">
              <a:spcBef>
                <a:spcPct val="25000"/>
              </a:spcBef>
              <a:buSzPct val="80000"/>
              <a:buChar char="•"/>
              <a:defRPr>
                <a:solidFill>
                  <a:schemeClr val="tx2"/>
                </a:solidFill>
                <a:latin typeface="Verdana" panose="020B0604030504040204" pitchFamily="34" charset="0"/>
                <a:ea typeface="ＭＳ Ｐゴシック" panose="020B0600070205080204" pitchFamily="34" charset="-128"/>
              </a:defRPr>
            </a:lvl4pPr>
            <a:lvl5pPr marL="2057400" indent="-228600">
              <a:spcBef>
                <a:spcPct val="25000"/>
              </a:spcBef>
              <a:buChar char="–"/>
              <a:defRPr>
                <a:solidFill>
                  <a:schemeClr val="tx2"/>
                </a:solidFill>
                <a:latin typeface="Verdana" panose="020B0604030504040204" pitchFamily="34" charset="0"/>
                <a:ea typeface="ＭＳ Ｐゴシック" panose="020B0600070205080204" pitchFamily="34" charset="-128"/>
              </a:defRPr>
            </a:lvl5pPr>
            <a:lvl6pPr marL="2514600" indent="-228600" eaLnBrk="0" fontAlgn="base" hangingPunct="0">
              <a:spcBef>
                <a:spcPct val="25000"/>
              </a:spcBef>
              <a:spcAft>
                <a:spcPct val="0"/>
              </a:spcAft>
              <a:buChar char="–"/>
              <a:defRPr>
                <a:solidFill>
                  <a:schemeClr val="tx2"/>
                </a:solidFill>
                <a:latin typeface="Verdana" panose="020B0604030504040204" pitchFamily="34" charset="0"/>
                <a:ea typeface="ＭＳ Ｐゴシック" panose="020B0600070205080204" pitchFamily="34" charset="-128"/>
              </a:defRPr>
            </a:lvl6pPr>
            <a:lvl7pPr marL="2971800" indent="-228600" eaLnBrk="0" fontAlgn="base" hangingPunct="0">
              <a:spcBef>
                <a:spcPct val="25000"/>
              </a:spcBef>
              <a:spcAft>
                <a:spcPct val="0"/>
              </a:spcAft>
              <a:buChar char="–"/>
              <a:defRPr>
                <a:solidFill>
                  <a:schemeClr val="tx2"/>
                </a:solidFill>
                <a:latin typeface="Verdana" panose="020B0604030504040204" pitchFamily="34" charset="0"/>
                <a:ea typeface="ＭＳ Ｐゴシック" panose="020B0600070205080204" pitchFamily="34" charset="-128"/>
              </a:defRPr>
            </a:lvl7pPr>
            <a:lvl8pPr marL="3429000" indent="-228600" eaLnBrk="0" fontAlgn="base" hangingPunct="0">
              <a:spcBef>
                <a:spcPct val="25000"/>
              </a:spcBef>
              <a:spcAft>
                <a:spcPct val="0"/>
              </a:spcAft>
              <a:buChar char="–"/>
              <a:defRPr>
                <a:solidFill>
                  <a:schemeClr val="tx2"/>
                </a:solidFill>
                <a:latin typeface="Verdana" panose="020B0604030504040204" pitchFamily="34" charset="0"/>
                <a:ea typeface="ＭＳ Ｐゴシック" panose="020B0600070205080204" pitchFamily="34" charset="-128"/>
              </a:defRPr>
            </a:lvl8pPr>
            <a:lvl9pPr marL="3886200" indent="-228600" eaLnBrk="0" fontAlgn="base" hangingPunct="0">
              <a:spcBef>
                <a:spcPct val="25000"/>
              </a:spcBef>
              <a:spcAft>
                <a:spcPct val="0"/>
              </a:spcAft>
              <a:buChar char="–"/>
              <a:defRPr>
                <a:solidFill>
                  <a:schemeClr val="tx2"/>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6F69F16-85F9-42F1-B29A-BA5341D3943A}" type="slidenum">
              <a:rPr kumimoji="0" lang="en-US" altLang="en-US" sz="800" b="0" i="0" u="none" strike="noStrike" kern="1200" cap="none" spc="0" normalizeH="0" baseline="0" noProof="0" smtClean="0">
                <a:ln>
                  <a:noFill/>
                </a:ln>
                <a:solidFill>
                  <a:srgbClr val="464847"/>
                </a:solidFill>
                <a:effectLst/>
                <a:uLnTx/>
                <a:uFillTx/>
                <a:latin typeface="Verdana" panose="020B0604030504040204" pitchFamily="34" charset="0"/>
                <a:ea typeface="ＭＳ Ｐゴシック" panose="020B0600070205080204" pitchFamily="34" charset="-128"/>
              </a:rPr>
              <a:pPr marL="0" marR="0" lvl="0" indent="0" algn="l" defTabSz="914400" rtl="0" eaLnBrk="1" fontAlgn="base" latinLnBrk="0" hangingPunct="1">
                <a:lnSpc>
                  <a:spcPct val="100000"/>
                </a:lnSpc>
                <a:spcBef>
                  <a:spcPct val="0"/>
                </a:spcBef>
                <a:spcAft>
                  <a:spcPct val="0"/>
                </a:spcAft>
                <a:buClrTx/>
                <a:buSzTx/>
                <a:buFontTx/>
                <a:buNone/>
                <a:tabLst/>
                <a:defRPr/>
              </a:pPr>
              <a:t>48</a:t>
            </a:fld>
            <a:endParaRPr kumimoji="0" lang="en-US" altLang="en-US" sz="800" b="0" i="0" u="none" strike="noStrike" kern="1200" cap="none" spc="0" normalizeH="0" baseline="0" noProof="0">
              <a:ln>
                <a:noFill/>
              </a:ln>
              <a:solidFill>
                <a:srgbClr val="464847"/>
              </a:solidFill>
              <a:effectLst/>
              <a:uLnTx/>
              <a:uFillTx/>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392775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EHR Referral example</a:t>
            </a:r>
          </a:p>
        </p:txBody>
      </p:sp>
      <p:pic>
        <p:nvPicPr>
          <p:cNvPr id="6" name="Content Placeholder 5"/>
          <p:cNvPicPr>
            <a:picLocks noGrp="1" noChangeAspect="1"/>
          </p:cNvPicPr>
          <p:nvPr>
            <p:ph idx="1"/>
          </p:nvPr>
        </p:nvPicPr>
        <p:blipFill>
          <a:blip r:embed="rId2"/>
          <a:stretch>
            <a:fillRect/>
          </a:stretch>
        </p:blipFill>
        <p:spPr>
          <a:xfrm>
            <a:off x="1805435" y="993913"/>
            <a:ext cx="4745085" cy="5121137"/>
          </a:xfrm>
          <a:prstGeom prst="rect">
            <a:avLst/>
          </a:prstGeom>
        </p:spPr>
      </p:pic>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49</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234227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DB7BA87-C710-42A0-9FB8-21C7D963695F}"/>
              </a:ext>
            </a:extLst>
          </p:cNvPr>
          <p:cNvPicPr>
            <a:picLocks noChangeAspect="1"/>
          </p:cNvPicPr>
          <p:nvPr/>
        </p:nvPicPr>
        <p:blipFill>
          <a:blip r:embed="rId3"/>
          <a:stretch>
            <a:fillRect/>
          </a:stretch>
        </p:blipFill>
        <p:spPr>
          <a:xfrm>
            <a:off x="2695809" y="1580404"/>
            <a:ext cx="3752381" cy="1923810"/>
          </a:xfrm>
          <a:prstGeom prst="rect">
            <a:avLst/>
          </a:prstGeom>
        </p:spPr>
      </p:pic>
      <p:sp>
        <p:nvSpPr>
          <p:cNvPr id="5" name="TextBox 4">
            <a:extLst>
              <a:ext uri="{FF2B5EF4-FFF2-40B4-BE49-F238E27FC236}">
                <a16:creationId xmlns:a16="http://schemas.microsoft.com/office/drawing/2014/main" id="{5C8DCCD8-53B6-4FE8-928F-8405EA55B6E4}"/>
              </a:ext>
            </a:extLst>
          </p:cNvPr>
          <p:cNvSpPr txBox="1"/>
          <p:nvPr/>
        </p:nvSpPr>
        <p:spPr>
          <a:xfrm>
            <a:off x="157018" y="1380555"/>
            <a:ext cx="8848437" cy="4247317"/>
          </a:xfrm>
          <a:prstGeom prst="rect">
            <a:avLst/>
          </a:prstGeom>
          <a:noFill/>
        </p:spPr>
        <p:txBody>
          <a:bodyPr wrap="square" rtlCol="0">
            <a:spAutoFit/>
          </a:bodyPr>
          <a:lstStyle/>
          <a:p>
            <a:pPr lvl="0" algn="ctr" defTabSz="685800"/>
            <a:r>
              <a:rPr lang="en-US" sz="3600" dirty="0">
                <a:solidFill>
                  <a:prstClr val="white"/>
                </a:solidFill>
                <a:latin typeface="Arial Black" panose="020B0A04020102020204" pitchFamily="34" charset="0"/>
                <a:cs typeface="Arial" panose="020B0604020202020204" pitchFamily="34" charset="0"/>
              </a:rPr>
              <a:t>Introductions: </a:t>
            </a:r>
          </a:p>
          <a:p>
            <a:pPr marL="457200" lvl="0" indent="-457200" defTabSz="685800">
              <a:buFont typeface="+mj-lt"/>
              <a:buAutoNum type="arabicPeriod"/>
            </a:pPr>
            <a:r>
              <a:rPr lang="en-US" sz="3600" b="1" dirty="0">
                <a:solidFill>
                  <a:prstClr val="white"/>
                </a:solidFill>
                <a:latin typeface="Arial" panose="020B0604020202020204" pitchFamily="34" charset="0"/>
                <a:cs typeface="Arial" panose="020B0604020202020204" pitchFamily="34" charset="0"/>
              </a:rPr>
              <a:t>Name</a:t>
            </a:r>
          </a:p>
          <a:p>
            <a:pPr marL="457200" lvl="0" indent="-457200" defTabSz="685800">
              <a:buFont typeface="+mj-lt"/>
              <a:buAutoNum type="arabicPeriod"/>
            </a:pPr>
            <a:r>
              <a:rPr lang="en-US" sz="3600" b="1" dirty="0">
                <a:solidFill>
                  <a:prstClr val="white"/>
                </a:solidFill>
                <a:latin typeface="Arial" panose="020B0604020202020204" pitchFamily="34" charset="0"/>
                <a:cs typeface="Arial" panose="020B0604020202020204" pitchFamily="34" charset="0"/>
              </a:rPr>
              <a:t>Organization</a:t>
            </a:r>
          </a:p>
          <a:p>
            <a:pPr marL="457200" lvl="0" indent="-457200" defTabSz="685800">
              <a:buFont typeface="+mj-lt"/>
              <a:buAutoNum type="arabicPeriod"/>
            </a:pPr>
            <a:r>
              <a:rPr lang="en-US" sz="3600" b="1" dirty="0">
                <a:solidFill>
                  <a:prstClr val="white"/>
                </a:solidFill>
                <a:latin typeface="Arial" panose="020B0604020202020204" pitchFamily="34" charset="0"/>
                <a:cs typeface="Arial" panose="020B0604020202020204" pitchFamily="34" charset="0"/>
              </a:rPr>
              <a:t>What excites you about your role </a:t>
            </a:r>
            <a:br>
              <a:rPr lang="en-US" sz="3600" b="1" dirty="0">
                <a:solidFill>
                  <a:prstClr val="white"/>
                </a:solidFill>
                <a:latin typeface="Arial" panose="020B0604020202020204" pitchFamily="34" charset="0"/>
                <a:cs typeface="Arial" panose="020B0604020202020204" pitchFamily="34" charset="0"/>
              </a:rPr>
            </a:br>
            <a:r>
              <a:rPr lang="en-US" sz="3600" b="1" dirty="0">
                <a:solidFill>
                  <a:prstClr val="white"/>
                </a:solidFill>
                <a:latin typeface="Arial" panose="020B0604020202020204" pitchFamily="34" charset="0"/>
                <a:cs typeface="Arial" panose="020B0604020202020204" pitchFamily="34" charset="0"/>
              </a:rPr>
              <a:t>in heart disease and stroke prevention?</a:t>
            </a:r>
            <a:br>
              <a:rPr lang="en-US" sz="3600" b="1" dirty="0">
                <a:solidFill>
                  <a:prstClr val="white"/>
                </a:solidFill>
                <a:latin typeface="Arial" panose="020B0604020202020204" pitchFamily="34" charset="0"/>
                <a:cs typeface="Arial" panose="020B0604020202020204" pitchFamily="34" charset="0"/>
              </a:rPr>
            </a:br>
            <a:r>
              <a:rPr lang="en-US" sz="3600" i="1" dirty="0">
                <a:solidFill>
                  <a:prstClr val="white"/>
                </a:solidFill>
                <a:latin typeface="Arial" panose="020B0604020202020204" pitchFamily="34" charset="0"/>
                <a:cs typeface="Arial" panose="020B0604020202020204" pitchFamily="34" charset="0"/>
              </a:rPr>
              <a:t>(one sentence)</a:t>
            </a:r>
          </a:p>
          <a:p>
            <a:pPr algn="ctr" defTabSz="685800"/>
            <a:endParaRPr lang="en-US" sz="2000"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9161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
        <p:nvSpPr>
          <p:cNvPr id="2" name="TextBox 1"/>
          <p:cNvSpPr txBox="1"/>
          <p:nvPr/>
        </p:nvSpPr>
        <p:spPr>
          <a:xfrm>
            <a:off x="487017" y="4293704"/>
            <a:ext cx="6629400"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80" charset="0"/>
                <a:ea typeface="ＭＳ Ｐゴシック" pitchFamily="80" charset="-128"/>
              </a:rPr>
              <a:t>Susan Buell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80" charset="0"/>
                <a:ea typeface="ＭＳ Ｐゴシック" pitchFamily="80" charset="-128"/>
              </a:rPr>
              <a:t>Association Director Adult Healthy Lifestyles and Chronic Disease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80" charset="0"/>
                <a:ea typeface="ＭＳ Ｐゴシック" pitchFamily="80" charset="-128"/>
              </a:rPr>
              <a:t>sbuell@ymcapkc.org | 253-460-8912</a:t>
            </a:r>
          </a:p>
        </p:txBody>
      </p:sp>
    </p:spTree>
    <p:extLst>
      <p:ext uri="{BB962C8B-B14F-4D97-AF65-F5344CB8AC3E}">
        <p14:creationId xmlns:p14="http://schemas.microsoft.com/office/powerpoint/2010/main" val="159445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45988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47782" y="3422429"/>
            <a:ext cx="8839200" cy="295465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Q &amp; A</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Group Interaction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02635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0579"/>
            <a:ext cx="9144000" cy="6858000"/>
          </a:xfrm>
          <a:prstGeom prst="rect">
            <a:avLst/>
          </a:prstGeom>
        </p:spPr>
      </p:pic>
      <p:sp>
        <p:nvSpPr>
          <p:cNvPr id="5" name="TextBox 4">
            <a:extLst>
              <a:ext uri="{FF2B5EF4-FFF2-40B4-BE49-F238E27FC236}">
                <a16:creationId xmlns:a16="http://schemas.microsoft.com/office/drawing/2014/main" id="{CE550469-0F66-4607-8D3A-D75EA8BABFD3}"/>
              </a:ext>
            </a:extLst>
          </p:cNvPr>
          <p:cNvSpPr txBox="1"/>
          <p:nvPr/>
        </p:nvSpPr>
        <p:spPr>
          <a:xfrm>
            <a:off x="0" y="2629223"/>
            <a:ext cx="9144000" cy="2677656"/>
          </a:xfrm>
          <a:prstGeom prst="rect">
            <a:avLst/>
          </a:prstGeom>
          <a:noFill/>
        </p:spPr>
        <p:txBody>
          <a:bodyPr wrap="square" rtlCol="0">
            <a:spAutoFit/>
          </a:bodyPr>
          <a:lstStyle/>
          <a:p>
            <a:pPr algn="ctr" defTabSz="685800"/>
            <a:r>
              <a:rPr lang="en-US" sz="2800" dirty="0">
                <a:solidFill>
                  <a:prstClr val="white"/>
                </a:solidFill>
                <a:latin typeface="Arial Black" panose="020B0A04020102020204" pitchFamily="34" charset="0"/>
                <a:cs typeface="Arial" panose="020B0604020202020204" pitchFamily="34" charset="0"/>
              </a:rPr>
              <a:t>QUALIS HEALTH PROGRAMS AND RESOURCES THAT ALIGN WITH</a:t>
            </a:r>
            <a:br>
              <a:rPr lang="en-US" sz="2800" dirty="0">
                <a:solidFill>
                  <a:prstClr val="white"/>
                </a:solidFill>
                <a:latin typeface="Arial Black" panose="020B0A04020102020204" pitchFamily="34" charset="0"/>
                <a:cs typeface="Arial" panose="020B0604020202020204" pitchFamily="34" charset="0"/>
              </a:rPr>
            </a:br>
            <a:r>
              <a:rPr lang="en-US" sz="2800" dirty="0">
                <a:solidFill>
                  <a:prstClr val="white"/>
                </a:solidFill>
                <a:latin typeface="Arial Black" panose="020B0A04020102020204" pitchFamily="34" charset="0"/>
                <a:cs typeface="Arial" panose="020B0604020202020204" pitchFamily="34" charset="0"/>
              </a:rPr>
              <a:t> MILLION HEARTS</a:t>
            </a:r>
            <a:r>
              <a:rPr lang="en-US" sz="2800" baseline="30000" dirty="0">
                <a:solidFill>
                  <a:prstClr val="white"/>
                </a:solidFill>
                <a:latin typeface="Arial Black" panose="020B0A04020102020204" pitchFamily="34" charset="0"/>
                <a:cs typeface="Arial" panose="020B0604020202020204" pitchFamily="34" charset="0"/>
              </a:rPr>
              <a:t>®</a:t>
            </a:r>
          </a:p>
          <a:p>
            <a:pPr algn="ctr" defTabSz="685800"/>
            <a:endParaRPr lang="en-US" sz="2800" dirty="0">
              <a:solidFill>
                <a:prstClr val="white"/>
              </a:solidFill>
              <a:latin typeface="Arial Black" panose="020B0A04020102020204" pitchFamily="34" charset="0"/>
              <a:cs typeface="Arial" panose="020B0604020202020204" pitchFamily="34" charset="0"/>
            </a:endParaRPr>
          </a:p>
          <a:p>
            <a:pPr algn="ctr" defTabSz="685800"/>
            <a:r>
              <a:rPr lang="en-US" sz="2400" dirty="0">
                <a:solidFill>
                  <a:prstClr val="white"/>
                </a:solidFill>
                <a:latin typeface="Arial Black" panose="020B0A04020102020204" pitchFamily="34" charset="0"/>
                <a:cs typeface="Arial" panose="020B0604020202020204" pitchFamily="34" charset="0"/>
              </a:rPr>
              <a:t>Jeff Sobotka, PMP, MBA, CPHIMS, CHP</a:t>
            </a:r>
          </a:p>
          <a:p>
            <a:pPr algn="ctr" defTabSz="685800"/>
            <a:r>
              <a:rPr lang="en-US" sz="1600" i="1" dirty="0">
                <a:solidFill>
                  <a:prstClr val="white"/>
                </a:solidFill>
                <a:latin typeface="Arial" panose="020B0604020202020204" pitchFamily="34" charset="0"/>
                <a:cs typeface="Arial" panose="020B0604020202020204" pitchFamily="34" charset="0"/>
              </a:rPr>
              <a:t>Quality Improvement Consultant, Practice Coach, Qualis Health, </a:t>
            </a:r>
          </a:p>
          <a:p>
            <a:pPr algn="ctr" defTabSz="685800"/>
            <a:r>
              <a:rPr lang="en-US" sz="1600" i="1" dirty="0">
                <a:solidFill>
                  <a:prstClr val="white"/>
                </a:solidFill>
                <a:latin typeface="Arial" panose="020B0604020202020204" pitchFamily="34" charset="0"/>
                <a:cs typeface="Arial" panose="020B0604020202020204" pitchFamily="34" charset="0"/>
              </a:rPr>
              <a:t>Healthy Hearts Northwest Project </a:t>
            </a:r>
          </a:p>
        </p:txBody>
      </p:sp>
    </p:spTree>
    <p:extLst>
      <p:ext uri="{BB962C8B-B14F-4D97-AF65-F5344CB8AC3E}">
        <p14:creationId xmlns:p14="http://schemas.microsoft.com/office/powerpoint/2010/main" val="19289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en-US" b="1" dirty="0">
                <a:latin typeface="Arial" charset="0"/>
                <a:cs typeface="Arial" charset="0"/>
              </a:rPr>
              <a:t>Qualis Health</a:t>
            </a:r>
            <a:br>
              <a:rPr lang="en-US" altLang="en-US" b="1" dirty="0">
                <a:latin typeface="Arial" charset="0"/>
                <a:cs typeface="Arial" charset="0"/>
              </a:rPr>
            </a:br>
            <a:r>
              <a:rPr lang="en-US" altLang="en-US" b="1" dirty="0">
                <a:latin typeface="Arial" charset="0"/>
                <a:cs typeface="Arial" charset="0"/>
              </a:rPr>
              <a:t>QIN-QIO</a:t>
            </a:r>
          </a:p>
        </p:txBody>
      </p:sp>
      <p:sp>
        <p:nvSpPr>
          <p:cNvPr id="4099" name="TextBox 4"/>
          <p:cNvSpPr txBox="1">
            <a:spLocks noChangeArrowheads="1"/>
          </p:cNvSpPr>
          <p:nvPr/>
        </p:nvSpPr>
        <p:spPr bwMode="auto">
          <a:xfrm>
            <a:off x="0" y="2590800"/>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Jeff Sobotka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Lisa Packard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August 10, 2017</a:t>
            </a:r>
          </a:p>
        </p:txBody>
      </p:sp>
    </p:spTree>
    <p:extLst>
      <p:ext uri="{BB962C8B-B14F-4D97-AF65-F5344CB8AC3E}">
        <p14:creationId xmlns:p14="http://schemas.microsoft.com/office/powerpoint/2010/main" val="74974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dirty="0"/>
          </a:p>
        </p:txBody>
      </p:sp>
      <p:sp>
        <p:nvSpPr>
          <p:cNvPr id="4099" name="Content Placeholder 4"/>
          <p:cNvSpPr>
            <a:spLocks noGrp="1"/>
          </p:cNvSpPr>
          <p:nvPr>
            <p:ph idx="1"/>
          </p:nvPr>
        </p:nvSpPr>
        <p:spPr bwMode="auto">
          <a:xfrm>
            <a:off x="914400" y="2057400"/>
            <a:ext cx="73152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Aft>
                <a:spcPct val="0"/>
              </a:spcAft>
              <a:buFont typeface="Arial" pitchFamily="34" charset="0"/>
              <a:buNone/>
              <a:defRPr/>
            </a:pPr>
            <a:r>
              <a:rPr lang="en-US" altLang="en-US" sz="2000" dirty="0"/>
              <a:t>Qualis Health </a:t>
            </a:r>
          </a:p>
          <a:p>
            <a:pPr lvl="1">
              <a:buFontTx/>
              <a:buChar char="•"/>
              <a:defRPr/>
            </a:pPr>
            <a:r>
              <a:rPr lang="en-US" altLang="en-US" sz="2000" dirty="0"/>
              <a:t>A leading national </a:t>
            </a:r>
            <a:r>
              <a:rPr lang="en-US" sz="2000" dirty="0"/>
              <a:t>population health </a:t>
            </a:r>
            <a:br>
              <a:rPr lang="en-US" sz="2000" dirty="0"/>
            </a:br>
            <a:r>
              <a:rPr lang="en-US" sz="2000" dirty="0"/>
              <a:t>management </a:t>
            </a:r>
            <a:r>
              <a:rPr lang="en-US" altLang="en-US" sz="2000" dirty="0"/>
              <a:t>organization</a:t>
            </a:r>
          </a:p>
          <a:p>
            <a:pPr lvl="1">
              <a:buFontTx/>
              <a:buChar char="•"/>
              <a:defRPr/>
            </a:pPr>
            <a:r>
              <a:rPr lang="en-US" altLang="en-US" sz="2000" dirty="0"/>
              <a:t>The Medicare Quality Innovation Network - Quality Improvement Organization (QIN-QIO) for </a:t>
            </a:r>
            <a:br>
              <a:rPr lang="en-US" altLang="en-US" sz="2000" dirty="0"/>
            </a:br>
            <a:r>
              <a:rPr lang="en-US" altLang="en-US" sz="2000" dirty="0"/>
              <a:t>Idaho and Washington</a:t>
            </a:r>
          </a:p>
          <a:p>
            <a:pPr marL="0" indent="0">
              <a:spcAft>
                <a:spcPct val="0"/>
              </a:spcAft>
              <a:buFont typeface="Arial" pitchFamily="34" charset="0"/>
              <a:buNone/>
              <a:defRPr/>
            </a:pPr>
            <a:r>
              <a:rPr lang="en-US" sz="2000" dirty="0"/>
              <a:t>The QIO Program </a:t>
            </a:r>
          </a:p>
          <a:p>
            <a:pPr lvl="1">
              <a:buFontTx/>
              <a:buChar char="•"/>
              <a:defRPr/>
            </a:pPr>
            <a:r>
              <a:rPr lang="en-US" sz="2000" dirty="0"/>
              <a:t>One of the largest federal programs dedicated to improving health quality at the local level</a:t>
            </a:r>
          </a:p>
          <a:p>
            <a:pPr>
              <a:spcAft>
                <a:spcPct val="0"/>
              </a:spcAft>
              <a:buFontTx/>
              <a:buChar char="•"/>
              <a:defRPr/>
            </a:pPr>
            <a:endParaRPr lang="en-US" altLang="en-US" sz="2000" dirty="0"/>
          </a:p>
        </p:txBody>
      </p:sp>
      <p:sp>
        <p:nvSpPr>
          <p:cNvPr id="5124" name="Rectangle 7" descr="color bar"/>
          <p:cNvSpPr>
            <a:spLocks noChangeArrowheads="1"/>
          </p:cNvSpPr>
          <p:nvPr/>
        </p:nvSpPr>
        <p:spPr bwMode="auto">
          <a:xfrm>
            <a:off x="0" y="-152400"/>
            <a:ext cx="9144000" cy="1981200"/>
          </a:xfrm>
          <a:prstGeom prst="rect">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
        <p:nvSpPr>
          <p:cNvPr id="5125" name="Rectangle 6" descr="color bar"/>
          <p:cNvSpPr>
            <a:spLocks noChangeArrowheads="1"/>
          </p:cNvSpPr>
          <p:nvPr/>
        </p:nvSpPr>
        <p:spPr bwMode="auto">
          <a:xfrm>
            <a:off x="0" y="1828800"/>
            <a:ext cx="9144000" cy="119063"/>
          </a:xfrm>
          <a:prstGeom prst="rect">
            <a:avLst/>
          </a:prstGeom>
          <a:solidFill>
            <a:srgbClr val="C1D82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
        <p:nvSpPr>
          <p:cNvPr id="10" name="Rectangle 9"/>
          <p:cNvSpPr/>
          <p:nvPr/>
        </p:nvSpPr>
        <p:spPr>
          <a:xfrm>
            <a:off x="7772400" y="60198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127" name="Picture 8" descr="Cobra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8375" y="5562600"/>
            <a:ext cx="494982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0" descr="iStock_000002051916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52388"/>
            <a:ext cx="2667000" cy="177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3" descr="iStock_000009745896XSmall.jpg"/>
          <p:cNvPicPr>
            <a:picLocks noChangeAspect="1"/>
          </p:cNvPicPr>
          <p:nvPr/>
        </p:nvPicPr>
        <p:blipFill>
          <a:blip r:embed="rId5">
            <a:extLst>
              <a:ext uri="{28A0092B-C50C-407E-A947-70E740481C1C}">
                <a14:useLocalDpi xmlns:a14="http://schemas.microsoft.com/office/drawing/2010/main" val="0"/>
              </a:ext>
            </a:extLst>
          </a:blip>
          <a:srcRect r="32631" b="1283"/>
          <a:stretch>
            <a:fillRect/>
          </a:stretch>
        </p:blipFill>
        <p:spPr bwMode="auto">
          <a:xfrm>
            <a:off x="2819400" y="-52388"/>
            <a:ext cx="18288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4" descr="iStock_000010010748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52388"/>
            <a:ext cx="2665413"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5" descr="iStock_000014624245Small.jpg"/>
          <p:cNvPicPr>
            <a:picLocks noChangeAspect="1"/>
          </p:cNvPicPr>
          <p:nvPr/>
        </p:nvPicPr>
        <p:blipFill>
          <a:blip r:embed="rId7">
            <a:extLst>
              <a:ext uri="{28A0092B-C50C-407E-A947-70E740481C1C}">
                <a14:useLocalDpi xmlns:a14="http://schemas.microsoft.com/office/drawing/2010/main" val="0"/>
              </a:ext>
            </a:extLst>
          </a:blip>
          <a:srcRect l="14278" r="25763"/>
          <a:stretch>
            <a:fillRect/>
          </a:stretch>
        </p:blipFill>
        <p:spPr bwMode="auto">
          <a:xfrm>
            <a:off x="4724400" y="-52388"/>
            <a:ext cx="16002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58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0" y="457200"/>
            <a:ext cx="9144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a:t>Qualis Health and QI Projects in Healthcare</a:t>
            </a:r>
          </a:p>
        </p:txBody>
      </p:sp>
      <p:sp>
        <p:nvSpPr>
          <p:cNvPr id="4" name="Content Placeholder 3"/>
          <p:cNvSpPr>
            <a:spLocks noGrp="1"/>
          </p:cNvSpPr>
          <p:nvPr>
            <p:ph idx="1"/>
          </p:nvPr>
        </p:nvSpPr>
        <p:spPr>
          <a:xfrm>
            <a:off x="533400" y="1295400"/>
            <a:ext cx="8305800" cy="4800600"/>
          </a:xfrm>
        </p:spPr>
        <p:txBody>
          <a:bodyPr/>
          <a:lstStyle/>
          <a:p>
            <a:pPr marL="0" indent="0">
              <a:buFont typeface="Arial" pitchFamily="34" charset="0"/>
              <a:buNone/>
              <a:defRPr/>
            </a:pPr>
            <a:r>
              <a:rPr lang="en-US" sz="2000" b="1" dirty="0"/>
              <a:t>Think of the Triple Aim</a:t>
            </a:r>
          </a:p>
          <a:p>
            <a:pPr>
              <a:defRPr/>
            </a:pPr>
            <a:r>
              <a:rPr lang="en-US" sz="2000" dirty="0"/>
              <a:t>Improve </a:t>
            </a:r>
            <a:r>
              <a:rPr lang="en-US" sz="2000" dirty="0">
                <a:solidFill>
                  <a:srgbClr val="FF0000"/>
                </a:solidFill>
              </a:rPr>
              <a:t>patient experience</a:t>
            </a:r>
          </a:p>
          <a:p>
            <a:pPr lvl="1">
              <a:defRPr/>
            </a:pPr>
            <a:r>
              <a:rPr lang="en-US" sz="2000" dirty="0"/>
              <a:t>Healthcare processes and outcomes</a:t>
            </a:r>
          </a:p>
          <a:p>
            <a:pPr lvl="2">
              <a:defRPr/>
            </a:pPr>
            <a:r>
              <a:rPr lang="en-US" dirty="0"/>
              <a:t>Surgical or disease specific improvement; improving blood pressure control; patient satisfaction; improving readmission rates, etc.</a:t>
            </a:r>
          </a:p>
          <a:p>
            <a:pPr>
              <a:defRPr/>
            </a:pPr>
            <a:r>
              <a:rPr lang="en-US" sz="2000" dirty="0"/>
              <a:t>Improve </a:t>
            </a:r>
            <a:r>
              <a:rPr lang="en-US" sz="2000" dirty="0">
                <a:solidFill>
                  <a:srgbClr val="FF0000"/>
                </a:solidFill>
              </a:rPr>
              <a:t>population health</a:t>
            </a:r>
          </a:p>
          <a:p>
            <a:pPr lvl="2">
              <a:defRPr/>
            </a:pPr>
            <a:r>
              <a:rPr lang="en-US" dirty="0"/>
              <a:t>Chronic condition management in a population;  vaccination rates; nutrition; anti-smoking efforts; use of preventive care services</a:t>
            </a:r>
          </a:p>
          <a:p>
            <a:pPr>
              <a:defRPr/>
            </a:pPr>
            <a:r>
              <a:rPr lang="en-US" sz="2000" dirty="0">
                <a:solidFill>
                  <a:srgbClr val="FF0000"/>
                </a:solidFill>
              </a:rPr>
              <a:t>Reduce costs </a:t>
            </a:r>
            <a:r>
              <a:rPr lang="en-US" sz="2000" dirty="0"/>
              <a:t>through quality </a:t>
            </a:r>
          </a:p>
          <a:p>
            <a:pPr lvl="2">
              <a:defRPr/>
            </a:pPr>
            <a:r>
              <a:rPr lang="en-US" dirty="0"/>
              <a:t>Improve efficiency, staff stability etc.</a:t>
            </a:r>
          </a:p>
          <a:p>
            <a:pPr>
              <a:defRPr/>
            </a:pPr>
            <a:endParaRPr lang="en-US" sz="2000" dirty="0"/>
          </a:p>
        </p:txBody>
      </p:sp>
    </p:spTree>
    <p:extLst>
      <p:ext uri="{BB962C8B-B14F-4D97-AF65-F5344CB8AC3E}">
        <p14:creationId xmlns:p14="http://schemas.microsoft.com/office/powerpoint/2010/main" val="19316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1"/>
          <p:cNvSpPr>
            <a:spLocks noGrp="1"/>
          </p:cNvSpPr>
          <p:nvPr>
            <p:ph type="title"/>
          </p:nvPr>
        </p:nvSpPr>
        <p:spPr bwMode="auto">
          <a:xfrm>
            <a:off x="0" y="457200"/>
            <a:ext cx="9144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a:t>IHI Model for Improvement</a:t>
            </a:r>
          </a:p>
        </p:txBody>
      </p:sp>
      <p:graphicFrame>
        <p:nvGraphicFramePr>
          <p:cNvPr id="14" name="Diagram 13"/>
          <p:cNvGraphicFramePr/>
          <p:nvPr>
            <p:extLst>
              <p:ext uri="{D42A27DB-BD31-4B8C-83A1-F6EECF244321}">
                <p14:modId xmlns:p14="http://schemas.microsoft.com/office/powerpoint/2010/main" val="1678509387"/>
              </p:ext>
            </p:extLst>
          </p:nvPr>
        </p:nvGraphicFramePr>
        <p:xfrm>
          <a:off x="906438" y="1099403"/>
          <a:ext cx="7331124" cy="4887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103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91440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a:ea typeface="+mn-ea"/>
                <a:cs typeface="ＭＳ Ｐゴシック"/>
              </a:rPr>
              <a:t>Qualis and Cardiovascular Risk Prevention</a:t>
            </a:r>
          </a:p>
        </p:txBody>
      </p:sp>
      <p:sp>
        <p:nvSpPr>
          <p:cNvPr id="3" name="Rectangle 2"/>
          <p:cNvSpPr/>
          <p:nvPr/>
        </p:nvSpPr>
        <p:spPr>
          <a:xfrm>
            <a:off x="609600" y="1068556"/>
            <a:ext cx="8610600" cy="59400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Arial"/>
                <a:ea typeface="+mn-ea"/>
                <a:cs typeface="+mn-cs"/>
              </a:rPr>
              <a:t>Healthy Hearts Northwest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Funded through the Agency for Health Care Research &amp; Quality (AHRQ) - </a:t>
            </a:r>
            <a:r>
              <a:rPr kumimoji="0" lang="en-US" sz="2000" b="0" i="0" u="none" strike="noStrike" kern="1200" cap="none" spc="0" normalizeH="0" baseline="0" noProof="0" dirty="0">
                <a:ln>
                  <a:noFill/>
                </a:ln>
                <a:solidFill>
                  <a:srgbClr val="000000"/>
                </a:solidFill>
                <a:effectLst/>
                <a:uLnTx/>
                <a:uFillTx/>
                <a:latin typeface="Arial"/>
                <a:ea typeface="+mn-ea"/>
                <a:cs typeface="+mn-cs"/>
              </a:rPr>
              <a:t>Healthy Hearts Northwest (H2N) is one of seven national grant awards</a:t>
            </a:r>
            <a:endParaRPr kumimoji="0" lang="en-US" alt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Healthy Hearts Northwest Partners: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The MacColl Center for Health Care Innovation at Group Health Research Institute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Qualis Health – Subcontractor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Scheduled to Complete Q1 2018</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Arial"/>
                <a:ea typeface="+mn-ea"/>
                <a:cs typeface="Arial" charset="0"/>
              </a:rPr>
              <a:t>Qualis Health’s Practice Innovation Network (PIN)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Arial"/>
              <a:ea typeface="+mn-ea"/>
              <a:cs typeface="Arial"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Arial" charset="0"/>
              </a:rPr>
              <a:t>Assists Washington primary care practices to develop quality improvement processes and related reports to help them prepare for value-based reimbursement and improve cardiac care</a:t>
            </a:r>
            <a:endParaRPr kumimoji="0" lang="en-US" altLang="en-US" sz="20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651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499191"/>
            <a:ext cx="8382000" cy="3539430"/>
          </a:xfrm>
          <a:prstGeom prst="rect">
            <a:avLst/>
          </a:prstGeom>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Unlimited customized technical assistance including on-site practice visits for 15 months, and monthly phone calls</a:t>
            </a:r>
          </a:p>
          <a:p>
            <a:pPr marL="342900" marR="0" lvl="0" indent="-34290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Calibri"/>
                <a:cs typeface="Times New Roman"/>
              </a:rPr>
              <a:t>Quality Improvement reports for internal use, aligned with PQRS measures</a:t>
            </a:r>
          </a:p>
          <a:p>
            <a:pPr marL="342900" marR="0" lvl="0" indent="-34290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Calibri"/>
                <a:cs typeface="Times New Roman"/>
              </a:rPr>
              <a:t>Optimization of clinical decision support</a:t>
            </a:r>
          </a:p>
          <a:p>
            <a:pPr marL="342900" marR="0" lvl="0" indent="-34290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Calibri"/>
                <a:cs typeface="Times New Roman"/>
              </a:rPr>
              <a:t>Using data to drive improvement through workflow changes</a:t>
            </a:r>
          </a:p>
          <a:p>
            <a:pPr marL="342900" marR="0" lvl="0" indent="-34290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Clinically focused learning modules for care teams to address common issues in CVD population management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Data Submission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PDSA, Webinars, IHI Model for Improvement</a:t>
            </a:r>
          </a:p>
        </p:txBody>
      </p:sp>
      <p:sp>
        <p:nvSpPr>
          <p:cNvPr id="8" name="Title 1"/>
          <p:cNvSpPr>
            <a:spLocks noGrp="1"/>
          </p:cNvSpPr>
          <p:nvPr>
            <p:ph type="title"/>
          </p:nvPr>
        </p:nvSpPr>
        <p:spPr>
          <a:xfrm>
            <a:off x="0" y="476250"/>
            <a:ext cx="9144000" cy="742951"/>
          </a:xfrm>
        </p:spPr>
        <p:txBody>
          <a:bodyPr/>
          <a:lstStyle/>
          <a:p>
            <a:r>
              <a:rPr lang="en-US" sz="3200" b="1" dirty="0">
                <a:solidFill>
                  <a:srgbClr val="0070C0"/>
                </a:solidFill>
              </a:rPr>
              <a:t>Healthy Hearts Northwest</a:t>
            </a:r>
          </a:p>
        </p:txBody>
      </p:sp>
    </p:spTree>
    <p:extLst>
      <p:ext uri="{BB962C8B-B14F-4D97-AF65-F5344CB8AC3E}">
        <p14:creationId xmlns:p14="http://schemas.microsoft.com/office/powerpoint/2010/main" val="254254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50"/>
            <a:ext cx="9144000" cy="742951"/>
          </a:xfrm>
        </p:spPr>
        <p:txBody>
          <a:bodyPr/>
          <a:lstStyle/>
          <a:p>
            <a:r>
              <a:rPr lang="en-US" sz="3200" b="1" dirty="0"/>
              <a:t>Healthy Hearts Northwest</a:t>
            </a:r>
          </a:p>
        </p:txBody>
      </p:sp>
      <p:sp>
        <p:nvSpPr>
          <p:cNvPr id="4" name="Rectangle 3"/>
          <p:cNvSpPr/>
          <p:nvPr/>
        </p:nvSpPr>
        <p:spPr>
          <a:xfrm>
            <a:off x="457199" y="1375144"/>
            <a:ext cx="8458200" cy="5016758"/>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Dissemination and Implementation of patient-centered outcomes research findings for small to medium size practices</a:t>
            </a:r>
            <a:br>
              <a:rPr kumimoji="0" lang="en-US" sz="2000" b="0" i="0" u="none" strike="noStrike" kern="1200" cap="none" spc="0" normalizeH="0" baseline="0" noProof="0" dirty="0">
                <a:ln>
                  <a:noFill/>
                </a:ln>
                <a:solidFill>
                  <a:srgbClr val="000000"/>
                </a:solidFill>
                <a:effectLst/>
                <a:uLnTx/>
                <a:uFillTx/>
                <a:latin typeface="Arial"/>
                <a:ea typeface="+mn-ea"/>
                <a:cs typeface="+mn-cs"/>
              </a:rPr>
            </a:b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Build Capacity to use the ABCS of cardiovascular disease prevention: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1714500" marR="0" lvl="3"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(A) Aspirin in high-risk individuals</a:t>
            </a:r>
          </a:p>
          <a:p>
            <a:pPr marL="1714500" marR="0" lvl="3"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(B) Blood pressure control</a:t>
            </a:r>
          </a:p>
          <a:p>
            <a:pPr marL="1714500" marR="0" lvl="3"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(C) Cholesterol management</a:t>
            </a:r>
          </a:p>
          <a:p>
            <a:pPr marL="1714500" marR="0" lvl="3"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 Smoking cessation</a:t>
            </a:r>
          </a:p>
          <a:p>
            <a:pPr marL="1257300" marR="0" lvl="2"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0" cap="none" spc="0" normalizeH="0" baseline="0" noProof="0" dirty="0">
                <a:ln>
                  <a:noFill/>
                </a:ln>
                <a:solidFill>
                  <a:srgbClr val="000000"/>
                </a:solidFill>
                <a:effectLst/>
                <a:uLnTx/>
                <a:uFillTx/>
                <a:latin typeface="Arial"/>
                <a:ea typeface="+mn-ea"/>
                <a:cs typeface="+mn-cs"/>
              </a:rPr>
              <a:t>Adopt foundational PCMH concepts: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0" cap="none" spc="0" normalizeH="0" baseline="0" noProof="0" dirty="0">
              <a:ln>
                <a:noFill/>
              </a:ln>
              <a:solidFill>
                <a:srgbClr val="000000"/>
              </a:solidFill>
              <a:effectLst/>
              <a:uLnTx/>
              <a:uFillTx/>
              <a:latin typeface="Arial"/>
              <a:ea typeface="+mn-ea"/>
              <a:cs typeface="+mn-cs"/>
            </a:endParaRPr>
          </a:p>
          <a:p>
            <a:pPr marL="1714500" marR="0" lvl="3"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0" cap="none" spc="0" normalizeH="0" baseline="0" noProof="0" dirty="0">
                <a:ln>
                  <a:noFill/>
                </a:ln>
                <a:solidFill>
                  <a:srgbClr val="000000"/>
                </a:solidFill>
                <a:effectLst/>
                <a:uLnTx/>
                <a:uFillTx/>
                <a:latin typeface="Arial"/>
                <a:ea typeface="+mn-ea"/>
                <a:cs typeface="+mn-cs"/>
              </a:rPr>
              <a:t>Quality Improvement</a:t>
            </a:r>
          </a:p>
          <a:p>
            <a:pPr marL="1714500" marR="0" lvl="3"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0" cap="none" spc="0" normalizeH="0" baseline="0" noProof="0" dirty="0">
                <a:ln>
                  <a:noFill/>
                </a:ln>
                <a:solidFill>
                  <a:srgbClr val="000000"/>
                </a:solidFill>
                <a:effectLst/>
                <a:uLnTx/>
                <a:uFillTx/>
                <a:latin typeface="Arial"/>
                <a:ea typeface="+mn-ea"/>
                <a:cs typeface="+mn-cs"/>
              </a:rPr>
              <a:t>Leadership</a:t>
            </a:r>
          </a:p>
          <a:p>
            <a:pPr marL="1714500" marR="0" lvl="3"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0" cap="none" spc="0" normalizeH="0" baseline="0" noProof="0" dirty="0">
                <a:ln>
                  <a:noFill/>
                </a:ln>
                <a:solidFill>
                  <a:srgbClr val="000000"/>
                </a:solidFill>
                <a:effectLst/>
                <a:uLnTx/>
                <a:uFillTx/>
                <a:latin typeface="Arial"/>
                <a:ea typeface="+mn-ea"/>
                <a:cs typeface="+mn-cs"/>
              </a:rPr>
              <a:t>Empanelment</a:t>
            </a:r>
          </a:p>
          <a:p>
            <a:pPr marL="1714500" marR="0" lvl="3"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0" cap="none" spc="0" normalizeH="0" baseline="0" noProof="0" dirty="0">
                <a:ln>
                  <a:noFill/>
                </a:ln>
                <a:solidFill>
                  <a:srgbClr val="000000"/>
                </a:solidFill>
                <a:effectLst/>
                <a:uLnTx/>
                <a:uFillTx/>
                <a:latin typeface="Arial"/>
                <a:ea typeface="+mn-ea"/>
                <a:cs typeface="+mn-cs"/>
              </a:rPr>
              <a:t>Team-Based Care</a:t>
            </a:r>
          </a:p>
        </p:txBody>
      </p:sp>
    </p:spTree>
    <p:extLst>
      <p:ext uri="{BB962C8B-B14F-4D97-AF65-F5344CB8AC3E}">
        <p14:creationId xmlns:p14="http://schemas.microsoft.com/office/powerpoint/2010/main" val="290650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56C6191-4BAD-49FA-BD17-97A74E55FC4A}"/>
              </a:ext>
            </a:extLst>
          </p:cNvPr>
          <p:cNvGraphicFramePr>
            <a:graphicFrameLocks noGrp="1"/>
          </p:cNvGraphicFramePr>
          <p:nvPr>
            <p:extLst>
              <p:ext uri="{D42A27DB-BD31-4B8C-83A1-F6EECF244321}">
                <p14:modId xmlns:p14="http://schemas.microsoft.com/office/powerpoint/2010/main" val="3390935922"/>
              </p:ext>
            </p:extLst>
          </p:nvPr>
        </p:nvGraphicFramePr>
        <p:xfrm>
          <a:off x="128587" y="671192"/>
          <a:ext cx="8886828" cy="5304744"/>
        </p:xfrm>
        <a:graphic>
          <a:graphicData uri="http://schemas.openxmlformats.org/drawingml/2006/table">
            <a:tbl>
              <a:tblPr firstRow="1" bandRow="1"/>
              <a:tblGrid>
                <a:gridCol w="2221707">
                  <a:extLst>
                    <a:ext uri="{9D8B030D-6E8A-4147-A177-3AD203B41FA5}">
                      <a16:colId xmlns:a16="http://schemas.microsoft.com/office/drawing/2014/main" val="3738522388"/>
                    </a:ext>
                  </a:extLst>
                </a:gridCol>
                <a:gridCol w="2221707">
                  <a:extLst>
                    <a:ext uri="{9D8B030D-6E8A-4147-A177-3AD203B41FA5}">
                      <a16:colId xmlns:a16="http://schemas.microsoft.com/office/drawing/2014/main" val="3564430467"/>
                    </a:ext>
                  </a:extLst>
                </a:gridCol>
                <a:gridCol w="2221707">
                  <a:extLst>
                    <a:ext uri="{9D8B030D-6E8A-4147-A177-3AD203B41FA5}">
                      <a16:colId xmlns:a16="http://schemas.microsoft.com/office/drawing/2014/main" val="2273315418"/>
                    </a:ext>
                  </a:extLst>
                </a:gridCol>
                <a:gridCol w="2221707">
                  <a:extLst>
                    <a:ext uri="{9D8B030D-6E8A-4147-A177-3AD203B41FA5}">
                      <a16:colId xmlns:a16="http://schemas.microsoft.com/office/drawing/2014/main" val="3834755436"/>
                    </a:ext>
                  </a:extLst>
                </a:gridCol>
              </a:tblGrid>
              <a:tr h="2869861">
                <a:tc>
                  <a:txBody>
                    <a:bodyPr/>
                    <a:lstStyle/>
                    <a:p>
                      <a:pPr algn="ctr">
                        <a:lnSpc>
                          <a:spcPct val="100000"/>
                        </a:lnSpc>
                        <a:spcBef>
                          <a:spcPts val="0"/>
                        </a:spcBef>
                        <a:spcAft>
                          <a:spcPts val="0"/>
                        </a:spcAft>
                      </a:pP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1200" cap="small" baseline="0" dirty="0">
                          <a:solidFill>
                            <a:schemeClr val="tx1"/>
                          </a:solidFill>
                          <a:effectLst/>
                          <a:latin typeface="+mn-lt"/>
                          <a:ea typeface="+mn-ea"/>
                          <a:cs typeface="+mn-cs"/>
                        </a:rPr>
                        <a:t>Hypertension Control</a:t>
                      </a:r>
                      <a:endParaRPr lang="en-US" sz="3600" b="1" i="0" u="none" strike="noStrike" kern="1200" cap="small"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a:solidFill>
                      <a:srgbClr val="F4B96B"/>
                    </a:solidFill>
                  </a:tcPr>
                </a:tc>
                <a:tc>
                  <a:txBody>
                    <a:bodyPr/>
                    <a:lstStyle/>
                    <a:p>
                      <a:pPr marL="0" algn="ctr" defTabSz="457200" rtl="0" eaLnBrk="1" latinLnBrk="0" hangingPunct="1">
                        <a:lnSpc>
                          <a:spcPct val="100000"/>
                        </a:lnSpc>
                        <a:spcBef>
                          <a:spcPts val="0"/>
                        </a:spcBef>
                        <a:spcAft>
                          <a:spcPts val="0"/>
                        </a:spcAft>
                      </a:pPr>
                      <a:r>
                        <a:rPr lang="en-US" sz="3600" b="1"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1200" cap="small" baseline="0" dirty="0">
                          <a:solidFill>
                            <a:schemeClr val="tx1"/>
                          </a:solidFill>
                          <a:effectLst/>
                          <a:latin typeface="+mn-lt"/>
                          <a:ea typeface="+mn-ea"/>
                          <a:cs typeface="+mn-cs"/>
                        </a:rPr>
                        <a:t>Role of community health workers and community based organizations</a:t>
                      </a:r>
                      <a:endParaRPr lang="en-US" sz="2400" b="1" kern="1200" cap="small" baseline="0" dirty="0">
                        <a:solidFill>
                          <a:schemeClr val="tx1"/>
                        </a:solidFill>
                        <a:effectLst/>
                        <a:latin typeface="+mn-lt"/>
                        <a:ea typeface="+mn-ea"/>
                        <a:cs typeface="+mn-cs"/>
                      </a:endParaRPr>
                    </a:p>
                  </a:txBody>
                  <a:tcPr>
                    <a:solidFill>
                      <a:srgbClr val="BACA78"/>
                    </a:solidFill>
                  </a:tcPr>
                </a:tc>
                <a:tc>
                  <a:txBody>
                    <a:bodyPr/>
                    <a:lstStyle/>
                    <a:p>
                      <a:pPr marL="0" algn="ctr" defTabSz="457200" rtl="0" eaLnBrk="1" latinLnBrk="0" hangingPunct="1">
                        <a:lnSpc>
                          <a:spcPct val="100000"/>
                        </a:lnSpc>
                        <a:spcBef>
                          <a:spcPts val="0"/>
                        </a:spcBef>
                        <a:spcAft>
                          <a:spcPts val="0"/>
                        </a:spcAft>
                      </a:pPr>
                      <a:r>
                        <a:rPr lang="en-US" sz="3600" b="1"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1200" cap="small" baseline="0" dirty="0">
                          <a:solidFill>
                            <a:schemeClr val="tx1"/>
                          </a:solidFill>
                          <a:effectLst/>
                          <a:latin typeface="+mn-lt"/>
                          <a:ea typeface="+mn-ea"/>
                          <a:cs typeface="+mn-cs"/>
                        </a:rPr>
                        <a:t>Worksite Wellness</a:t>
                      </a:r>
                    </a:p>
                  </a:txBody>
                  <a:tcPr>
                    <a:solidFill>
                      <a:srgbClr val="71B9AC"/>
                    </a:solidFill>
                  </a:tcPr>
                </a:tc>
                <a:tc>
                  <a:txBody>
                    <a:bodyPr/>
                    <a:lstStyle/>
                    <a:p>
                      <a:pPr marL="0" algn="ctr" defTabSz="457200" rtl="0" eaLnBrk="1" latinLnBrk="0" hangingPunct="1"/>
                      <a:r>
                        <a:rPr lang="en-US" sz="3600" b="1"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1200" cap="small" baseline="0" dirty="0">
                          <a:solidFill>
                            <a:schemeClr val="tx1"/>
                          </a:solidFill>
                          <a:effectLst/>
                          <a:latin typeface="+mn-lt"/>
                          <a:ea typeface="+mn-ea"/>
                          <a:cs typeface="+mn-cs"/>
                        </a:rPr>
                        <a:t>Public Health Policy - Advancing the ABCS</a:t>
                      </a:r>
                    </a:p>
                  </a:txBody>
                  <a:tcPr>
                    <a:solidFill>
                      <a:srgbClr val="6F9CC0"/>
                    </a:solidFill>
                  </a:tcPr>
                </a:tc>
                <a:extLst>
                  <a:ext uri="{0D108BD9-81ED-4DB2-BD59-A6C34878D82A}">
                    <a16:rowId xmlns:a16="http://schemas.microsoft.com/office/drawing/2014/main" val="2953918125"/>
                  </a:ext>
                </a:extLst>
              </a:tr>
              <a:tr h="1677624">
                <a:tc>
                  <a:txBody>
                    <a:bodyPr/>
                    <a:lstStyle/>
                    <a:p>
                      <a:pPr marL="0" indent="0" algn="l" defTabSz="457200" rtl="0" eaLnBrk="1" latinLnBrk="0" hangingPunct="1">
                        <a:buFont typeface="Arial" panose="020B0604020202020204" pitchFamily="34" charset="0"/>
                        <a:buNone/>
                      </a:pPr>
                      <a:r>
                        <a:rPr lang="en-US" sz="1800" b="1" kern="1200" dirty="0">
                          <a:solidFill>
                            <a:schemeClr val="tx1"/>
                          </a:solidFill>
                          <a:effectLst/>
                          <a:latin typeface="+mn-lt"/>
                          <a:ea typeface="+mn-ea"/>
                          <a:cs typeface="+mn-cs"/>
                        </a:rPr>
                        <a:t>Cheryl Farmer,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Elaine Kitamura,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Jeff Sobotka</a:t>
                      </a:r>
                    </a:p>
                    <a:p>
                      <a:pPr marL="0" indent="0" algn="l" defTabSz="457200" rtl="0" eaLnBrk="1" latinLnBrk="0" hangingPunct="1">
                        <a:buFont typeface="Arial" panose="020B0604020202020204" pitchFamily="34" charset="0"/>
                        <a:buNone/>
                      </a:pPr>
                      <a:r>
                        <a:rPr lang="en-US" sz="1800" b="0" kern="1200" dirty="0">
                          <a:solidFill>
                            <a:schemeClr val="tx1"/>
                          </a:solidFill>
                          <a:effectLst/>
                          <a:latin typeface="+mn-lt"/>
                          <a:ea typeface="+mn-ea"/>
                          <a:cs typeface="+mn-cs"/>
                        </a:rPr>
                        <a:t>Miriam Patanian</a:t>
                      </a:r>
                      <a:endParaRPr lang="en-US" sz="2000" b="0" kern="1200" dirty="0">
                        <a:solidFill>
                          <a:schemeClr val="tx1"/>
                        </a:solidFill>
                        <a:effectLst/>
                        <a:latin typeface="Calibri" panose="020F0502020204030204" pitchFamily="34" charset="0"/>
                        <a:ea typeface="+mn-ea"/>
                        <a:cs typeface="Calibri" panose="020F0502020204030204" pitchFamily="34" charset="0"/>
                      </a:endParaRPr>
                    </a:p>
                  </a:txBody>
                  <a:tcPr>
                    <a:solidFill>
                      <a:srgbClr val="F4B96B">
                        <a:alpha val="50000"/>
                      </a:srgbClr>
                    </a:solidFill>
                  </a:tcPr>
                </a:tc>
                <a:tc>
                  <a:txBody>
                    <a:bodyPr/>
                    <a:lstStyle/>
                    <a:p>
                      <a:r>
                        <a:rPr lang="en-US" sz="1800" b="1" kern="1200" dirty="0">
                          <a:solidFill>
                            <a:schemeClr val="tx1"/>
                          </a:solidFill>
                          <a:effectLst/>
                          <a:latin typeface="+mn-lt"/>
                          <a:ea typeface="+mn-ea"/>
                          <a:cs typeface="+mn-cs"/>
                        </a:rPr>
                        <a:t>Marissa Floyd,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Alexandro Pow Sang,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Debbie Spink</a:t>
                      </a:r>
                    </a:p>
                    <a:p>
                      <a:r>
                        <a:rPr lang="en-US" sz="1800" b="0" kern="1200" dirty="0">
                          <a:solidFill>
                            <a:schemeClr val="tx1"/>
                          </a:solidFill>
                          <a:effectLst/>
                          <a:latin typeface="+mn-lt"/>
                          <a:ea typeface="+mn-ea"/>
                          <a:cs typeface="+mn-cs"/>
                        </a:rPr>
                        <a:t>Julia Schneider</a:t>
                      </a:r>
                    </a:p>
                    <a:p>
                      <a:r>
                        <a:rPr lang="en-US" sz="1800" b="0" kern="1200" dirty="0">
                          <a:solidFill>
                            <a:schemeClr val="tx1"/>
                          </a:solidFill>
                          <a:effectLst/>
                          <a:latin typeface="+mn-lt"/>
                          <a:ea typeface="+mn-ea"/>
                          <a:cs typeface="+mn-cs"/>
                        </a:rPr>
                        <a:t>April Wallace</a:t>
                      </a:r>
                      <a:endParaRPr lang="en-US" sz="1600" b="0" dirty="0">
                        <a:latin typeface="Calibri" panose="020F0502020204030204" pitchFamily="34" charset="0"/>
                        <a:cs typeface="Calibri" panose="020F0502020204030204" pitchFamily="34" charset="0"/>
                      </a:endParaRPr>
                    </a:p>
                  </a:txBody>
                  <a:tcPr>
                    <a:solidFill>
                      <a:srgbClr val="BACA78">
                        <a:alpha val="50000"/>
                      </a:srgbClr>
                    </a:solidFill>
                  </a:tcPr>
                </a:tc>
                <a:tc>
                  <a:txBody>
                    <a:bodyPr/>
                    <a:lstStyle/>
                    <a:p>
                      <a:r>
                        <a:rPr lang="en-US" sz="1800" b="1" kern="1200" dirty="0">
                          <a:solidFill>
                            <a:schemeClr val="tx1"/>
                          </a:solidFill>
                          <a:effectLst/>
                          <a:latin typeface="+mn-lt"/>
                          <a:ea typeface="+mn-ea"/>
                          <a:cs typeface="+mn-cs"/>
                        </a:rPr>
                        <a:t>Sara Eve Sarliker,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Kristen VanWart</a:t>
                      </a:r>
                    </a:p>
                    <a:p>
                      <a:r>
                        <a:rPr lang="en-US" sz="1800" b="0" kern="1200" dirty="0">
                          <a:solidFill>
                            <a:schemeClr val="tx1"/>
                          </a:solidFill>
                          <a:effectLst/>
                          <a:latin typeface="+mn-lt"/>
                          <a:ea typeface="+mn-ea"/>
                          <a:cs typeface="+mn-cs"/>
                        </a:rPr>
                        <a:t>Julie Harvill</a:t>
                      </a:r>
                    </a:p>
                    <a:p>
                      <a:r>
                        <a:rPr lang="en-US" sz="1800" b="0" kern="1200" dirty="0">
                          <a:solidFill>
                            <a:schemeClr val="tx1"/>
                          </a:solidFill>
                          <a:effectLst/>
                          <a:latin typeface="+mn-lt"/>
                          <a:ea typeface="+mn-ea"/>
                          <a:cs typeface="+mn-cs"/>
                        </a:rPr>
                        <a:t>Mary Jo Garofoli</a:t>
                      </a:r>
                      <a:endParaRPr lang="en-US" sz="1600" dirty="0">
                        <a:latin typeface="Calibri" panose="020F0502020204030204" pitchFamily="34" charset="0"/>
                        <a:cs typeface="Calibri" panose="020F0502020204030204" pitchFamily="34" charset="0"/>
                      </a:endParaRPr>
                    </a:p>
                  </a:txBody>
                  <a:tcPr>
                    <a:solidFill>
                      <a:srgbClr val="71B9AC">
                        <a:alpha val="50000"/>
                      </a:srgbClr>
                    </a:solidFill>
                  </a:tcPr>
                </a:tc>
                <a:tc>
                  <a:txBody>
                    <a:bodyPr/>
                    <a:lstStyle/>
                    <a:p>
                      <a:r>
                        <a:rPr lang="en-US" sz="1800" b="1" kern="1200" dirty="0">
                          <a:solidFill>
                            <a:schemeClr val="tx1"/>
                          </a:solidFill>
                          <a:effectLst/>
                          <a:latin typeface="+mn-lt"/>
                          <a:ea typeface="+mn-ea"/>
                          <a:cs typeface="+mn-cs"/>
                        </a:rPr>
                        <a:t>Lindsey Hovind</a:t>
                      </a:r>
                    </a:p>
                    <a:p>
                      <a:r>
                        <a:rPr lang="en-US" sz="1800" b="0" kern="1200" dirty="0">
                          <a:solidFill>
                            <a:schemeClr val="tx1"/>
                          </a:solidFill>
                          <a:effectLst/>
                          <a:latin typeface="+mn-lt"/>
                          <a:ea typeface="+mn-ea"/>
                          <a:cs typeface="+mn-cs"/>
                        </a:rPr>
                        <a:t>Robin Rinker</a:t>
                      </a:r>
                    </a:p>
                    <a:p>
                      <a:r>
                        <a:rPr lang="en-US" sz="1800" b="0" kern="1200" dirty="0">
                          <a:solidFill>
                            <a:schemeClr val="tx1"/>
                          </a:solidFill>
                          <a:effectLst/>
                          <a:latin typeface="+mn-lt"/>
                          <a:ea typeface="+mn-ea"/>
                          <a:cs typeface="+mn-cs"/>
                        </a:rPr>
                        <a:t>Whitney Garney</a:t>
                      </a:r>
                      <a:endParaRPr lang="en-US" sz="1600" dirty="0">
                        <a:latin typeface="Calibri" panose="020F0502020204030204" pitchFamily="34" charset="0"/>
                        <a:cs typeface="Calibri" panose="020F0502020204030204" pitchFamily="34" charset="0"/>
                      </a:endParaRPr>
                    </a:p>
                  </a:txBody>
                  <a:tcPr>
                    <a:solidFill>
                      <a:srgbClr val="6F9CC0">
                        <a:alpha val="50000"/>
                      </a:srgbClr>
                    </a:solidFill>
                  </a:tcPr>
                </a:tc>
                <a:extLst>
                  <a:ext uri="{0D108BD9-81ED-4DB2-BD59-A6C34878D82A}">
                    <a16:rowId xmlns:a16="http://schemas.microsoft.com/office/drawing/2014/main" val="222008802"/>
                  </a:ext>
                </a:extLst>
              </a:tr>
            </a:tbl>
          </a:graphicData>
        </a:graphic>
      </p:graphicFrame>
      <p:sp>
        <p:nvSpPr>
          <p:cNvPr id="11" name="TextBox 10">
            <a:extLst>
              <a:ext uri="{FF2B5EF4-FFF2-40B4-BE49-F238E27FC236}">
                <a16:creationId xmlns:a16="http://schemas.microsoft.com/office/drawing/2014/main" id="{A588A2DC-7BBF-4D77-B903-83A7C60EADA7}"/>
              </a:ext>
            </a:extLst>
          </p:cNvPr>
          <p:cNvSpPr txBox="1"/>
          <p:nvPr/>
        </p:nvSpPr>
        <p:spPr>
          <a:xfrm>
            <a:off x="128587" y="35351"/>
            <a:ext cx="8886828"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Logistics – Preparing for Afternoon Workgroups</a:t>
            </a:r>
          </a:p>
        </p:txBody>
      </p:sp>
      <p:sp>
        <p:nvSpPr>
          <p:cNvPr id="5" name="TextBox 4">
            <a:extLst>
              <a:ext uri="{FF2B5EF4-FFF2-40B4-BE49-F238E27FC236}">
                <a16:creationId xmlns:a16="http://schemas.microsoft.com/office/drawing/2014/main" id="{6F0DB478-AC82-47F2-BC9D-728583DE253F}"/>
              </a:ext>
            </a:extLst>
          </p:cNvPr>
          <p:cNvSpPr txBox="1"/>
          <p:nvPr/>
        </p:nvSpPr>
        <p:spPr>
          <a:xfrm>
            <a:off x="128587" y="6027003"/>
            <a:ext cx="8886828"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ACTION</a:t>
            </a:r>
            <a:r>
              <a:rPr lang="en-US" sz="2400" dirty="0">
                <a:latin typeface="Calibri" panose="020F0502020204030204" pitchFamily="34" charset="0"/>
                <a:cs typeface="Calibri" panose="020F0502020204030204" pitchFamily="34" charset="0"/>
              </a:rPr>
              <a:t>:  Before lunch is over, please </a:t>
            </a:r>
            <a:r>
              <a:rPr lang="en-US" sz="2400" u="sng" dirty="0">
                <a:latin typeface="Calibri" panose="020F0502020204030204" pitchFamily="34" charset="0"/>
                <a:cs typeface="Calibri" panose="020F0502020204030204" pitchFamily="34" charset="0"/>
              </a:rPr>
              <a:t>add your name</a:t>
            </a:r>
            <a:r>
              <a:rPr lang="en-US" sz="2400" dirty="0">
                <a:latin typeface="Calibri" panose="020F0502020204030204" pitchFamily="34" charset="0"/>
                <a:cs typeface="Calibri" panose="020F0502020204030204" pitchFamily="34" charset="0"/>
              </a:rPr>
              <a:t> </a:t>
            </a:r>
          </a:p>
          <a:p>
            <a:pPr algn="ctr"/>
            <a:r>
              <a:rPr lang="en-US" sz="2400" dirty="0">
                <a:latin typeface="Calibri" panose="020F0502020204030204" pitchFamily="34" charset="0"/>
                <a:cs typeface="Calibri" panose="020F0502020204030204" pitchFamily="34" charset="0"/>
              </a:rPr>
              <a:t>to the Flip-chart for the Workgroup you plan to attend/engage.</a:t>
            </a:r>
          </a:p>
        </p:txBody>
      </p:sp>
    </p:spTree>
    <p:extLst>
      <p:ext uri="{BB962C8B-B14F-4D97-AF65-F5344CB8AC3E}">
        <p14:creationId xmlns:p14="http://schemas.microsoft.com/office/powerpoint/2010/main" val="156883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76" y="457200"/>
            <a:ext cx="9129823"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Arial"/>
                <a:ea typeface="+mn-ea"/>
                <a:cs typeface="Arial" charset="0"/>
              </a:rPr>
              <a:t>Qualis’ Practice Innovation Network (PIN) </a:t>
            </a:r>
          </a:p>
        </p:txBody>
      </p:sp>
      <p:sp>
        <p:nvSpPr>
          <p:cNvPr id="3" name="Rectangle 2"/>
          <p:cNvSpPr/>
          <p:nvPr/>
        </p:nvSpPr>
        <p:spPr>
          <a:xfrm>
            <a:off x="524540" y="1295400"/>
            <a:ext cx="8458200" cy="5324535"/>
          </a:xfrm>
          <a:prstGeom prst="rect">
            <a:avLst/>
          </a:prstGeom>
        </p:spPr>
        <p:txBody>
          <a:bodyPr wrap="square">
            <a:spAutoFit/>
          </a:bodyPr>
          <a:lstStyle/>
          <a:p>
            <a:pPr marL="285750" marR="0" lvl="0"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Arial" charset="0"/>
              </a:rPr>
              <a:t>Qualis Health’s Practice Innovation Network (PIN) is assisting Washington primary care practices to develop quality improvement processes and related reports to help them prepare for value-based reimbursement </a:t>
            </a:r>
          </a:p>
          <a:p>
            <a:pPr marL="742950" marR="0" lvl="1"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Help all practices improve cardiac care</a:t>
            </a:r>
          </a:p>
          <a:p>
            <a:pPr marL="742950" marR="0" lvl="1"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Educational webinars</a:t>
            </a:r>
          </a:p>
          <a:p>
            <a:pPr marL="742950" marR="0" lvl="1"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Share pertinent information from CDC, CMS, etc.</a:t>
            </a:r>
          </a:p>
          <a:p>
            <a:pPr marL="742950" marR="0" lvl="1"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Focus on ABCS measures</a:t>
            </a:r>
          </a:p>
          <a:p>
            <a:pPr marL="742950" marR="0" lvl="1"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Higher level of attention </a:t>
            </a:r>
          </a:p>
          <a:p>
            <a:pPr marL="742950" marR="0" lvl="1"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QI consulting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CMS evaluation metric based on PIN practices’ scores for blood pressure and smoking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Arial" charset="0"/>
              </a:rPr>
              <a:t>The goal of the Qualis PIN is to see each participating practice, organization, and the PIN as a whole improve performance on the selected quality measures</a:t>
            </a:r>
            <a:endParaRPr kumimoji="0" lang="en-US" sz="2000" b="0" i="0" u="none" strike="noStrike" kern="1200" cap="none" spc="0" normalizeH="0" baseline="0" noProof="0" dirty="0">
              <a:ln>
                <a:noFill/>
              </a:ln>
              <a:solidFill>
                <a:srgbClr val="000000"/>
              </a:solidFill>
              <a:effectLst/>
              <a:uLnTx/>
              <a:uFillTx/>
              <a:latin typeface="Arial"/>
              <a:ea typeface="+mn-ea"/>
              <a:cs typeface="ＭＳ Ｐ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8902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6425"/>
            <a:ext cx="91440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a:ea typeface="+mn-ea"/>
                <a:cs typeface="ＭＳ Ｐゴシック"/>
              </a:rPr>
              <a:t>What do we ask of the PIN practices?</a:t>
            </a:r>
          </a:p>
        </p:txBody>
      </p:sp>
      <p:sp>
        <p:nvSpPr>
          <p:cNvPr id="10" name="TextBox 9"/>
          <p:cNvSpPr txBox="1"/>
          <p:nvPr/>
        </p:nvSpPr>
        <p:spPr>
          <a:xfrm>
            <a:off x="470051" y="1447800"/>
            <a:ext cx="8153400" cy="3785652"/>
          </a:xfrm>
          <a:prstGeom prst="rect">
            <a:avLst/>
          </a:prstGeom>
          <a:noFill/>
        </p:spPr>
        <p:txBody>
          <a:bodyPr>
            <a:spAutoFit/>
          </a:bodyPr>
          <a:lstStyle/>
          <a:p>
            <a:pPr marL="171450" marR="0" lvl="0" indent="0" algn="l" defTabSz="4572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Share quality data on quarterly basis (Rolling 12 month)</a:t>
            </a:r>
            <a:b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br>
            <a:endParaRPr kumimoji="0" lang="en-US" sz="2000" b="0" i="0" u="none" strike="noStrike" kern="1200" cap="none" spc="0" normalizeH="0" baseline="0" noProof="0" dirty="0">
              <a:ln>
                <a:noFill/>
              </a:ln>
              <a:solidFill>
                <a:srgbClr val="000000"/>
              </a:solidFill>
              <a:effectLst/>
              <a:uLnTx/>
              <a:uFillTx/>
              <a:latin typeface="Arial"/>
              <a:ea typeface="+mn-ea"/>
              <a:cs typeface="ＭＳ Ｐゴシック"/>
            </a:endParaRPr>
          </a:p>
          <a:p>
            <a:pPr marL="742950" marR="0" lvl="1"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ABCS measures (Cardiovascular Prevention)</a:t>
            </a:r>
            <a:b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br>
            <a:endParaRPr kumimoji="0" lang="en-US" sz="2000" b="0" i="0" u="none" strike="noStrike" kern="1200" cap="none" spc="0" normalizeH="0" baseline="0" noProof="0" dirty="0">
              <a:ln>
                <a:noFill/>
              </a:ln>
              <a:solidFill>
                <a:srgbClr val="000000"/>
              </a:solidFill>
              <a:effectLst/>
              <a:uLnTx/>
              <a:uFillTx/>
              <a:latin typeface="Arial"/>
              <a:ea typeface="+mn-ea"/>
              <a:cs typeface="ＭＳ Ｐゴシック"/>
            </a:endParaRPr>
          </a:p>
          <a:p>
            <a:pPr marL="742950" marR="0" lvl="1"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Seasonal flu and pneumonia measures (correspond to F.1 adult immunizations)</a:t>
            </a:r>
            <a:b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br>
            <a:endParaRPr kumimoji="0" lang="en-US" sz="2000" b="0" i="0" u="none" strike="noStrike" kern="1200" cap="none" spc="0" normalizeH="0" baseline="0" noProof="0" dirty="0">
              <a:ln>
                <a:noFill/>
              </a:ln>
              <a:solidFill>
                <a:srgbClr val="000000"/>
              </a:solidFill>
              <a:effectLst/>
              <a:uLnTx/>
              <a:uFillTx/>
              <a:latin typeface="Arial"/>
              <a:ea typeface="+mn-ea"/>
              <a:cs typeface="ＭＳ Ｐゴシック"/>
            </a:endParaRPr>
          </a:p>
          <a:p>
            <a:pPr marL="742950" marR="0" lvl="1"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Key metrics related to diabetes (related to B.2 diabetes)</a:t>
            </a:r>
          </a:p>
          <a:p>
            <a:pPr marL="742950" marR="0" lvl="1" indent="-285750" algn="l" defTabSz="457200" rtl="0" eaLnBrk="0" fontAlgn="auto" latinLnBrk="0" hangingPunct="0">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ＭＳ Ｐゴシック"/>
            </a:endParaRPr>
          </a:p>
          <a:p>
            <a:pPr marL="1200150" marR="0" lvl="2"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Hemoglobin A1c poor control</a:t>
            </a:r>
          </a:p>
          <a:p>
            <a:pPr marL="1200150" marR="0" lvl="2"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Diabetes eye exam</a:t>
            </a:r>
          </a:p>
          <a:p>
            <a:pPr marL="1200150" marR="0" lvl="2"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Diabetes foot exam</a:t>
            </a:r>
          </a:p>
        </p:txBody>
      </p:sp>
    </p:spTree>
    <p:extLst>
      <p:ext uri="{BB962C8B-B14F-4D97-AF65-F5344CB8AC3E}">
        <p14:creationId xmlns:p14="http://schemas.microsoft.com/office/powerpoint/2010/main" val="96689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6425"/>
            <a:ext cx="914399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a:ea typeface="+mn-ea"/>
                <a:cs typeface="ＭＳ Ｐゴシック"/>
              </a:rPr>
              <a:t>What does Qualis Health do with the data?</a:t>
            </a:r>
          </a:p>
        </p:txBody>
      </p:sp>
      <p:sp>
        <p:nvSpPr>
          <p:cNvPr id="10" name="TextBox 9"/>
          <p:cNvSpPr txBox="1"/>
          <p:nvPr/>
        </p:nvSpPr>
        <p:spPr>
          <a:xfrm>
            <a:off x="597564" y="1447800"/>
            <a:ext cx="8269287" cy="4093428"/>
          </a:xfrm>
          <a:prstGeom prst="rect">
            <a:avLst/>
          </a:prstGeom>
          <a:noFill/>
        </p:spPr>
        <p:txBody>
          <a:bodyPr wrap="square">
            <a:spAutoFit/>
          </a:bodyPr>
          <a:lstStyle/>
          <a:p>
            <a:pPr marL="457200" marR="0" lvl="0"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Track our progress toward CMS evaluation metrics</a:t>
            </a:r>
          </a:p>
          <a:p>
            <a:pPr marL="457200" marR="0" lvl="0"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Identify areas for improvement at PIN practices</a:t>
            </a:r>
          </a:p>
          <a:p>
            <a:pPr marL="457200" marR="0" lvl="0" indent="-285750" algn="l" defTabSz="457200" rtl="0" eaLnBrk="0" fontAlgn="auto" latinLnBrk="0" hangingPunct="0">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ＭＳ Ｐゴシック"/>
            </a:endParaRPr>
          </a:p>
          <a:p>
            <a:pPr marL="1085850" marR="0" lvl="1"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Help them stay on track for successful quality reporting</a:t>
            </a:r>
          </a:p>
          <a:p>
            <a:pPr marL="1085850" marR="0" lvl="1"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Identify practices/populations that might benefit from DSMP</a:t>
            </a:r>
            <a:b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br>
            <a:endParaRPr kumimoji="0" lang="en-US" sz="2000" b="0" i="0" u="none" strike="noStrike" kern="1200" cap="none" spc="0" normalizeH="0" baseline="0" noProof="0" dirty="0">
              <a:ln>
                <a:noFill/>
              </a:ln>
              <a:solidFill>
                <a:srgbClr val="000000"/>
              </a:solidFill>
              <a:effectLst/>
              <a:uLnTx/>
              <a:uFillTx/>
              <a:latin typeface="Arial"/>
              <a:ea typeface="+mn-ea"/>
              <a:cs typeface="ＭＳ Ｐゴシック"/>
            </a:endParaRPr>
          </a:p>
          <a:p>
            <a:pPr marL="457200" marR="0" lvl="0"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ＭＳ Ｐゴシック"/>
              </a:rPr>
              <a:t>Produce quarterly benchmark reports - </a:t>
            </a:r>
            <a:r>
              <a:rPr kumimoji="0" lang="en-US" altLang="en-US" sz="2000" b="0" i="0" u="none" strike="noStrike" kern="1200" cap="none" spc="0" normalizeH="0" baseline="0" noProof="0" dirty="0">
                <a:ln>
                  <a:noFill/>
                </a:ln>
                <a:solidFill>
                  <a:srgbClr val="000000"/>
                </a:solidFill>
                <a:effectLst/>
                <a:uLnTx/>
                <a:uFillTx/>
                <a:latin typeface="Arial"/>
                <a:ea typeface="+mn-ea"/>
                <a:cs typeface="Arial" charset="0"/>
              </a:rPr>
              <a:t>created to allow PIN participants to view their own data in relation to that submitted by the rest of the cohort as well as against National averages. </a:t>
            </a:r>
            <a:endParaRPr kumimoji="0" lang="en-US" sz="2000" b="0" i="0" u="none" strike="noStrike" kern="1200" cap="none" spc="0" normalizeH="0" baseline="0" noProof="0" dirty="0">
              <a:ln>
                <a:noFill/>
              </a:ln>
              <a:solidFill>
                <a:srgbClr val="000000"/>
              </a:solidFill>
              <a:effectLst/>
              <a:uLnTx/>
              <a:uFillTx/>
              <a:latin typeface="Arial"/>
              <a:ea typeface="+mn-ea"/>
              <a:cs typeface="ＭＳ Ｐゴシック"/>
            </a:endParaRPr>
          </a:p>
          <a:p>
            <a:pPr marL="457200" marR="0" lvl="0" indent="-285750" algn="l" defTabSz="457200" rtl="0" eaLnBrk="0" fontAlgn="auto" latinLnBrk="0" hangingPunct="0">
              <a:lnSpc>
                <a:spcPct val="100000"/>
              </a:lnSpc>
              <a:spcBef>
                <a:spcPts val="0"/>
              </a:spcBef>
              <a:spcAft>
                <a:spcPts val="0"/>
              </a:spcAft>
              <a:buClrTx/>
              <a:buSzTx/>
              <a:buFont typeface="Arial"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Arial"/>
              <a:ea typeface="+mn-ea"/>
              <a:cs typeface="Arial" charset="0"/>
            </a:endParaRPr>
          </a:p>
          <a:p>
            <a:pPr marL="457200" marR="0" lvl="0" indent="-285750" algn="l" defTabSz="457200" rtl="0" eaLnBrk="0" fontAlgn="auto" latinLnBrk="0" hangingPunct="0">
              <a:lnSpc>
                <a:spcPct val="100000"/>
              </a:lnSpc>
              <a:spcBef>
                <a:spcPts val="0"/>
              </a:spcBef>
              <a:spcAft>
                <a:spcPts val="0"/>
              </a:spcAft>
              <a:buClrTx/>
              <a:buSzTx/>
              <a:buFont typeface="Arial"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Arial" charset="0"/>
              </a:rPr>
              <a:t>The ultimate goal of the Qualis PIN is to see each participating practice, organization, and the PIN as a whole improve performance on the selected quality measures</a:t>
            </a:r>
            <a:endParaRPr kumimoji="0" lang="en-US" sz="2000" b="0" i="0" u="none" strike="noStrike" kern="1200" cap="none" spc="0" normalizeH="0" baseline="0" noProof="0" dirty="0">
              <a:ln>
                <a:noFill/>
              </a:ln>
              <a:solidFill>
                <a:srgbClr val="000000"/>
              </a:solidFill>
              <a:effectLst/>
              <a:uLnTx/>
              <a:uFillTx/>
              <a:latin typeface="Arial"/>
              <a:ea typeface="+mn-ea"/>
              <a:cs typeface="ＭＳ Ｐゴシック"/>
            </a:endParaRPr>
          </a:p>
        </p:txBody>
      </p:sp>
    </p:spTree>
    <p:extLst>
      <p:ext uri="{BB962C8B-B14F-4D97-AF65-F5344CB8AC3E}">
        <p14:creationId xmlns:p14="http://schemas.microsoft.com/office/powerpoint/2010/main" val="356740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85799"/>
            <a:ext cx="5489575" cy="5897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62200" y="5029200"/>
            <a:ext cx="1981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0146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ChangeArrowheads="1"/>
          </p:cNvSpPr>
          <p:nvPr/>
        </p:nvSpPr>
        <p:spPr bwMode="auto">
          <a:xfrm>
            <a:off x="533400" y="990600"/>
            <a:ext cx="8610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Measures Included in this Report: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1. QID 204 (NQF 0068) Ischemic Vascular Disease (IVD): Use of Aspirin or Another Antithrombotic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2. </a:t>
            </a:r>
            <a:r>
              <a:rPr kumimoji="0" lang="en-US" altLang="en-US" sz="1800" b="1"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QID 236 (NQF 0018) Hypertension: Controlling High Blood Pressure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3. </a:t>
            </a:r>
            <a:r>
              <a:rPr kumimoji="0" lang="en-US" altLang="en-US" sz="1800" b="1"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QID 226 (NQF 0028) Tobacco Use: Screening and Cessation Intervention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4. QID 110 (NQF 0041) Influenza Immunization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5. QID 111 (NQF 0043) Pneumonia Vaccination Status for Older Adults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6. QID 1 (NQF 0059)  Diabetes: Hemoglobin A1c Poor Control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7. QID 117 (NQF 0055) Diabetes: Eye Exam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8. QID 318 Cholesterol – Fasting Low Density Lipoprotein (LDL-C) Test Performed: AND Risk-Stratified Fasting LDL-C</a:t>
            </a:r>
          </a:p>
        </p:txBody>
      </p:sp>
    </p:spTree>
    <p:extLst>
      <p:ext uri="{BB962C8B-B14F-4D97-AF65-F5344CB8AC3E}">
        <p14:creationId xmlns:p14="http://schemas.microsoft.com/office/powerpoint/2010/main" val="62818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9" y="540135"/>
            <a:ext cx="8158983" cy="609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02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 y="800101"/>
            <a:ext cx="9151467"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37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7" y="647700"/>
            <a:ext cx="9043205" cy="530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11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5298" y="1219200"/>
            <a:ext cx="8496302" cy="532453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Qualis Health’s goal is to help practices successfully prepare for and understand this new program. We offer customized technical assistance that includes: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Phone and email support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Regular office hours and webinars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Monthly program updates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Access to Qualis Health Tracking tool</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Qualis Health QPP Readiness Assessment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Strategic development of a MIPS feedback report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Assistance in creating a MIPS-score improvement plan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Virtual focus groups and peer-to-peer learning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Access to national learning events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Check out our QPP resource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Arial"/>
                <a:ea typeface="+mn-ea"/>
                <a:cs typeface="+mn-cs"/>
              </a:rPr>
              <a:t>http://medicare.qualishealth.org/projects/QPP-resource-center</a:t>
            </a:r>
          </a:p>
        </p:txBody>
      </p:sp>
      <p:sp>
        <p:nvSpPr>
          <p:cNvPr id="7" name="TextBox 6"/>
          <p:cNvSpPr txBox="1"/>
          <p:nvPr/>
        </p:nvSpPr>
        <p:spPr>
          <a:xfrm>
            <a:off x="-1" y="457200"/>
            <a:ext cx="914399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a:ea typeface="+mn-ea"/>
                <a:cs typeface="ＭＳ Ｐゴシック"/>
              </a:rPr>
              <a:t>Qualis Health and QPP/MIPS</a:t>
            </a:r>
          </a:p>
        </p:txBody>
      </p:sp>
    </p:spTree>
    <p:extLst>
      <p:ext uri="{BB962C8B-B14F-4D97-AF65-F5344CB8AC3E}">
        <p14:creationId xmlns:p14="http://schemas.microsoft.com/office/powerpoint/2010/main" val="101122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bwMode="auto">
          <a:xfrm>
            <a:off x="920750" y="2743200"/>
            <a:ext cx="7315200" cy="4267200"/>
          </a:xfrm>
          <a:ln>
            <a:miter lim="800000"/>
            <a:headEnd/>
            <a:tailEnd/>
          </a:ln>
        </p:spPr>
        <p:txBody>
          <a:bodyPr vert="horz" wrap="square" lIns="91440" tIns="45720" rIns="91440" bIns="45720" numCol="1" anchor="t" anchorCtr="0" compatLnSpc="1">
            <a:prstTxWarp prst="textNoShape">
              <a:avLst/>
            </a:prstTxWarp>
          </a:bodyPr>
          <a:lstStyle/>
          <a:p>
            <a:pPr algn="ctr">
              <a:lnSpc>
                <a:spcPct val="80000"/>
              </a:lnSpc>
              <a:spcAft>
                <a:spcPts val="200"/>
              </a:spcAft>
              <a:buFontTx/>
              <a:buNone/>
              <a:defRPr/>
            </a:pPr>
            <a:br>
              <a:rPr lang="en-US" sz="2400" dirty="0">
                <a:cs typeface="+mn-cs"/>
              </a:rPr>
            </a:br>
            <a:endParaRPr lang="en-US" sz="2400" dirty="0">
              <a:cs typeface="+mn-cs"/>
            </a:endParaRPr>
          </a:p>
          <a:p>
            <a:pPr algn="ctr">
              <a:lnSpc>
                <a:spcPct val="80000"/>
              </a:lnSpc>
              <a:buFontTx/>
              <a:buNone/>
              <a:defRPr/>
            </a:pPr>
            <a:endParaRPr lang="en-US" sz="2000" dirty="0">
              <a:cs typeface="+mn-cs"/>
            </a:endParaRPr>
          </a:p>
          <a:p>
            <a:pPr algn="ctr">
              <a:lnSpc>
                <a:spcPct val="80000"/>
              </a:lnSpc>
              <a:buFontTx/>
              <a:buNone/>
              <a:defRPr/>
            </a:pPr>
            <a:r>
              <a:rPr lang="en-US" sz="2000" i="1" dirty="0">
                <a:cs typeface="+mn-cs"/>
              </a:rPr>
              <a:t>For more information: </a:t>
            </a:r>
            <a:br>
              <a:rPr lang="en-US" sz="2000" i="1" dirty="0">
                <a:cs typeface="+mn-cs"/>
              </a:rPr>
            </a:br>
            <a:r>
              <a:rPr lang="en-US" sz="2000" u="sng" dirty="0">
                <a:hlinkClick r:id="rId3"/>
              </a:rPr>
              <a:t>http://medicare.qualishealth.org/</a:t>
            </a:r>
            <a:endParaRPr lang="en-US" sz="2000" u="sng" dirty="0"/>
          </a:p>
          <a:p>
            <a:pPr algn="ctr">
              <a:lnSpc>
                <a:spcPct val="80000"/>
              </a:lnSpc>
              <a:buFontTx/>
              <a:buNone/>
              <a:defRPr/>
            </a:pPr>
            <a:endParaRPr lang="en-US" sz="1400" b="1" dirty="0">
              <a:cs typeface="+mn-cs"/>
            </a:endParaRPr>
          </a:p>
          <a:p>
            <a:pPr marL="0" indent="0">
              <a:buFontTx/>
              <a:buNone/>
              <a:defRPr/>
            </a:pPr>
            <a:r>
              <a:rPr lang="en-US" sz="1000" dirty="0">
                <a:cs typeface="+mn-cs"/>
              </a:rPr>
              <a:t>This material was prepared by Qualis Health, the Medicare Quality Innovation Network - Quality Improvement Organization (QIN-QIO) for Idaho and Washington, under contract with the Centers for Medicare &amp; Medicaid Services (CMS), an agency of the U.S. Department of Health and Human Services. The contents presented do not necessarily reflect CMS policy. </a:t>
            </a:r>
            <a:br>
              <a:rPr lang="en-US" sz="1000" dirty="0">
                <a:cs typeface="+mn-cs"/>
              </a:rPr>
            </a:br>
            <a:r>
              <a:rPr lang="en-US" sz="1000" dirty="0"/>
              <a:t>ID/WA-HITC-QH-3064-08-17.</a:t>
            </a:r>
            <a:endParaRPr lang="en-US" sz="2400" dirty="0">
              <a:cs typeface="+mn-cs"/>
            </a:endParaRPr>
          </a:p>
          <a:p>
            <a:pPr>
              <a:buFontTx/>
              <a:buNone/>
              <a:defRPr/>
            </a:pPr>
            <a:endParaRPr lang="en-US" sz="2400" dirty="0">
              <a:cs typeface="+mn-cs"/>
            </a:endParaRPr>
          </a:p>
        </p:txBody>
      </p:sp>
      <p:sp>
        <p:nvSpPr>
          <p:cNvPr id="5" name="Title 1"/>
          <p:cNvSpPr txBox="1">
            <a:spLocks/>
          </p:cNvSpPr>
          <p:nvPr/>
        </p:nvSpPr>
        <p:spPr bwMode="auto">
          <a:xfrm>
            <a:off x="0" y="457200"/>
            <a:ext cx="9144000" cy="914400"/>
          </a:xfrm>
          <a:prstGeom prst="rect">
            <a:avLst/>
          </a:prstGeom>
          <a:noFill/>
          <a:ln>
            <a:miter lim="800000"/>
            <a:headEnd/>
            <a:tailEnd/>
          </a:ln>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Arial"/>
                <a:ea typeface="+mn-ea"/>
                <a:cs typeface="+mn-cs"/>
              </a:rPr>
              <a:t>Contact</a:t>
            </a:r>
          </a:p>
        </p:txBody>
      </p:sp>
      <p:sp>
        <p:nvSpPr>
          <p:cNvPr id="21508" name="Rectangle 2"/>
          <p:cNvSpPr>
            <a:spLocks noChangeArrowheads="1"/>
          </p:cNvSpPr>
          <p:nvPr/>
        </p:nvSpPr>
        <p:spPr bwMode="auto">
          <a:xfrm>
            <a:off x="425302" y="2089206"/>
            <a:ext cx="38862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457200" rtl="0" eaLnBrk="1" fontAlgn="auto" latinLnBrk="0" hangingPunct="1">
              <a:lnSpc>
                <a:spcPct val="80000"/>
              </a:lnSpc>
              <a:spcBef>
                <a:spcPts val="0"/>
              </a:spcBef>
              <a:spcAft>
                <a:spcPts val="20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Lisa Packard, MS</a:t>
            </a:r>
          </a:p>
          <a:p>
            <a:pPr marL="0" marR="0" lvl="0" indent="0" algn="ctr" defTabSz="457200" rtl="0" eaLnBrk="1" fontAlgn="auto" latinLnBrk="0" hangingPunct="1">
              <a:lnSpc>
                <a:spcPct val="80000"/>
              </a:lnSpc>
              <a:spcBef>
                <a:spcPts val="0"/>
              </a:spcBef>
              <a:spcAft>
                <a:spcPts val="20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QI Consultant</a:t>
            </a:r>
          </a:p>
          <a:p>
            <a:pPr marL="0" marR="0" lvl="0" indent="0" algn="ctr" defTabSz="457200" rtl="0" eaLnBrk="1" fontAlgn="auto" latinLnBrk="0" hangingPunct="1">
              <a:lnSpc>
                <a:spcPct val="80000"/>
              </a:lnSpc>
              <a:spcBef>
                <a:spcPts val="0"/>
              </a:spcBef>
              <a:spcAft>
                <a:spcPts val="20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CDSME Master Trainer</a:t>
            </a:r>
          </a:p>
          <a:p>
            <a:pPr marL="0" marR="0" lvl="0" indent="0" algn="ctr" defTabSz="457200" rtl="0" eaLnBrk="1" fontAlgn="auto" latinLnBrk="0" hangingPunct="1">
              <a:lnSpc>
                <a:spcPct val="80000"/>
              </a:lnSpc>
              <a:spcBef>
                <a:spcPts val="0"/>
              </a:spcBef>
              <a:spcAft>
                <a:spcPts val="20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LisaP@QualisHealth.org</a:t>
            </a:r>
          </a:p>
        </p:txBody>
      </p:sp>
      <p:sp>
        <p:nvSpPr>
          <p:cNvPr id="21509" name="Rectangle 5"/>
          <p:cNvSpPr>
            <a:spLocks noChangeArrowheads="1"/>
          </p:cNvSpPr>
          <p:nvPr/>
        </p:nvSpPr>
        <p:spPr bwMode="auto">
          <a:xfrm>
            <a:off x="3962400" y="2063246"/>
            <a:ext cx="5105400"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457200" rtl="0" eaLnBrk="1" fontAlgn="auto" latinLnBrk="0" hangingPunct="1">
              <a:lnSpc>
                <a:spcPct val="80000"/>
              </a:lnSpc>
              <a:spcBef>
                <a:spcPts val="0"/>
              </a:spcBef>
              <a:spcAft>
                <a:spcPts val="20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Jeff Sobotka, PMP, MBA, CPHIMS, CHP</a:t>
            </a:r>
          </a:p>
          <a:p>
            <a:pPr marL="0" marR="0" lvl="0" indent="0" algn="ctr" defTabSz="457200" rtl="0" eaLnBrk="1" fontAlgn="auto" latinLnBrk="0" hangingPunct="1">
              <a:lnSpc>
                <a:spcPct val="80000"/>
              </a:lnSpc>
              <a:spcBef>
                <a:spcPts val="0"/>
              </a:spcBef>
              <a:spcAft>
                <a:spcPts val="20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Quality Improvement Consultant </a:t>
            </a:r>
          </a:p>
          <a:p>
            <a:pPr marL="0" marR="0" lvl="0" indent="0" algn="ctr" defTabSz="457200" rtl="0" eaLnBrk="1" fontAlgn="auto" latinLnBrk="0" hangingPunct="1">
              <a:lnSpc>
                <a:spcPct val="80000"/>
              </a:lnSpc>
              <a:spcBef>
                <a:spcPts val="0"/>
              </a:spcBef>
              <a:spcAft>
                <a:spcPts val="20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Practice Coach</a:t>
            </a:r>
          </a:p>
          <a:p>
            <a:pPr marL="0" marR="0" lvl="0" indent="0" algn="ctr" defTabSz="457200" rtl="0" eaLnBrk="1" fontAlgn="auto" latinLnBrk="0" hangingPunct="1">
              <a:lnSpc>
                <a:spcPct val="80000"/>
              </a:lnSpc>
              <a:spcBef>
                <a:spcPts val="0"/>
              </a:spcBef>
              <a:spcAft>
                <a:spcPts val="20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Healthy Hearts Northwest Project</a:t>
            </a:r>
          </a:p>
          <a:p>
            <a:pPr marL="0" marR="0" lvl="0" indent="0" algn="ctr" defTabSz="457200" rtl="0" eaLnBrk="1" fontAlgn="auto" latinLnBrk="0" hangingPunct="1">
              <a:lnSpc>
                <a:spcPct val="80000"/>
              </a:lnSpc>
              <a:spcBef>
                <a:spcPts val="0"/>
              </a:spcBef>
              <a:spcAft>
                <a:spcPts val="20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JeffS@QualisHealth.org</a:t>
            </a:r>
          </a:p>
        </p:txBody>
      </p:sp>
    </p:spTree>
    <p:extLst>
      <p:ext uri="{BB962C8B-B14F-4D97-AF65-F5344CB8AC3E}">
        <p14:creationId xmlns:p14="http://schemas.microsoft.com/office/powerpoint/2010/main" val="426289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883"/>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212435" y="3782646"/>
            <a:ext cx="8756073" cy="1938992"/>
          </a:xfrm>
          <a:prstGeom prst="rect">
            <a:avLst/>
          </a:prstGeom>
          <a:noFill/>
        </p:spPr>
        <p:txBody>
          <a:bodyPr wrap="square" rtlCol="0">
            <a:spAutoFit/>
          </a:bodyPr>
          <a:lstStyle/>
          <a:p>
            <a:pPr lvl="0" algn="ctr" defTabSz="685800"/>
            <a:r>
              <a:rPr lang="en-US" sz="3200" dirty="0">
                <a:solidFill>
                  <a:prstClr val="white"/>
                </a:solidFill>
                <a:latin typeface="Arial Black" panose="020B0A04020102020204" pitchFamily="34" charset="0"/>
                <a:cs typeface="Arial" panose="020B0604020202020204" pitchFamily="34" charset="0"/>
              </a:rPr>
              <a:t>A key focus for the day…</a:t>
            </a:r>
          </a:p>
          <a:p>
            <a:pPr lvl="0" algn="ctr" defTabSz="685800"/>
            <a:endParaRPr lang="en-US" sz="2800" i="1" dirty="0">
              <a:solidFill>
                <a:prstClr val="white"/>
              </a:solidFill>
              <a:latin typeface="Arial Black" panose="020B0A04020102020204" pitchFamily="34" charset="0"/>
              <a:cs typeface="Arial" panose="020B0604020202020204" pitchFamily="34" charset="0"/>
            </a:endParaRPr>
          </a:p>
          <a:p>
            <a:pPr lvl="0" algn="ctr" defTabSz="685800"/>
            <a:r>
              <a:rPr lang="en-US" sz="4400" dirty="0">
                <a:solidFill>
                  <a:prstClr val="white"/>
                </a:solidFill>
                <a:latin typeface="Arial Black" panose="020B0A04020102020204" pitchFamily="34" charset="0"/>
                <a:cs typeface="Arial" panose="020B0604020202020204" pitchFamily="34" charset="0"/>
              </a:rPr>
              <a:t>ALIGNMENT</a:t>
            </a:r>
            <a:endParaRPr lang="en-US" sz="2800" dirty="0">
              <a:solidFill>
                <a:prstClr val="white"/>
              </a:solidFill>
              <a:latin typeface="Arial" panose="020B0604020202020204" pitchFamily="34" charset="0"/>
              <a:cs typeface="Arial" panose="020B0604020202020204" pitchFamily="34" charset="0"/>
            </a:endParaRPr>
          </a:p>
          <a:p>
            <a:pPr algn="ctr" defTabSz="685800"/>
            <a:endParaRPr lang="en-US" sz="1600"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72670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890"/>
            <a:ext cx="9144000" cy="760177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47783" y="3422429"/>
            <a:ext cx="8829962" cy="295465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Q &amp; A</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9090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DB7BA87-C710-42A0-9FB8-21C7D963695F}"/>
              </a:ext>
            </a:extLst>
          </p:cNvPr>
          <p:cNvPicPr>
            <a:picLocks noChangeAspect="1"/>
          </p:cNvPicPr>
          <p:nvPr/>
        </p:nvPicPr>
        <p:blipFill>
          <a:blip r:embed="rId3"/>
          <a:stretch>
            <a:fillRect/>
          </a:stretch>
        </p:blipFill>
        <p:spPr>
          <a:xfrm>
            <a:off x="2695809" y="1580404"/>
            <a:ext cx="3752381" cy="1923810"/>
          </a:xfrm>
          <a:prstGeom prst="rect">
            <a:avLst/>
          </a:prstGeom>
        </p:spPr>
      </p:pic>
      <p:sp>
        <p:nvSpPr>
          <p:cNvPr id="5" name="TextBox 4">
            <a:extLst>
              <a:ext uri="{FF2B5EF4-FFF2-40B4-BE49-F238E27FC236}">
                <a16:creationId xmlns:a16="http://schemas.microsoft.com/office/drawing/2014/main" id="{CE550469-0F66-4607-8D3A-D75EA8BABFD3}"/>
              </a:ext>
            </a:extLst>
          </p:cNvPr>
          <p:cNvSpPr txBox="1"/>
          <p:nvPr/>
        </p:nvSpPr>
        <p:spPr>
          <a:xfrm>
            <a:off x="157017" y="1213008"/>
            <a:ext cx="8829964" cy="4431983"/>
          </a:xfrm>
          <a:prstGeom prst="rect">
            <a:avLst/>
          </a:prstGeom>
          <a:noFill/>
        </p:spPr>
        <p:txBody>
          <a:bodyPr wrap="square" rtlCol="0">
            <a:spAutoFit/>
          </a:bodyPr>
          <a:lstStyle/>
          <a:p>
            <a:pPr algn="ctr" defTabSz="685800"/>
            <a:r>
              <a:rPr lang="en-US" sz="2800" dirty="0">
                <a:solidFill>
                  <a:prstClr val="white"/>
                </a:solidFill>
                <a:latin typeface="Arial Black" panose="020B0A04020102020204" pitchFamily="34" charset="0"/>
                <a:cs typeface="Arial" panose="020B0604020202020204" pitchFamily="34" charset="0"/>
              </a:rPr>
              <a:t>AHA/ASA PROGRAMS AND RESOURCES </a:t>
            </a:r>
            <a:br>
              <a:rPr lang="en-US" sz="2800" dirty="0">
                <a:solidFill>
                  <a:prstClr val="white"/>
                </a:solidFill>
                <a:latin typeface="Arial Black" panose="020B0A04020102020204" pitchFamily="34" charset="0"/>
                <a:cs typeface="Arial" panose="020B0604020202020204" pitchFamily="34" charset="0"/>
              </a:rPr>
            </a:br>
            <a:r>
              <a:rPr lang="en-US" sz="2800" dirty="0">
                <a:solidFill>
                  <a:prstClr val="white"/>
                </a:solidFill>
                <a:latin typeface="Arial Black" panose="020B0A04020102020204" pitchFamily="34" charset="0"/>
                <a:cs typeface="Arial" panose="020B0604020202020204" pitchFamily="34" charset="0"/>
              </a:rPr>
              <a:t>THAT ALIGN WITH MILLION HEARTS</a:t>
            </a:r>
            <a:r>
              <a:rPr lang="en-US" sz="2800" baseline="30000" dirty="0">
                <a:solidFill>
                  <a:prstClr val="white"/>
                </a:solidFill>
                <a:latin typeface="Arial Black" panose="020B0A04020102020204" pitchFamily="34" charset="0"/>
                <a:cs typeface="Arial" panose="020B0604020202020204" pitchFamily="34" charset="0"/>
              </a:rPr>
              <a:t>®</a:t>
            </a:r>
          </a:p>
          <a:p>
            <a:pPr algn="ctr" defTabSz="685800"/>
            <a:endParaRPr lang="en-US" sz="1200" baseline="30000" dirty="0">
              <a:solidFill>
                <a:prstClr val="white"/>
              </a:solidFill>
              <a:latin typeface="Arial" panose="020B0604020202020204" pitchFamily="34" charset="0"/>
              <a:cs typeface="Arial" panose="020B0604020202020204" pitchFamily="34" charset="0"/>
            </a:endParaRPr>
          </a:p>
          <a:p>
            <a:pPr algn="ctr" defTabSz="685800"/>
            <a:r>
              <a:rPr lang="en-US" sz="2400" dirty="0">
                <a:solidFill>
                  <a:prstClr val="white"/>
                </a:solidFill>
                <a:latin typeface="Arial Black" panose="020B0A04020102020204" pitchFamily="34" charset="0"/>
                <a:cs typeface="Arial" panose="020B0604020202020204" pitchFamily="34" charset="0"/>
              </a:rPr>
              <a:t>Western States Affiliate </a:t>
            </a:r>
          </a:p>
          <a:p>
            <a:pPr algn="ctr" defTabSz="685800"/>
            <a:endParaRPr lang="en-US" sz="2400" baseline="30000" dirty="0">
              <a:solidFill>
                <a:prstClr val="white"/>
              </a:solidFill>
              <a:latin typeface="Arial Black" panose="020B0A04020102020204" pitchFamily="34" charset="0"/>
              <a:cs typeface="Arial" panose="020B0604020202020204" pitchFamily="34" charset="0"/>
            </a:endParaRPr>
          </a:p>
          <a:p>
            <a:pPr algn="ctr" defTabSz="685800"/>
            <a:r>
              <a:rPr lang="en-US" sz="2000" dirty="0">
                <a:solidFill>
                  <a:prstClr val="white"/>
                </a:solidFill>
                <a:latin typeface="Arial Black" panose="020B0A04020102020204" pitchFamily="34" charset="0"/>
                <a:cs typeface="Arial" panose="020B0604020202020204" pitchFamily="34" charset="0"/>
              </a:rPr>
              <a:t>Lindsay Hovind</a:t>
            </a:r>
          </a:p>
          <a:p>
            <a:pPr algn="ctr" defTabSz="685800"/>
            <a:r>
              <a:rPr lang="en-US" sz="1400" i="1" dirty="0">
                <a:solidFill>
                  <a:prstClr val="white"/>
                </a:solidFill>
                <a:latin typeface="Arial" panose="020B0604020202020204" pitchFamily="34" charset="0"/>
                <a:cs typeface="Arial" panose="020B0604020202020204" pitchFamily="34" charset="0"/>
              </a:rPr>
              <a:t>Senior Director, Government Relations</a:t>
            </a:r>
            <a:br>
              <a:rPr lang="en-US" sz="1400" i="1" dirty="0">
                <a:solidFill>
                  <a:prstClr val="white"/>
                </a:solidFill>
                <a:latin typeface="Arial" panose="020B0604020202020204" pitchFamily="34" charset="0"/>
                <a:cs typeface="Arial" panose="020B0604020202020204" pitchFamily="34" charset="0"/>
              </a:rPr>
            </a:br>
            <a:endParaRPr lang="en-US" sz="1400" i="1" dirty="0">
              <a:solidFill>
                <a:prstClr val="white"/>
              </a:solidFill>
              <a:latin typeface="Arial" panose="020B0604020202020204" pitchFamily="34" charset="0"/>
              <a:cs typeface="Arial" panose="020B0604020202020204" pitchFamily="34" charset="0"/>
            </a:endParaRPr>
          </a:p>
          <a:p>
            <a:pPr algn="ctr"/>
            <a:r>
              <a:rPr lang="en-US" sz="2000" dirty="0">
                <a:solidFill>
                  <a:prstClr val="white"/>
                </a:solidFill>
                <a:latin typeface="Arial Black" panose="020B0A04020102020204" pitchFamily="34" charset="0"/>
                <a:cs typeface="Arial" panose="020B0604020202020204" pitchFamily="34" charset="0"/>
              </a:rPr>
              <a:t>Elaine Kitamura </a:t>
            </a:r>
          </a:p>
          <a:p>
            <a:pPr algn="ctr"/>
            <a:r>
              <a:rPr lang="en-US" sz="1400" i="1" dirty="0">
                <a:solidFill>
                  <a:prstClr val="white"/>
                </a:solidFill>
                <a:latin typeface="Arial" panose="020B0604020202020204" pitchFamily="34" charset="0"/>
                <a:cs typeface="Arial" panose="020B0604020202020204" pitchFamily="34" charset="0"/>
              </a:rPr>
              <a:t>Regional Director, Multicultural Initiatives </a:t>
            </a:r>
          </a:p>
          <a:p>
            <a:pPr algn="ctr"/>
            <a:endParaRPr lang="en-US" sz="1400" i="1" dirty="0">
              <a:solidFill>
                <a:prstClr val="white"/>
              </a:solidFill>
              <a:latin typeface="Arial" panose="020B0604020202020204" pitchFamily="34" charset="0"/>
              <a:cs typeface="Arial" panose="020B0604020202020204" pitchFamily="34" charset="0"/>
            </a:endParaRPr>
          </a:p>
          <a:p>
            <a:pPr algn="ctr"/>
            <a:r>
              <a:rPr lang="en-US" sz="2000" dirty="0">
                <a:solidFill>
                  <a:prstClr val="white"/>
                </a:solidFill>
                <a:latin typeface="Arial Black" panose="020B0A04020102020204" pitchFamily="34" charset="0"/>
                <a:cs typeface="Arial" panose="020B0604020202020204" pitchFamily="34" charset="0"/>
              </a:rPr>
              <a:t>Kristen VanWart </a:t>
            </a:r>
          </a:p>
          <a:p>
            <a:pPr algn="ctr"/>
            <a:r>
              <a:rPr lang="en-US" sz="1400" i="1" dirty="0">
                <a:solidFill>
                  <a:prstClr val="white"/>
                </a:solidFill>
                <a:latin typeface="Arial" panose="020B0604020202020204" pitchFamily="34" charset="0"/>
                <a:cs typeface="Arial" panose="020B0604020202020204" pitchFamily="34" charset="0"/>
              </a:rPr>
              <a:t>Sr. Community Health Director, Field Operations/Development </a:t>
            </a:r>
          </a:p>
          <a:p>
            <a:pPr algn="ctr"/>
            <a:endParaRPr lang="en-US" sz="1400" i="1" dirty="0">
              <a:solidFill>
                <a:prstClr val="white"/>
              </a:solidFill>
              <a:latin typeface="Arial" panose="020B0604020202020204" pitchFamily="34" charset="0"/>
              <a:cs typeface="Arial" panose="020B0604020202020204" pitchFamily="34" charset="0"/>
            </a:endParaRPr>
          </a:p>
          <a:p>
            <a:pPr algn="ctr"/>
            <a:r>
              <a:rPr lang="en-US" sz="2000" dirty="0">
                <a:solidFill>
                  <a:prstClr val="white"/>
                </a:solidFill>
                <a:latin typeface="Arial Black" panose="020B0A04020102020204" pitchFamily="34" charset="0"/>
                <a:cs typeface="Arial" panose="020B0604020202020204" pitchFamily="34" charset="0"/>
              </a:rPr>
              <a:t>Elizabeth Peterson </a:t>
            </a:r>
          </a:p>
          <a:p>
            <a:pPr algn="ctr"/>
            <a:r>
              <a:rPr lang="en-US" sz="1400" i="1" dirty="0">
                <a:solidFill>
                  <a:prstClr val="white"/>
                </a:solidFill>
                <a:latin typeface="Arial" panose="020B0604020202020204" pitchFamily="34" charset="0"/>
                <a:cs typeface="Arial" panose="020B0604020202020204" pitchFamily="34" charset="0"/>
              </a:rPr>
              <a:t>Regional Director, Quality &amp; Systems Improvement</a:t>
            </a:r>
          </a:p>
        </p:txBody>
      </p:sp>
    </p:spTree>
    <p:extLst>
      <p:ext uri="{BB962C8B-B14F-4D97-AF65-F5344CB8AC3E}">
        <p14:creationId xmlns:p14="http://schemas.microsoft.com/office/powerpoint/2010/main" val="45961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18534" y="2396066"/>
            <a:ext cx="8652934" cy="4233333"/>
          </a:xfrm>
          <a:prstGeom prst="rect">
            <a:avLst/>
          </a:prstGeom>
        </p:spPr>
        <p:txBody>
          <a:bodyPr vert="horz" lIns="91425" tIns="91425" rIns="91425" bIns="91425" rtlCol="0" anchor="ctr" anchorCtr="0">
            <a:noAutofit/>
          </a:bodyPr>
          <a:lstStyle/>
          <a:p>
            <a:r>
              <a:rPr lang="en-US" sz="2800" b="1" dirty="0">
                <a:latin typeface="Arial" panose="020B0604020202020204" pitchFamily="34" charset="0"/>
                <a:cs typeface="Arial" panose="020B0604020202020204" pitchFamily="34" charset="0"/>
              </a:rPr>
              <a:t>AHA/ASA PROGRAMS AND RESOURCES THAT ALIGN WITH MILLION HEARTS® </a:t>
            </a:r>
            <a:br>
              <a:rPr lang="en-US" sz="2800" b="1" dirty="0">
                <a:latin typeface="Arial" panose="020B0604020202020204" pitchFamily="34" charset="0"/>
                <a:cs typeface="Arial" panose="020B0604020202020204" pitchFamily="34" charset="0"/>
              </a:rPr>
            </a:br>
            <a:br>
              <a:rPr lang="en-US" dirty="0"/>
            </a:br>
            <a:r>
              <a:rPr lang="en-US" sz="1800" dirty="0">
                <a:latin typeface="Arial" panose="020B0604020202020204" pitchFamily="34" charset="0"/>
                <a:cs typeface="Arial" panose="020B0604020202020204" pitchFamily="34" charset="0"/>
              </a:rPr>
              <a:t>Western States Affiliate Lindsay Hovind </a:t>
            </a:r>
            <a:br>
              <a:rPr lang="en-US" sz="1800" dirty="0">
                <a:latin typeface="Arial" panose="020B0604020202020204" pitchFamily="34" charset="0"/>
                <a:cs typeface="Arial" panose="020B0604020202020204" pitchFamily="34" charset="0"/>
              </a:rPr>
            </a:br>
            <a:r>
              <a:rPr lang="en-US" sz="1800" i="1" dirty="0">
                <a:latin typeface="Arial" panose="020B0604020202020204" pitchFamily="34" charset="0"/>
                <a:cs typeface="Arial" panose="020B0604020202020204" pitchFamily="34" charset="0"/>
              </a:rPr>
              <a:t>Senior Director, Government Relations </a:t>
            </a:r>
            <a:br>
              <a:rPr lang="en-US" sz="1800" i="1"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Elaine Kitamura </a:t>
            </a:r>
            <a:br>
              <a:rPr lang="en-US" sz="1800" dirty="0">
                <a:latin typeface="Arial" panose="020B0604020202020204" pitchFamily="34" charset="0"/>
                <a:cs typeface="Arial" panose="020B0604020202020204" pitchFamily="34" charset="0"/>
              </a:rPr>
            </a:br>
            <a:r>
              <a:rPr lang="en-US" sz="1800" i="1" dirty="0">
                <a:latin typeface="Arial" panose="020B0604020202020204" pitchFamily="34" charset="0"/>
                <a:cs typeface="Arial" panose="020B0604020202020204" pitchFamily="34" charset="0"/>
              </a:rPr>
              <a:t>Regional Director, Multicultural Initiatives </a:t>
            </a:r>
            <a:br>
              <a:rPr lang="en-US" sz="1800" i="1"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Kristen VanWart </a:t>
            </a:r>
            <a:br>
              <a:rPr lang="en-US" sz="1800" dirty="0">
                <a:latin typeface="Arial" panose="020B0604020202020204" pitchFamily="34" charset="0"/>
                <a:cs typeface="Arial" panose="020B0604020202020204" pitchFamily="34" charset="0"/>
              </a:rPr>
            </a:br>
            <a:r>
              <a:rPr lang="en-US" sz="1800" i="1" dirty="0">
                <a:latin typeface="Arial" panose="020B0604020202020204" pitchFamily="34" charset="0"/>
                <a:cs typeface="Arial" panose="020B0604020202020204" pitchFamily="34" charset="0"/>
              </a:rPr>
              <a:t>Sr. Community Health Director, Field Operations/Development</a:t>
            </a:r>
            <a:br>
              <a:rPr lang="en-US" sz="1800" i="1" dirty="0">
                <a:latin typeface="Arial" panose="020B0604020202020204" pitchFamily="34" charset="0"/>
                <a:cs typeface="Arial" panose="020B0604020202020204" pitchFamily="34" charset="0"/>
              </a:rPr>
            </a:br>
            <a:r>
              <a:rPr lang="en-US" sz="1800" i="1" dirty="0">
                <a:latin typeface="Arial" panose="020B0604020202020204" pitchFamily="34" charset="0"/>
                <a:cs typeface="Arial" panose="020B0604020202020204" pitchFamily="34" charset="0"/>
              </a:rPr>
              <a:t>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Elizabeth Peterson </a:t>
            </a:r>
            <a:br>
              <a:rPr lang="en-US" sz="1800" dirty="0">
                <a:latin typeface="Arial" panose="020B0604020202020204" pitchFamily="34" charset="0"/>
                <a:cs typeface="Arial" panose="020B0604020202020204" pitchFamily="34" charset="0"/>
              </a:rPr>
            </a:br>
            <a:r>
              <a:rPr lang="en-US" sz="1800" i="1" dirty="0">
                <a:latin typeface="Arial" panose="020B0604020202020204" pitchFamily="34" charset="0"/>
                <a:cs typeface="Arial" panose="020B0604020202020204" pitchFamily="34" charset="0"/>
              </a:rPr>
              <a:t>Regional Director, Quality &amp; Systems </a:t>
            </a:r>
            <a:r>
              <a:rPr lang="en-US" sz="1800" i="1" dirty="0"/>
              <a:t>Improvement </a:t>
            </a:r>
            <a:endParaRPr sz="1800" dirty="0"/>
          </a:p>
        </p:txBody>
      </p:sp>
      <p:pic>
        <p:nvPicPr>
          <p:cNvPr id="69" name="Shape 69"/>
          <p:cNvPicPr preferRelativeResize="0"/>
          <p:nvPr/>
        </p:nvPicPr>
        <p:blipFill>
          <a:blip r:embed="rId3">
            <a:alphaModFix/>
          </a:blip>
          <a:stretch>
            <a:fillRect/>
          </a:stretch>
        </p:blipFill>
        <p:spPr>
          <a:xfrm>
            <a:off x="1" y="857250"/>
            <a:ext cx="9143999" cy="964074"/>
          </a:xfrm>
          <a:prstGeom prst="rect">
            <a:avLst/>
          </a:prstGeom>
          <a:noFill/>
          <a:ln>
            <a:noFill/>
          </a:ln>
        </p:spPr>
      </p:pic>
      <p:pic>
        <p:nvPicPr>
          <p:cNvPr id="70" name="Shape 70" descr="AHA logo.png"/>
          <p:cNvPicPr preferRelativeResize="0"/>
          <p:nvPr/>
        </p:nvPicPr>
        <p:blipFill>
          <a:blip r:embed="rId4">
            <a:alphaModFix/>
          </a:blip>
          <a:stretch>
            <a:fillRect/>
          </a:stretch>
        </p:blipFill>
        <p:spPr>
          <a:xfrm>
            <a:off x="7331326" y="1244651"/>
            <a:ext cx="1812675" cy="1074649"/>
          </a:xfrm>
          <a:prstGeom prst="rect">
            <a:avLst/>
          </a:prstGeom>
          <a:noFill/>
          <a:ln>
            <a:noFill/>
          </a:ln>
        </p:spPr>
      </p:pic>
    </p:spTree>
    <p:extLst>
      <p:ext uri="{BB962C8B-B14F-4D97-AF65-F5344CB8AC3E}">
        <p14:creationId xmlns:p14="http://schemas.microsoft.com/office/powerpoint/2010/main" val="68093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269625" y="1821325"/>
            <a:ext cx="8520600" cy="3578700"/>
          </a:xfrm>
          <a:prstGeom prst="rect">
            <a:avLst/>
          </a:prstGeom>
        </p:spPr>
        <p:txBody>
          <a:bodyPr vert="horz" lIns="91425" tIns="91425" rIns="91425" bIns="91425" rtlCol="0" anchor="ctr" anchorCtr="0">
            <a:noAutofit/>
          </a:bodyPr>
          <a:lstStyle/>
          <a:p>
            <a:r>
              <a:rPr lang="en" b="1" dirty="0"/>
              <a:t>Mission</a:t>
            </a:r>
          </a:p>
          <a:p>
            <a:r>
              <a:rPr lang="en" sz="2400" dirty="0"/>
              <a:t>Building healthier lives, free of cardiovascular disease and stroke</a:t>
            </a:r>
          </a:p>
          <a:p>
            <a:r>
              <a:rPr lang="en" b="1" dirty="0"/>
              <a:t>Our 2020 Impact Goal</a:t>
            </a:r>
          </a:p>
          <a:p>
            <a:r>
              <a:rPr lang="en" sz="2400" dirty="0"/>
              <a:t>By 2020 to improve the cardiovascular health of all Americans by 20% while reducing deaths from cardiovascular diseases and stroke by 20%</a:t>
            </a:r>
          </a:p>
        </p:txBody>
      </p:sp>
      <p:pic>
        <p:nvPicPr>
          <p:cNvPr id="62" name="Shape 62"/>
          <p:cNvPicPr preferRelativeResize="0"/>
          <p:nvPr/>
        </p:nvPicPr>
        <p:blipFill>
          <a:blip r:embed="rId3">
            <a:alphaModFix/>
          </a:blip>
          <a:stretch>
            <a:fillRect/>
          </a:stretch>
        </p:blipFill>
        <p:spPr>
          <a:xfrm>
            <a:off x="1" y="857250"/>
            <a:ext cx="9143999" cy="964074"/>
          </a:xfrm>
          <a:prstGeom prst="rect">
            <a:avLst/>
          </a:prstGeom>
          <a:noFill/>
          <a:ln>
            <a:noFill/>
          </a:ln>
        </p:spPr>
      </p:pic>
      <p:pic>
        <p:nvPicPr>
          <p:cNvPr id="63" name="Shape 63" descr="AHA logo.png"/>
          <p:cNvPicPr preferRelativeResize="0"/>
          <p:nvPr/>
        </p:nvPicPr>
        <p:blipFill>
          <a:blip r:embed="rId4">
            <a:alphaModFix/>
          </a:blip>
          <a:stretch>
            <a:fillRect/>
          </a:stretch>
        </p:blipFill>
        <p:spPr>
          <a:xfrm>
            <a:off x="7517837" y="1139500"/>
            <a:ext cx="1626163" cy="964074"/>
          </a:xfrm>
          <a:prstGeom prst="rect">
            <a:avLst/>
          </a:prstGeom>
          <a:noFill/>
          <a:ln>
            <a:noFill/>
          </a:ln>
        </p:spPr>
      </p:pic>
    </p:spTree>
    <p:extLst>
      <p:ext uri="{BB962C8B-B14F-4D97-AF65-F5344CB8AC3E}">
        <p14:creationId xmlns:p14="http://schemas.microsoft.com/office/powerpoint/2010/main" val="404345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11700" y="2128050"/>
            <a:ext cx="8520600" cy="3578700"/>
          </a:xfrm>
          <a:prstGeom prst="rect">
            <a:avLst/>
          </a:prstGeom>
        </p:spPr>
        <p:txBody>
          <a:bodyPr vert="horz" lIns="91425" tIns="91425" rIns="91425" bIns="91425" rtlCol="0" anchor="ctr" anchorCtr="0">
            <a:noAutofit/>
          </a:bodyPr>
          <a:lstStyle/>
          <a:p>
            <a:pPr algn="l"/>
            <a:r>
              <a:rPr lang="en" b="1" dirty="0"/>
              <a:t>Lindsay Hovind</a:t>
            </a:r>
          </a:p>
          <a:p>
            <a:pPr algn="l"/>
            <a:r>
              <a:rPr lang="en" sz="1800" b="1" dirty="0"/>
              <a:t>Senior Director, Government Relations </a:t>
            </a:r>
          </a:p>
          <a:p>
            <a:endParaRPr sz="2400" dirty="0"/>
          </a:p>
        </p:txBody>
      </p:sp>
      <p:pic>
        <p:nvPicPr>
          <p:cNvPr id="69" name="Shape 69"/>
          <p:cNvPicPr preferRelativeResize="0"/>
          <p:nvPr/>
        </p:nvPicPr>
        <p:blipFill>
          <a:blip r:embed="rId3">
            <a:alphaModFix/>
          </a:blip>
          <a:stretch>
            <a:fillRect/>
          </a:stretch>
        </p:blipFill>
        <p:spPr>
          <a:xfrm>
            <a:off x="1" y="857250"/>
            <a:ext cx="9143999" cy="964074"/>
          </a:xfrm>
          <a:prstGeom prst="rect">
            <a:avLst/>
          </a:prstGeom>
          <a:noFill/>
          <a:ln>
            <a:noFill/>
          </a:ln>
        </p:spPr>
      </p:pic>
      <p:pic>
        <p:nvPicPr>
          <p:cNvPr id="70" name="Shape 70" descr="AHA logo.png"/>
          <p:cNvPicPr preferRelativeResize="0"/>
          <p:nvPr/>
        </p:nvPicPr>
        <p:blipFill>
          <a:blip r:embed="rId4">
            <a:alphaModFix/>
          </a:blip>
          <a:stretch>
            <a:fillRect/>
          </a:stretch>
        </p:blipFill>
        <p:spPr>
          <a:xfrm>
            <a:off x="7331326" y="1244651"/>
            <a:ext cx="1812675" cy="1074649"/>
          </a:xfrm>
          <a:prstGeom prst="rect">
            <a:avLst/>
          </a:prstGeom>
          <a:noFill/>
          <a:ln>
            <a:noFill/>
          </a:ln>
        </p:spPr>
      </p:pic>
    </p:spTree>
    <p:extLst>
      <p:ext uri="{BB962C8B-B14F-4D97-AF65-F5344CB8AC3E}">
        <p14:creationId xmlns:p14="http://schemas.microsoft.com/office/powerpoint/2010/main" val="217712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11700" y="1811312"/>
            <a:ext cx="8671500" cy="1081200"/>
          </a:xfrm>
          <a:prstGeom prst="rect">
            <a:avLst/>
          </a:prstGeom>
        </p:spPr>
        <p:txBody>
          <a:bodyPr vert="horz" lIns="91425" tIns="91425" rIns="91425" bIns="91425" rtlCol="0" anchor="b" anchorCtr="0">
            <a:noAutofit/>
          </a:bodyPr>
          <a:lstStyle/>
          <a:p>
            <a:r>
              <a:rPr lang="en" sz="3600" b="1" dirty="0"/>
              <a:t>AHA and Million Hearts</a:t>
            </a:r>
          </a:p>
          <a:p>
            <a:r>
              <a:rPr lang="en" sz="3600" b="1" dirty="0"/>
              <a:t>Spotlight on Washington: Advocacy </a:t>
            </a:r>
          </a:p>
        </p:txBody>
      </p:sp>
      <p:sp>
        <p:nvSpPr>
          <p:cNvPr id="76" name="Shape 76"/>
          <p:cNvSpPr txBox="1">
            <a:spLocks noGrp="1"/>
          </p:cNvSpPr>
          <p:nvPr>
            <p:ph type="body" idx="1"/>
          </p:nvPr>
        </p:nvSpPr>
        <p:spPr>
          <a:xfrm>
            <a:off x="311700" y="2892525"/>
            <a:ext cx="8671500" cy="2879700"/>
          </a:xfrm>
          <a:prstGeom prst="rect">
            <a:avLst/>
          </a:prstGeom>
        </p:spPr>
        <p:txBody>
          <a:bodyPr vert="horz" lIns="91425" tIns="91425" rIns="91425" bIns="91425" rtlCol="0" anchor="t" anchorCtr="0">
            <a:noAutofit/>
          </a:bodyPr>
          <a:lstStyle/>
          <a:p>
            <a:pPr>
              <a:lnSpc>
                <a:spcPct val="115000"/>
              </a:lnSpc>
              <a:spcAft>
                <a:spcPts val="1600"/>
              </a:spcAft>
              <a:buNone/>
            </a:pPr>
            <a:r>
              <a:rPr lang="en" sz="1800" dirty="0">
                <a:solidFill>
                  <a:srgbClr val="000000"/>
                </a:solidFill>
              </a:rPr>
              <a:t>Recent Policy successes: </a:t>
            </a:r>
          </a:p>
          <a:p>
            <a:pPr>
              <a:spcAft>
                <a:spcPts val="400"/>
              </a:spcAft>
              <a:buClr>
                <a:srgbClr val="000000"/>
              </a:buClr>
            </a:pPr>
            <a:r>
              <a:rPr lang="en" sz="1800" dirty="0">
                <a:solidFill>
                  <a:srgbClr val="000000"/>
                </a:solidFill>
              </a:rPr>
              <a:t>Emergency Cardiac and Stroke System of Care (2010)</a:t>
            </a:r>
          </a:p>
          <a:p>
            <a:pPr>
              <a:spcAft>
                <a:spcPts val="400"/>
              </a:spcAft>
              <a:buClr>
                <a:srgbClr val="000000"/>
              </a:buClr>
            </a:pPr>
            <a:r>
              <a:rPr lang="en" sz="1800" dirty="0">
                <a:solidFill>
                  <a:srgbClr val="000000"/>
                </a:solidFill>
              </a:rPr>
              <a:t>CPR in Schools (2013)</a:t>
            </a:r>
          </a:p>
          <a:p>
            <a:pPr>
              <a:spcAft>
                <a:spcPts val="400"/>
              </a:spcAft>
              <a:buClr>
                <a:srgbClr val="000000"/>
              </a:buClr>
            </a:pPr>
            <a:r>
              <a:rPr lang="en" sz="1800" dirty="0">
                <a:solidFill>
                  <a:srgbClr val="000000"/>
                </a:solidFill>
              </a:rPr>
              <a:t>Newborn Screening for CCHD (2015)</a:t>
            </a:r>
          </a:p>
          <a:p>
            <a:pPr>
              <a:spcAft>
                <a:spcPts val="400"/>
              </a:spcAft>
              <a:buClr>
                <a:srgbClr val="000000"/>
              </a:buClr>
            </a:pPr>
            <a:r>
              <a:rPr lang="en" sz="1800" dirty="0">
                <a:solidFill>
                  <a:srgbClr val="000000"/>
                </a:solidFill>
              </a:rPr>
              <a:t>Historic investments in Safe Routes to School (2015)</a:t>
            </a:r>
          </a:p>
          <a:p>
            <a:pPr>
              <a:spcAft>
                <a:spcPts val="400"/>
              </a:spcAft>
              <a:buClr>
                <a:srgbClr val="000000"/>
              </a:buClr>
            </a:pPr>
            <a:r>
              <a:rPr lang="en" sz="1800" dirty="0">
                <a:solidFill>
                  <a:srgbClr val="000000"/>
                </a:solidFill>
              </a:rPr>
              <a:t>PE Quality Assessment (2017)</a:t>
            </a:r>
          </a:p>
          <a:p>
            <a:pPr>
              <a:spcAft>
                <a:spcPts val="400"/>
              </a:spcAft>
              <a:buClr>
                <a:srgbClr val="000000"/>
              </a:buClr>
            </a:pPr>
            <a:r>
              <a:rPr lang="en" sz="1800" dirty="0">
                <a:solidFill>
                  <a:srgbClr val="000000"/>
                </a:solidFill>
              </a:rPr>
              <a:t>Seattle Sugary Drink Tax (2017)</a:t>
            </a:r>
          </a:p>
        </p:txBody>
      </p:sp>
      <p:pic>
        <p:nvPicPr>
          <p:cNvPr id="77" name="Shape 77"/>
          <p:cNvPicPr preferRelativeResize="0"/>
          <p:nvPr/>
        </p:nvPicPr>
        <p:blipFill>
          <a:blip r:embed="rId3">
            <a:alphaModFix/>
          </a:blip>
          <a:stretch>
            <a:fillRect/>
          </a:stretch>
        </p:blipFill>
        <p:spPr>
          <a:xfrm>
            <a:off x="1" y="857250"/>
            <a:ext cx="9143999" cy="847200"/>
          </a:xfrm>
          <a:prstGeom prst="rect">
            <a:avLst/>
          </a:prstGeom>
          <a:noFill/>
          <a:ln>
            <a:noFill/>
          </a:ln>
        </p:spPr>
      </p:pic>
      <p:pic>
        <p:nvPicPr>
          <p:cNvPr id="78" name="Shape 78" descr="AHA logo.png"/>
          <p:cNvPicPr preferRelativeResize="0"/>
          <p:nvPr/>
        </p:nvPicPr>
        <p:blipFill>
          <a:blip r:embed="rId4">
            <a:alphaModFix/>
          </a:blip>
          <a:stretch>
            <a:fillRect/>
          </a:stretch>
        </p:blipFill>
        <p:spPr>
          <a:xfrm>
            <a:off x="7517837" y="1139500"/>
            <a:ext cx="1626163" cy="964074"/>
          </a:xfrm>
          <a:prstGeom prst="rect">
            <a:avLst/>
          </a:prstGeom>
          <a:noFill/>
          <a:ln>
            <a:noFill/>
          </a:ln>
        </p:spPr>
      </p:pic>
      <p:pic>
        <p:nvPicPr>
          <p:cNvPr id="79" name="Shape 79" descr="Screen Shot 2017-08-02 at 11.36.07 PM.png"/>
          <p:cNvPicPr preferRelativeResize="0"/>
          <p:nvPr/>
        </p:nvPicPr>
        <p:blipFill>
          <a:blip r:embed="rId5">
            <a:alphaModFix/>
          </a:blip>
          <a:stretch>
            <a:fillRect/>
          </a:stretch>
        </p:blipFill>
        <p:spPr>
          <a:xfrm>
            <a:off x="6368903" y="4153343"/>
            <a:ext cx="2345860" cy="1598632"/>
          </a:xfrm>
          <a:prstGeom prst="rect">
            <a:avLst/>
          </a:prstGeom>
          <a:noFill/>
          <a:ln>
            <a:noFill/>
          </a:ln>
        </p:spPr>
      </p:pic>
    </p:spTree>
    <p:extLst>
      <p:ext uri="{BB962C8B-B14F-4D97-AF65-F5344CB8AC3E}">
        <p14:creationId xmlns:p14="http://schemas.microsoft.com/office/powerpoint/2010/main" val="305567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11700" y="1811312"/>
            <a:ext cx="8671500" cy="1081200"/>
          </a:xfrm>
          <a:prstGeom prst="rect">
            <a:avLst/>
          </a:prstGeom>
        </p:spPr>
        <p:txBody>
          <a:bodyPr vert="horz" lIns="91425" tIns="91425" rIns="91425" bIns="91425" rtlCol="0" anchor="b" anchorCtr="0">
            <a:noAutofit/>
          </a:bodyPr>
          <a:lstStyle/>
          <a:p>
            <a:r>
              <a:rPr lang="en" sz="3600" b="1" dirty="0"/>
              <a:t>AHA and Million Hearts</a:t>
            </a:r>
          </a:p>
          <a:p>
            <a:r>
              <a:rPr lang="en" sz="3600" b="1" dirty="0"/>
              <a:t>Spotlight on Washington: Advocacy </a:t>
            </a:r>
          </a:p>
        </p:txBody>
      </p:sp>
      <p:sp>
        <p:nvSpPr>
          <p:cNvPr id="85" name="Shape 85"/>
          <p:cNvSpPr txBox="1">
            <a:spLocks noGrp="1"/>
          </p:cNvSpPr>
          <p:nvPr>
            <p:ph type="body" idx="1"/>
          </p:nvPr>
        </p:nvSpPr>
        <p:spPr>
          <a:xfrm>
            <a:off x="311700" y="2892526"/>
            <a:ext cx="6623100" cy="2993925"/>
          </a:xfrm>
          <a:prstGeom prst="rect">
            <a:avLst/>
          </a:prstGeom>
        </p:spPr>
        <p:txBody>
          <a:bodyPr vert="horz" lIns="91425" tIns="91425" rIns="91425" bIns="91425" rtlCol="0" anchor="t" anchorCtr="0">
            <a:noAutofit/>
          </a:bodyPr>
          <a:lstStyle/>
          <a:p>
            <a:pPr>
              <a:lnSpc>
                <a:spcPct val="115000"/>
              </a:lnSpc>
              <a:spcAft>
                <a:spcPts val="1600"/>
              </a:spcAft>
              <a:buNone/>
            </a:pPr>
            <a:r>
              <a:rPr lang="en" sz="1800" dirty="0">
                <a:solidFill>
                  <a:srgbClr val="000000"/>
                </a:solidFill>
              </a:rPr>
              <a:t>Future Policy Priorities: </a:t>
            </a:r>
          </a:p>
          <a:p>
            <a:pPr marL="457200">
              <a:spcAft>
                <a:spcPts val="400"/>
              </a:spcAft>
              <a:buClr>
                <a:srgbClr val="000000"/>
              </a:buClr>
            </a:pPr>
            <a:r>
              <a:rPr lang="en" sz="1800" dirty="0">
                <a:solidFill>
                  <a:srgbClr val="000000"/>
                </a:solidFill>
              </a:rPr>
              <a:t>Nutrition, physical activity, screen time standards in early child care settings</a:t>
            </a:r>
          </a:p>
          <a:p>
            <a:pPr marL="457200">
              <a:spcAft>
                <a:spcPts val="400"/>
              </a:spcAft>
              <a:buClr>
                <a:srgbClr val="000000"/>
              </a:buClr>
            </a:pPr>
            <a:r>
              <a:rPr lang="en" sz="1800" dirty="0">
                <a:solidFill>
                  <a:srgbClr val="000000"/>
                </a:solidFill>
              </a:rPr>
              <a:t>Tobacco to 21</a:t>
            </a:r>
          </a:p>
          <a:p>
            <a:pPr marL="457200">
              <a:spcAft>
                <a:spcPts val="400"/>
              </a:spcAft>
              <a:buClr>
                <a:srgbClr val="000000"/>
              </a:buClr>
            </a:pPr>
            <a:r>
              <a:rPr lang="en" sz="1800" dirty="0">
                <a:solidFill>
                  <a:srgbClr val="000000"/>
                </a:solidFill>
              </a:rPr>
              <a:t>Tobacco Prevention Program Funding </a:t>
            </a:r>
          </a:p>
          <a:p>
            <a:pPr marL="457200">
              <a:spcAft>
                <a:spcPts val="400"/>
              </a:spcAft>
              <a:buClr>
                <a:srgbClr val="000000"/>
              </a:buClr>
            </a:pPr>
            <a:r>
              <a:rPr lang="en" sz="1800" dirty="0">
                <a:solidFill>
                  <a:srgbClr val="000000"/>
                </a:solidFill>
              </a:rPr>
              <a:t>Expansion of SNAP incentives </a:t>
            </a:r>
          </a:p>
          <a:p>
            <a:pPr marL="457200">
              <a:spcAft>
                <a:spcPts val="400"/>
              </a:spcAft>
              <a:buClr>
                <a:srgbClr val="000000"/>
              </a:buClr>
            </a:pPr>
            <a:r>
              <a:rPr lang="en" sz="1800" dirty="0">
                <a:solidFill>
                  <a:srgbClr val="000000"/>
                </a:solidFill>
              </a:rPr>
              <a:t>Emergency of </a:t>
            </a:r>
            <a:r>
              <a:rPr lang="en-US" sz="1800" dirty="0">
                <a:solidFill>
                  <a:srgbClr val="000000"/>
                </a:solidFill>
              </a:rPr>
              <a:t>C</a:t>
            </a:r>
            <a:r>
              <a:rPr lang="en" sz="1800" dirty="0">
                <a:solidFill>
                  <a:srgbClr val="000000"/>
                </a:solidFill>
              </a:rPr>
              <a:t>ardiac and Stroke System of Care enhancements </a:t>
            </a:r>
          </a:p>
        </p:txBody>
      </p:sp>
      <p:pic>
        <p:nvPicPr>
          <p:cNvPr id="86" name="Shape 86"/>
          <p:cNvPicPr preferRelativeResize="0"/>
          <p:nvPr/>
        </p:nvPicPr>
        <p:blipFill>
          <a:blip r:embed="rId3">
            <a:alphaModFix/>
          </a:blip>
          <a:stretch>
            <a:fillRect/>
          </a:stretch>
        </p:blipFill>
        <p:spPr>
          <a:xfrm>
            <a:off x="1" y="857250"/>
            <a:ext cx="9143999" cy="847200"/>
          </a:xfrm>
          <a:prstGeom prst="rect">
            <a:avLst/>
          </a:prstGeom>
          <a:noFill/>
          <a:ln>
            <a:noFill/>
          </a:ln>
        </p:spPr>
      </p:pic>
      <p:pic>
        <p:nvPicPr>
          <p:cNvPr id="87" name="Shape 87" descr="AHA logo.png"/>
          <p:cNvPicPr preferRelativeResize="0"/>
          <p:nvPr/>
        </p:nvPicPr>
        <p:blipFill>
          <a:blip r:embed="rId4">
            <a:alphaModFix/>
          </a:blip>
          <a:stretch>
            <a:fillRect/>
          </a:stretch>
        </p:blipFill>
        <p:spPr>
          <a:xfrm>
            <a:off x="7517837" y="1139500"/>
            <a:ext cx="1626163" cy="964074"/>
          </a:xfrm>
          <a:prstGeom prst="rect">
            <a:avLst/>
          </a:prstGeom>
          <a:noFill/>
          <a:ln>
            <a:noFill/>
          </a:ln>
        </p:spPr>
      </p:pic>
      <p:pic>
        <p:nvPicPr>
          <p:cNvPr id="88" name="Shape 88" descr="Screen Shot 2017-08-02 at 11.36.16 PM.png"/>
          <p:cNvPicPr preferRelativeResize="0"/>
          <p:nvPr/>
        </p:nvPicPr>
        <p:blipFill>
          <a:blip r:embed="rId5">
            <a:alphaModFix/>
          </a:blip>
          <a:stretch>
            <a:fillRect/>
          </a:stretch>
        </p:blipFill>
        <p:spPr>
          <a:xfrm>
            <a:off x="6583825" y="4306424"/>
            <a:ext cx="2286649" cy="1465800"/>
          </a:xfrm>
          <a:prstGeom prst="rect">
            <a:avLst/>
          </a:prstGeom>
          <a:noFill/>
          <a:ln>
            <a:noFill/>
          </a:ln>
        </p:spPr>
      </p:pic>
    </p:spTree>
    <p:extLst>
      <p:ext uri="{BB962C8B-B14F-4D97-AF65-F5344CB8AC3E}">
        <p14:creationId xmlns:p14="http://schemas.microsoft.com/office/powerpoint/2010/main" val="64015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2128050"/>
            <a:ext cx="8520600" cy="3578700"/>
          </a:xfrm>
          <a:prstGeom prst="rect">
            <a:avLst/>
          </a:prstGeom>
        </p:spPr>
        <p:txBody>
          <a:bodyPr vert="horz" lIns="91425" tIns="91425" rIns="91425" bIns="91425" rtlCol="0" anchor="ctr" anchorCtr="0">
            <a:noAutofit/>
          </a:bodyPr>
          <a:lstStyle/>
          <a:p>
            <a:pPr algn="l"/>
            <a:r>
              <a:rPr lang="en" b="1" dirty="0"/>
              <a:t>Elizabeth Peterson</a:t>
            </a:r>
          </a:p>
          <a:p>
            <a:pPr algn="l"/>
            <a:r>
              <a:rPr lang="en" sz="1800" b="1" dirty="0"/>
              <a:t>Regional Director, Quality &amp; Systems Improvement (QSI) </a:t>
            </a:r>
          </a:p>
          <a:p>
            <a:endParaRPr sz="2400" dirty="0"/>
          </a:p>
        </p:txBody>
      </p:sp>
      <p:pic>
        <p:nvPicPr>
          <p:cNvPr id="94" name="Shape 94"/>
          <p:cNvPicPr preferRelativeResize="0"/>
          <p:nvPr/>
        </p:nvPicPr>
        <p:blipFill>
          <a:blip r:embed="rId3">
            <a:alphaModFix/>
          </a:blip>
          <a:stretch>
            <a:fillRect/>
          </a:stretch>
        </p:blipFill>
        <p:spPr>
          <a:xfrm>
            <a:off x="1" y="857250"/>
            <a:ext cx="9143999" cy="964074"/>
          </a:xfrm>
          <a:prstGeom prst="rect">
            <a:avLst/>
          </a:prstGeom>
          <a:noFill/>
          <a:ln>
            <a:noFill/>
          </a:ln>
        </p:spPr>
      </p:pic>
      <p:pic>
        <p:nvPicPr>
          <p:cNvPr id="95" name="Shape 95" descr="AHA logo.png"/>
          <p:cNvPicPr preferRelativeResize="0"/>
          <p:nvPr/>
        </p:nvPicPr>
        <p:blipFill>
          <a:blip r:embed="rId4">
            <a:alphaModFix/>
          </a:blip>
          <a:stretch>
            <a:fillRect/>
          </a:stretch>
        </p:blipFill>
        <p:spPr>
          <a:xfrm>
            <a:off x="7331326" y="1244651"/>
            <a:ext cx="1812675" cy="1074649"/>
          </a:xfrm>
          <a:prstGeom prst="rect">
            <a:avLst/>
          </a:prstGeom>
          <a:noFill/>
          <a:ln>
            <a:noFill/>
          </a:ln>
        </p:spPr>
      </p:pic>
    </p:spTree>
    <p:extLst>
      <p:ext uri="{BB962C8B-B14F-4D97-AF65-F5344CB8AC3E}">
        <p14:creationId xmlns:p14="http://schemas.microsoft.com/office/powerpoint/2010/main" val="87582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00" y="1811312"/>
            <a:ext cx="8671500" cy="1081200"/>
          </a:xfrm>
          <a:prstGeom prst="rect">
            <a:avLst/>
          </a:prstGeom>
        </p:spPr>
        <p:txBody>
          <a:bodyPr vert="horz" lIns="91425" tIns="91425" rIns="91425" bIns="91425" rtlCol="0" anchor="b" anchorCtr="0">
            <a:noAutofit/>
          </a:bodyPr>
          <a:lstStyle/>
          <a:p>
            <a:r>
              <a:rPr lang="en" sz="3600" b="1" dirty="0"/>
              <a:t>AHA and Million Hearts</a:t>
            </a:r>
          </a:p>
          <a:p>
            <a:r>
              <a:rPr lang="en" sz="3600" b="1" dirty="0"/>
              <a:t>Spotlight on Washington: QSI</a:t>
            </a:r>
          </a:p>
        </p:txBody>
      </p:sp>
      <p:sp>
        <p:nvSpPr>
          <p:cNvPr id="101" name="Shape 101"/>
          <p:cNvSpPr txBox="1">
            <a:spLocks noGrp="1"/>
          </p:cNvSpPr>
          <p:nvPr>
            <p:ph type="body" idx="1"/>
          </p:nvPr>
        </p:nvSpPr>
        <p:spPr>
          <a:xfrm>
            <a:off x="311701" y="2999375"/>
            <a:ext cx="6235799" cy="2879700"/>
          </a:xfrm>
          <a:prstGeom prst="rect">
            <a:avLst/>
          </a:prstGeom>
        </p:spPr>
        <p:txBody>
          <a:bodyPr vert="horz" lIns="91425" tIns="91425" rIns="91425" bIns="91425" rtlCol="0" anchor="t" anchorCtr="0">
            <a:noAutofit/>
          </a:bodyPr>
          <a:lstStyle/>
          <a:p>
            <a:pPr marL="457200">
              <a:lnSpc>
                <a:spcPct val="115000"/>
              </a:lnSpc>
              <a:spcAft>
                <a:spcPts val="600"/>
              </a:spcAft>
              <a:buClr>
                <a:srgbClr val="000000"/>
              </a:buClr>
            </a:pPr>
            <a:r>
              <a:rPr lang="en" sz="1800" dirty="0">
                <a:solidFill>
                  <a:srgbClr val="000000"/>
                </a:solidFill>
              </a:rPr>
              <a:t>Improve medical care and education of patients </a:t>
            </a:r>
          </a:p>
          <a:p>
            <a:pPr marL="457200">
              <a:lnSpc>
                <a:spcPct val="115000"/>
              </a:lnSpc>
              <a:spcAft>
                <a:spcPts val="600"/>
              </a:spcAft>
              <a:buClr>
                <a:srgbClr val="000000"/>
              </a:buClr>
            </a:pPr>
            <a:r>
              <a:rPr lang="en" sz="1800" dirty="0">
                <a:solidFill>
                  <a:srgbClr val="000000"/>
                </a:solidFill>
              </a:rPr>
              <a:t>Initiation of and adherence to evidence-based, guideline-recommended therapies</a:t>
            </a:r>
          </a:p>
          <a:p>
            <a:pPr marL="457200">
              <a:lnSpc>
                <a:spcPct val="115000"/>
              </a:lnSpc>
              <a:spcAft>
                <a:spcPts val="600"/>
              </a:spcAft>
              <a:buClr>
                <a:srgbClr val="000000"/>
              </a:buClr>
            </a:pPr>
            <a:r>
              <a:rPr lang="en" sz="1800" dirty="0">
                <a:solidFill>
                  <a:srgbClr val="000000"/>
                </a:solidFill>
              </a:rPr>
              <a:t>Collection of data to improve quality of care in the hospital and for research</a:t>
            </a:r>
          </a:p>
          <a:p>
            <a:pPr marL="457200">
              <a:lnSpc>
                <a:spcPct val="115000"/>
              </a:lnSpc>
              <a:spcAft>
                <a:spcPts val="600"/>
              </a:spcAft>
              <a:buClr>
                <a:srgbClr val="000000"/>
              </a:buClr>
            </a:pPr>
            <a:r>
              <a:rPr lang="en" sz="1800" dirty="0">
                <a:solidFill>
                  <a:srgbClr val="000000"/>
                </a:solidFill>
              </a:rPr>
              <a:t>Celebrate successes</a:t>
            </a:r>
          </a:p>
          <a:p>
            <a:pPr>
              <a:lnSpc>
                <a:spcPct val="115000"/>
              </a:lnSpc>
              <a:spcAft>
                <a:spcPts val="1600"/>
              </a:spcAft>
              <a:buNone/>
            </a:pPr>
            <a:endParaRPr sz="1800" dirty="0">
              <a:solidFill>
                <a:srgbClr val="000000"/>
              </a:solidFill>
            </a:endParaRPr>
          </a:p>
        </p:txBody>
      </p:sp>
      <p:pic>
        <p:nvPicPr>
          <p:cNvPr id="102" name="Shape 102"/>
          <p:cNvPicPr preferRelativeResize="0"/>
          <p:nvPr/>
        </p:nvPicPr>
        <p:blipFill>
          <a:blip r:embed="rId3">
            <a:alphaModFix/>
          </a:blip>
          <a:stretch>
            <a:fillRect/>
          </a:stretch>
        </p:blipFill>
        <p:spPr>
          <a:xfrm>
            <a:off x="1" y="857250"/>
            <a:ext cx="9143999" cy="847200"/>
          </a:xfrm>
          <a:prstGeom prst="rect">
            <a:avLst/>
          </a:prstGeom>
          <a:noFill/>
          <a:ln>
            <a:noFill/>
          </a:ln>
        </p:spPr>
      </p:pic>
      <p:pic>
        <p:nvPicPr>
          <p:cNvPr id="103" name="Shape 103" descr="AHA logo.png"/>
          <p:cNvPicPr preferRelativeResize="0"/>
          <p:nvPr/>
        </p:nvPicPr>
        <p:blipFill>
          <a:blip r:embed="rId4">
            <a:alphaModFix/>
          </a:blip>
          <a:stretch>
            <a:fillRect/>
          </a:stretch>
        </p:blipFill>
        <p:spPr>
          <a:xfrm>
            <a:off x="7517837" y="1139500"/>
            <a:ext cx="1626163" cy="964074"/>
          </a:xfrm>
          <a:prstGeom prst="rect">
            <a:avLst/>
          </a:prstGeom>
          <a:noFill/>
          <a:ln>
            <a:noFill/>
          </a:ln>
        </p:spPr>
      </p:pic>
      <p:pic>
        <p:nvPicPr>
          <p:cNvPr id="104" name="Shape 104" descr="Screen Shot 2017-08-02 at 11.31.34 PM.png"/>
          <p:cNvPicPr preferRelativeResize="0"/>
          <p:nvPr/>
        </p:nvPicPr>
        <p:blipFill>
          <a:blip r:embed="rId5">
            <a:alphaModFix/>
          </a:blip>
          <a:stretch>
            <a:fillRect/>
          </a:stretch>
        </p:blipFill>
        <p:spPr>
          <a:xfrm>
            <a:off x="6409450" y="2948087"/>
            <a:ext cx="2291700" cy="1141356"/>
          </a:xfrm>
          <a:prstGeom prst="rect">
            <a:avLst/>
          </a:prstGeom>
          <a:noFill/>
          <a:ln>
            <a:noFill/>
          </a:ln>
        </p:spPr>
      </p:pic>
      <p:pic>
        <p:nvPicPr>
          <p:cNvPr id="105" name="Shape 105" descr="Screen Shot 2017-08-02 at 11.31.44 PM.png"/>
          <p:cNvPicPr preferRelativeResize="0"/>
          <p:nvPr/>
        </p:nvPicPr>
        <p:blipFill>
          <a:blip r:embed="rId6">
            <a:alphaModFix/>
          </a:blip>
          <a:stretch>
            <a:fillRect/>
          </a:stretch>
        </p:blipFill>
        <p:spPr>
          <a:xfrm>
            <a:off x="6699900" y="4241845"/>
            <a:ext cx="1195954" cy="1606505"/>
          </a:xfrm>
          <a:prstGeom prst="rect">
            <a:avLst/>
          </a:prstGeom>
          <a:noFill/>
          <a:ln>
            <a:noFill/>
          </a:ln>
        </p:spPr>
      </p:pic>
    </p:spTree>
    <p:extLst>
      <p:ext uri="{BB962C8B-B14F-4D97-AF65-F5344CB8AC3E}">
        <p14:creationId xmlns:p14="http://schemas.microsoft.com/office/powerpoint/2010/main" val="287846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11700" y="2128050"/>
            <a:ext cx="8520600" cy="3578700"/>
          </a:xfrm>
          <a:prstGeom prst="rect">
            <a:avLst/>
          </a:prstGeom>
        </p:spPr>
        <p:txBody>
          <a:bodyPr vert="horz" lIns="91425" tIns="91425" rIns="91425" bIns="91425" rtlCol="0" anchor="ctr" anchorCtr="0">
            <a:noAutofit/>
          </a:bodyPr>
          <a:lstStyle/>
          <a:p>
            <a:pPr algn="l"/>
            <a:r>
              <a:rPr lang="en" b="1" dirty="0"/>
              <a:t>Kristen VanWart</a:t>
            </a:r>
          </a:p>
          <a:p>
            <a:pPr algn="l"/>
            <a:r>
              <a:rPr lang="en" sz="1800" b="1" dirty="0"/>
              <a:t>Senior Director, Community Health</a:t>
            </a:r>
          </a:p>
          <a:p>
            <a:endParaRPr sz="2400" dirty="0"/>
          </a:p>
        </p:txBody>
      </p:sp>
      <p:pic>
        <p:nvPicPr>
          <p:cNvPr id="111" name="Shape 111"/>
          <p:cNvPicPr preferRelativeResize="0"/>
          <p:nvPr/>
        </p:nvPicPr>
        <p:blipFill>
          <a:blip r:embed="rId3">
            <a:alphaModFix/>
          </a:blip>
          <a:stretch>
            <a:fillRect/>
          </a:stretch>
        </p:blipFill>
        <p:spPr>
          <a:xfrm>
            <a:off x="1" y="857250"/>
            <a:ext cx="9143999" cy="964074"/>
          </a:xfrm>
          <a:prstGeom prst="rect">
            <a:avLst/>
          </a:prstGeom>
          <a:noFill/>
          <a:ln>
            <a:noFill/>
          </a:ln>
        </p:spPr>
      </p:pic>
      <p:pic>
        <p:nvPicPr>
          <p:cNvPr id="112" name="Shape 112" descr="AHA logo.png"/>
          <p:cNvPicPr preferRelativeResize="0"/>
          <p:nvPr/>
        </p:nvPicPr>
        <p:blipFill>
          <a:blip r:embed="rId4">
            <a:alphaModFix/>
          </a:blip>
          <a:stretch>
            <a:fillRect/>
          </a:stretch>
        </p:blipFill>
        <p:spPr>
          <a:xfrm>
            <a:off x="7331326" y="1244651"/>
            <a:ext cx="1812675" cy="1074649"/>
          </a:xfrm>
          <a:prstGeom prst="rect">
            <a:avLst/>
          </a:prstGeom>
          <a:noFill/>
          <a:ln>
            <a:noFill/>
          </a:ln>
        </p:spPr>
      </p:pic>
    </p:spTree>
    <p:extLst>
      <p:ext uri="{BB962C8B-B14F-4D97-AF65-F5344CB8AC3E}">
        <p14:creationId xmlns:p14="http://schemas.microsoft.com/office/powerpoint/2010/main" val="3748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B1936E5-7750-4BA1-840A-91F493C558AB}"/>
              </a:ext>
            </a:extLst>
          </p:cNvPr>
          <p:cNvSpPr txBox="1">
            <a:spLocks/>
          </p:cNvSpPr>
          <p:nvPr/>
        </p:nvSpPr>
        <p:spPr>
          <a:xfrm>
            <a:off x="94649" y="78796"/>
            <a:ext cx="8949763" cy="1215849"/>
          </a:xfrm>
          <a:prstGeom prst="rect">
            <a:avLst/>
          </a:prstGeom>
        </p:spPr>
        <p:txBody>
          <a:bodyPr vert="horz" lIns="91440" tIns="45720" rIns="91440" bIns="45720" rtlCol="0" anchor="t">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dirty="0">
                <a:solidFill>
                  <a:schemeClr val="tx1">
                    <a:lumMod val="85000"/>
                    <a:lumOff val="15000"/>
                  </a:schemeClr>
                </a:solidFill>
                <a:effectLst>
                  <a:outerShdw blurRad="38100" dist="38100" dir="2700000" algn="tl">
                    <a:srgbClr val="000000">
                      <a:alpha val="43137"/>
                    </a:srgbClr>
                  </a:outerShdw>
                </a:effectLst>
                <a:latin typeface="+mn-lt"/>
              </a:rPr>
              <a:t>One of the sheets in your packet is</a:t>
            </a:r>
            <a:br>
              <a:rPr lang="en-US" sz="4000" dirty="0">
                <a:solidFill>
                  <a:schemeClr val="tx1">
                    <a:lumMod val="85000"/>
                    <a:lumOff val="15000"/>
                  </a:schemeClr>
                </a:solidFill>
                <a:effectLst>
                  <a:outerShdw blurRad="38100" dist="38100" dir="2700000" algn="tl">
                    <a:srgbClr val="000000">
                      <a:alpha val="43137"/>
                    </a:srgbClr>
                  </a:outerShdw>
                </a:effectLst>
                <a:latin typeface="+mn-lt"/>
              </a:rPr>
            </a:br>
            <a:r>
              <a:rPr lang="en-US" sz="4000" i="1" dirty="0">
                <a:solidFill>
                  <a:schemeClr val="tx1">
                    <a:lumMod val="85000"/>
                    <a:lumOff val="15000"/>
                  </a:schemeClr>
                </a:solidFill>
                <a:effectLst>
                  <a:outerShdw blurRad="38100" dist="38100" dir="2700000" algn="tl">
                    <a:srgbClr val="000000">
                      <a:alpha val="43137"/>
                    </a:srgbClr>
                  </a:outerShdw>
                </a:effectLst>
                <a:latin typeface="+mn-lt"/>
              </a:rPr>
              <a:t>“My Alignment Notes”</a:t>
            </a:r>
          </a:p>
        </p:txBody>
      </p:sp>
      <p:pic>
        <p:nvPicPr>
          <p:cNvPr id="5" name="Picture 4">
            <a:extLst>
              <a:ext uri="{FF2B5EF4-FFF2-40B4-BE49-F238E27FC236}">
                <a16:creationId xmlns:a16="http://schemas.microsoft.com/office/drawing/2014/main" id="{F50D03F4-621F-430F-A60A-74D8F3A648F5}"/>
              </a:ext>
            </a:extLst>
          </p:cNvPr>
          <p:cNvPicPr>
            <a:picLocks noChangeAspect="1"/>
          </p:cNvPicPr>
          <p:nvPr/>
        </p:nvPicPr>
        <p:blipFill>
          <a:blip r:embed="rId3"/>
          <a:stretch>
            <a:fillRect/>
          </a:stretch>
        </p:blipFill>
        <p:spPr>
          <a:xfrm rot="260551">
            <a:off x="468575" y="1620569"/>
            <a:ext cx="3181955" cy="4123853"/>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9B89CD7-E41D-4CE2-9538-0F68BC88775B}"/>
              </a:ext>
            </a:extLst>
          </p:cNvPr>
          <p:cNvSpPr txBox="1"/>
          <p:nvPr/>
        </p:nvSpPr>
        <p:spPr>
          <a:xfrm>
            <a:off x="4401720" y="3809132"/>
            <a:ext cx="4548315" cy="2062103"/>
          </a:xfrm>
          <a:prstGeom prst="rect">
            <a:avLst/>
          </a:prstGeom>
          <a:noFill/>
        </p:spPr>
        <p:txBody>
          <a:bodyPr wrap="square" rtlCol="0">
            <a:spAutoFit/>
          </a:bodyPr>
          <a:lstStyle/>
          <a:p>
            <a:r>
              <a:rPr lang="en-US" sz="3200" dirty="0"/>
              <a:t>If “Alignment” is a key goal of this meeting, then what would evidence of cultivating alignment be? </a:t>
            </a:r>
          </a:p>
        </p:txBody>
      </p:sp>
      <p:sp>
        <p:nvSpPr>
          <p:cNvPr id="8" name="TextBox 7">
            <a:extLst>
              <a:ext uri="{FF2B5EF4-FFF2-40B4-BE49-F238E27FC236}">
                <a16:creationId xmlns:a16="http://schemas.microsoft.com/office/drawing/2014/main" id="{2CB69000-3FFC-42DC-8C47-ABAFD5AD120A}"/>
              </a:ext>
            </a:extLst>
          </p:cNvPr>
          <p:cNvSpPr txBox="1"/>
          <p:nvPr/>
        </p:nvSpPr>
        <p:spPr>
          <a:xfrm>
            <a:off x="4276436" y="1618606"/>
            <a:ext cx="4304420" cy="1569660"/>
          </a:xfrm>
          <a:prstGeom prst="rect">
            <a:avLst/>
          </a:prstGeom>
          <a:noFill/>
        </p:spPr>
        <p:txBody>
          <a:bodyPr wrap="square" rtlCol="0">
            <a:spAutoFit/>
          </a:bodyPr>
          <a:lstStyle/>
          <a:p>
            <a:r>
              <a:rPr lang="en-US" sz="3200" dirty="0"/>
              <a:t>Opportunities I found to:</a:t>
            </a:r>
          </a:p>
          <a:p>
            <a:r>
              <a:rPr lang="en-US" sz="3200" dirty="0"/>
              <a:t>* Align with My work</a:t>
            </a:r>
          </a:p>
          <a:p>
            <a:r>
              <a:rPr lang="en-US" sz="3200" dirty="0"/>
              <a:t>* Align with Others work</a:t>
            </a:r>
          </a:p>
        </p:txBody>
      </p:sp>
    </p:spTree>
    <p:extLst>
      <p:ext uri="{BB962C8B-B14F-4D97-AF65-F5344CB8AC3E}">
        <p14:creationId xmlns:p14="http://schemas.microsoft.com/office/powerpoint/2010/main" val="83687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78300" y="1824212"/>
            <a:ext cx="8671500" cy="755700"/>
          </a:xfrm>
          <a:prstGeom prst="rect">
            <a:avLst/>
          </a:prstGeom>
        </p:spPr>
        <p:txBody>
          <a:bodyPr vert="horz" lIns="91425" tIns="91425" rIns="91425" bIns="91425" rtlCol="0" anchor="b" anchorCtr="0">
            <a:noAutofit/>
          </a:bodyPr>
          <a:lstStyle/>
          <a:p>
            <a:r>
              <a:rPr lang="en" sz="3600" b="1" dirty="0"/>
              <a:t>AHA Workplace Health Solution </a:t>
            </a:r>
          </a:p>
        </p:txBody>
      </p:sp>
      <p:sp>
        <p:nvSpPr>
          <p:cNvPr id="118" name="Shape 118"/>
          <p:cNvSpPr txBox="1">
            <a:spLocks noGrp="1"/>
          </p:cNvSpPr>
          <p:nvPr>
            <p:ph type="body" idx="1"/>
          </p:nvPr>
        </p:nvSpPr>
        <p:spPr>
          <a:xfrm>
            <a:off x="311700" y="2579925"/>
            <a:ext cx="6062400" cy="3275700"/>
          </a:xfrm>
          <a:prstGeom prst="rect">
            <a:avLst/>
          </a:prstGeom>
        </p:spPr>
        <p:txBody>
          <a:bodyPr vert="horz" lIns="91425" tIns="91425" rIns="91425" bIns="91425" rtlCol="0" anchor="t" anchorCtr="0">
            <a:noAutofit/>
          </a:bodyPr>
          <a:lstStyle/>
          <a:p>
            <a:pPr marL="457200">
              <a:buClr>
                <a:srgbClr val="000000"/>
              </a:buClr>
            </a:pPr>
            <a:r>
              <a:rPr lang="en" sz="1700" dirty="0">
                <a:solidFill>
                  <a:srgbClr val="000000"/>
                </a:solidFill>
              </a:rPr>
              <a:t>Workplace Health Solutions programs provides organizations with science based tools to help them get the most of current wellness program and/or activities </a:t>
            </a:r>
          </a:p>
          <a:p>
            <a:pPr marL="457200">
              <a:buClr>
                <a:srgbClr val="000000"/>
              </a:buClr>
            </a:pPr>
            <a:r>
              <a:rPr lang="en" sz="1700" dirty="0">
                <a:solidFill>
                  <a:srgbClr val="000000"/>
                </a:solidFill>
              </a:rPr>
              <a:t>The program provides continuous quality improvements by assessing current wellness programs, giving companies the ability to engage employees, track their ideal heart health and gives the organizations the opportunity to be recognized through awards </a:t>
            </a:r>
          </a:p>
        </p:txBody>
      </p:sp>
      <p:pic>
        <p:nvPicPr>
          <p:cNvPr id="119" name="Shape 119"/>
          <p:cNvPicPr preferRelativeResize="0"/>
          <p:nvPr/>
        </p:nvPicPr>
        <p:blipFill>
          <a:blip r:embed="rId3">
            <a:alphaModFix/>
          </a:blip>
          <a:stretch>
            <a:fillRect/>
          </a:stretch>
        </p:blipFill>
        <p:spPr>
          <a:xfrm>
            <a:off x="1" y="857250"/>
            <a:ext cx="9143999" cy="847200"/>
          </a:xfrm>
          <a:prstGeom prst="rect">
            <a:avLst/>
          </a:prstGeom>
          <a:noFill/>
          <a:ln>
            <a:noFill/>
          </a:ln>
        </p:spPr>
      </p:pic>
      <p:pic>
        <p:nvPicPr>
          <p:cNvPr id="120" name="Shape 120" descr="AHA logo.png"/>
          <p:cNvPicPr preferRelativeResize="0"/>
          <p:nvPr/>
        </p:nvPicPr>
        <p:blipFill>
          <a:blip r:embed="rId4">
            <a:alphaModFix/>
          </a:blip>
          <a:stretch>
            <a:fillRect/>
          </a:stretch>
        </p:blipFill>
        <p:spPr>
          <a:xfrm>
            <a:off x="7517837" y="1139500"/>
            <a:ext cx="1626163" cy="964074"/>
          </a:xfrm>
          <a:prstGeom prst="rect">
            <a:avLst/>
          </a:prstGeom>
          <a:noFill/>
          <a:ln>
            <a:noFill/>
          </a:ln>
        </p:spPr>
      </p:pic>
      <p:pic>
        <p:nvPicPr>
          <p:cNvPr id="121" name="Shape 121"/>
          <p:cNvPicPr preferRelativeResize="0"/>
          <p:nvPr/>
        </p:nvPicPr>
        <p:blipFill>
          <a:blip r:embed="rId5">
            <a:alphaModFix/>
          </a:blip>
          <a:stretch>
            <a:fillRect/>
          </a:stretch>
        </p:blipFill>
        <p:spPr>
          <a:xfrm>
            <a:off x="6188675" y="2732326"/>
            <a:ext cx="2802925" cy="3037024"/>
          </a:xfrm>
          <a:prstGeom prst="rect">
            <a:avLst/>
          </a:prstGeom>
          <a:noFill/>
          <a:ln>
            <a:noFill/>
          </a:ln>
        </p:spPr>
      </p:pic>
    </p:spTree>
    <p:extLst>
      <p:ext uri="{BB962C8B-B14F-4D97-AF65-F5344CB8AC3E}">
        <p14:creationId xmlns:p14="http://schemas.microsoft.com/office/powerpoint/2010/main" val="359403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1824200"/>
            <a:ext cx="8671500" cy="755700"/>
          </a:xfrm>
          <a:prstGeom prst="rect">
            <a:avLst/>
          </a:prstGeom>
        </p:spPr>
        <p:txBody>
          <a:bodyPr vert="horz" lIns="91425" tIns="91425" rIns="91425" bIns="91425" rtlCol="0" anchor="b" anchorCtr="0">
            <a:noAutofit/>
          </a:bodyPr>
          <a:lstStyle/>
          <a:p>
            <a:r>
              <a:rPr lang="en" sz="3600" b="1" dirty="0"/>
              <a:t>Workplace Health Achievement Index </a:t>
            </a:r>
          </a:p>
        </p:txBody>
      </p:sp>
      <p:sp>
        <p:nvSpPr>
          <p:cNvPr id="127" name="Shape 127"/>
          <p:cNvSpPr txBox="1">
            <a:spLocks noGrp="1"/>
          </p:cNvSpPr>
          <p:nvPr>
            <p:ph type="body" idx="1"/>
          </p:nvPr>
        </p:nvSpPr>
        <p:spPr>
          <a:xfrm>
            <a:off x="311700" y="2519400"/>
            <a:ext cx="8671500" cy="3481200"/>
          </a:xfrm>
          <a:prstGeom prst="rect">
            <a:avLst/>
          </a:prstGeom>
        </p:spPr>
        <p:txBody>
          <a:bodyPr vert="horz" lIns="91425" tIns="91425" rIns="91425" bIns="91425" rtlCol="0" anchor="t" anchorCtr="0">
            <a:noAutofit/>
          </a:bodyPr>
          <a:lstStyle/>
          <a:p>
            <a:pPr marL="457200">
              <a:buClr>
                <a:srgbClr val="000000"/>
              </a:buClr>
            </a:pPr>
            <a:r>
              <a:rPr lang="en" sz="1800" dirty="0">
                <a:solidFill>
                  <a:srgbClr val="000000"/>
                </a:solidFill>
              </a:rPr>
              <a:t>55 process questions completed online organized around seven best practice categories. Receive a report on total overall score, score for each best practice category </a:t>
            </a:r>
          </a:p>
          <a:p>
            <a:pPr marL="914400" lvl="1" indent="-336550">
              <a:spcAft>
                <a:spcPts val="400"/>
              </a:spcAft>
              <a:buClr>
                <a:srgbClr val="000000"/>
              </a:buClr>
            </a:pPr>
            <a:r>
              <a:rPr lang="en" sz="1700" dirty="0">
                <a:solidFill>
                  <a:srgbClr val="000000"/>
                </a:solidFill>
              </a:rPr>
              <a:t>Leadership</a:t>
            </a:r>
          </a:p>
          <a:p>
            <a:pPr marL="914400" lvl="1" indent="-336550">
              <a:spcAft>
                <a:spcPts val="400"/>
              </a:spcAft>
              <a:buClr>
                <a:srgbClr val="000000"/>
              </a:buClr>
            </a:pPr>
            <a:r>
              <a:rPr lang="en" sz="1700" dirty="0">
                <a:solidFill>
                  <a:srgbClr val="000000"/>
                </a:solidFill>
              </a:rPr>
              <a:t>Policies and environment </a:t>
            </a:r>
          </a:p>
          <a:p>
            <a:pPr marL="914400" lvl="1" indent="-336550">
              <a:spcAft>
                <a:spcPts val="400"/>
              </a:spcAft>
              <a:buClr>
                <a:srgbClr val="000000"/>
              </a:buClr>
            </a:pPr>
            <a:r>
              <a:rPr lang="en" sz="1700" dirty="0">
                <a:solidFill>
                  <a:srgbClr val="000000"/>
                </a:solidFill>
              </a:rPr>
              <a:t>Communications</a:t>
            </a:r>
          </a:p>
          <a:p>
            <a:pPr marL="914400" lvl="1" indent="-336550">
              <a:spcAft>
                <a:spcPts val="400"/>
              </a:spcAft>
              <a:buClr>
                <a:srgbClr val="000000"/>
              </a:buClr>
            </a:pPr>
            <a:r>
              <a:rPr lang="en" sz="1700" dirty="0">
                <a:solidFill>
                  <a:srgbClr val="000000"/>
                </a:solidFill>
              </a:rPr>
              <a:t>Programs </a:t>
            </a:r>
          </a:p>
          <a:p>
            <a:pPr marL="914400" lvl="1" indent="-336550">
              <a:spcAft>
                <a:spcPts val="400"/>
              </a:spcAft>
              <a:buClr>
                <a:srgbClr val="000000"/>
              </a:buClr>
            </a:pPr>
            <a:r>
              <a:rPr lang="en" sz="1700" dirty="0">
                <a:solidFill>
                  <a:srgbClr val="000000"/>
                </a:solidFill>
              </a:rPr>
              <a:t>Engagement </a:t>
            </a:r>
          </a:p>
          <a:p>
            <a:pPr marL="914400" lvl="1" indent="-336550">
              <a:spcAft>
                <a:spcPts val="400"/>
              </a:spcAft>
              <a:buClr>
                <a:srgbClr val="000000"/>
              </a:buClr>
            </a:pPr>
            <a:r>
              <a:rPr lang="en" sz="1700" dirty="0">
                <a:solidFill>
                  <a:srgbClr val="000000"/>
                </a:solidFill>
              </a:rPr>
              <a:t>Partnerships </a:t>
            </a:r>
          </a:p>
          <a:p>
            <a:pPr marL="914400" lvl="1" indent="-336550">
              <a:spcAft>
                <a:spcPts val="400"/>
              </a:spcAft>
              <a:buClr>
                <a:srgbClr val="000000"/>
              </a:buClr>
            </a:pPr>
            <a:r>
              <a:rPr lang="en" sz="1700" dirty="0">
                <a:solidFill>
                  <a:srgbClr val="000000"/>
                </a:solidFill>
              </a:rPr>
              <a:t>Reporting outcomes </a:t>
            </a:r>
          </a:p>
        </p:txBody>
      </p:sp>
      <p:pic>
        <p:nvPicPr>
          <p:cNvPr id="128" name="Shape 128"/>
          <p:cNvPicPr preferRelativeResize="0"/>
          <p:nvPr/>
        </p:nvPicPr>
        <p:blipFill>
          <a:blip r:embed="rId3">
            <a:alphaModFix/>
          </a:blip>
          <a:stretch>
            <a:fillRect/>
          </a:stretch>
        </p:blipFill>
        <p:spPr>
          <a:xfrm>
            <a:off x="1" y="857250"/>
            <a:ext cx="9143999" cy="847200"/>
          </a:xfrm>
          <a:prstGeom prst="rect">
            <a:avLst/>
          </a:prstGeom>
          <a:noFill/>
          <a:ln>
            <a:noFill/>
          </a:ln>
        </p:spPr>
      </p:pic>
      <p:pic>
        <p:nvPicPr>
          <p:cNvPr id="129" name="Shape 129" descr="AHA logo.png"/>
          <p:cNvPicPr preferRelativeResize="0"/>
          <p:nvPr/>
        </p:nvPicPr>
        <p:blipFill>
          <a:blip r:embed="rId4">
            <a:alphaModFix/>
          </a:blip>
          <a:stretch>
            <a:fillRect/>
          </a:stretch>
        </p:blipFill>
        <p:spPr>
          <a:xfrm>
            <a:off x="7517837" y="1139500"/>
            <a:ext cx="1626163" cy="964074"/>
          </a:xfrm>
          <a:prstGeom prst="rect">
            <a:avLst/>
          </a:prstGeom>
          <a:noFill/>
          <a:ln>
            <a:noFill/>
          </a:ln>
        </p:spPr>
      </p:pic>
    </p:spTree>
    <p:extLst>
      <p:ext uri="{BB962C8B-B14F-4D97-AF65-F5344CB8AC3E}">
        <p14:creationId xmlns:p14="http://schemas.microsoft.com/office/powerpoint/2010/main" val="361701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311700" y="1824212"/>
            <a:ext cx="8671500" cy="755700"/>
          </a:xfrm>
          <a:prstGeom prst="rect">
            <a:avLst/>
          </a:prstGeom>
        </p:spPr>
        <p:txBody>
          <a:bodyPr vert="horz" lIns="91425" tIns="91425" rIns="91425" bIns="91425" rtlCol="0" anchor="b" anchorCtr="0">
            <a:noAutofit/>
          </a:bodyPr>
          <a:lstStyle/>
          <a:p>
            <a:r>
              <a:rPr lang="en" sz="3600" b="1" dirty="0"/>
              <a:t>Workplace Health Achievement Index </a:t>
            </a:r>
          </a:p>
        </p:txBody>
      </p:sp>
      <p:sp>
        <p:nvSpPr>
          <p:cNvPr id="135" name="Shape 135"/>
          <p:cNvSpPr txBox="1">
            <a:spLocks noGrp="1"/>
          </p:cNvSpPr>
          <p:nvPr>
            <p:ph type="body" idx="1"/>
          </p:nvPr>
        </p:nvSpPr>
        <p:spPr>
          <a:xfrm>
            <a:off x="311700" y="2699675"/>
            <a:ext cx="8671500" cy="3179400"/>
          </a:xfrm>
          <a:prstGeom prst="rect">
            <a:avLst/>
          </a:prstGeom>
        </p:spPr>
        <p:txBody>
          <a:bodyPr vert="horz" lIns="91425" tIns="91425" rIns="91425" bIns="91425" rtlCol="0" anchor="t" anchorCtr="0">
            <a:noAutofit/>
          </a:bodyPr>
          <a:lstStyle/>
          <a:p>
            <a:pPr marL="457200">
              <a:lnSpc>
                <a:spcPct val="115000"/>
              </a:lnSpc>
              <a:spcAft>
                <a:spcPts val="1600"/>
              </a:spcAft>
              <a:buClr>
                <a:srgbClr val="000000"/>
              </a:buClr>
            </a:pPr>
            <a:r>
              <a:rPr lang="en" sz="1800" dirty="0">
                <a:solidFill>
                  <a:srgbClr val="000000"/>
                </a:solidFill>
              </a:rPr>
              <a:t>Data insight based on health analytics</a:t>
            </a:r>
          </a:p>
          <a:p>
            <a:pPr marL="457200">
              <a:lnSpc>
                <a:spcPct val="115000"/>
              </a:lnSpc>
              <a:spcAft>
                <a:spcPts val="1600"/>
              </a:spcAft>
              <a:buClr>
                <a:srgbClr val="000000"/>
              </a:buClr>
            </a:pPr>
            <a:r>
              <a:rPr lang="en" sz="1800" dirty="0">
                <a:solidFill>
                  <a:srgbClr val="000000"/>
                </a:solidFill>
              </a:rPr>
              <a:t>Data can be imported into the online platform by employer if they have existing data or they can choose to use the American Heart Association's My Life Check health assessment  </a:t>
            </a:r>
          </a:p>
        </p:txBody>
      </p:sp>
      <p:pic>
        <p:nvPicPr>
          <p:cNvPr id="136" name="Shape 136"/>
          <p:cNvPicPr preferRelativeResize="0"/>
          <p:nvPr/>
        </p:nvPicPr>
        <p:blipFill>
          <a:blip r:embed="rId3">
            <a:alphaModFix/>
          </a:blip>
          <a:stretch>
            <a:fillRect/>
          </a:stretch>
        </p:blipFill>
        <p:spPr>
          <a:xfrm>
            <a:off x="1" y="857250"/>
            <a:ext cx="9143999" cy="847200"/>
          </a:xfrm>
          <a:prstGeom prst="rect">
            <a:avLst/>
          </a:prstGeom>
          <a:noFill/>
          <a:ln>
            <a:noFill/>
          </a:ln>
        </p:spPr>
      </p:pic>
      <p:pic>
        <p:nvPicPr>
          <p:cNvPr id="137" name="Shape 137" descr="AHA logo.png"/>
          <p:cNvPicPr preferRelativeResize="0"/>
          <p:nvPr/>
        </p:nvPicPr>
        <p:blipFill>
          <a:blip r:embed="rId4">
            <a:alphaModFix/>
          </a:blip>
          <a:stretch>
            <a:fillRect/>
          </a:stretch>
        </p:blipFill>
        <p:spPr>
          <a:xfrm>
            <a:off x="7517837" y="1139500"/>
            <a:ext cx="1626163" cy="964074"/>
          </a:xfrm>
          <a:prstGeom prst="rect">
            <a:avLst/>
          </a:prstGeom>
          <a:noFill/>
          <a:ln>
            <a:noFill/>
          </a:ln>
        </p:spPr>
      </p:pic>
      <p:pic>
        <p:nvPicPr>
          <p:cNvPr id="138" name="Shape 138"/>
          <p:cNvPicPr preferRelativeResize="0"/>
          <p:nvPr/>
        </p:nvPicPr>
        <p:blipFill>
          <a:blip r:embed="rId5">
            <a:alphaModFix/>
          </a:blip>
          <a:stretch>
            <a:fillRect/>
          </a:stretch>
        </p:blipFill>
        <p:spPr>
          <a:xfrm>
            <a:off x="5846885" y="3935975"/>
            <a:ext cx="1928198" cy="1943100"/>
          </a:xfrm>
          <a:prstGeom prst="rect">
            <a:avLst/>
          </a:prstGeom>
          <a:noFill/>
          <a:ln>
            <a:noFill/>
          </a:ln>
        </p:spPr>
      </p:pic>
    </p:spTree>
    <p:extLst>
      <p:ext uri="{BB962C8B-B14F-4D97-AF65-F5344CB8AC3E}">
        <p14:creationId xmlns:p14="http://schemas.microsoft.com/office/powerpoint/2010/main" val="144698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99350" y="1704450"/>
            <a:ext cx="8671500" cy="1193400"/>
          </a:xfrm>
          <a:prstGeom prst="rect">
            <a:avLst/>
          </a:prstGeom>
        </p:spPr>
        <p:txBody>
          <a:bodyPr vert="horz" lIns="91425" tIns="91425" rIns="91425" bIns="91425" rtlCol="0" anchor="b" anchorCtr="0">
            <a:noAutofit/>
          </a:bodyPr>
          <a:lstStyle/>
          <a:p>
            <a:r>
              <a:rPr lang="en" sz="3600" b="1" dirty="0"/>
              <a:t>Resources and Tools to </a:t>
            </a:r>
            <a:r>
              <a:rPr lang="en-US" sz="3600" b="1" dirty="0"/>
              <a:t>E</a:t>
            </a:r>
            <a:r>
              <a:rPr lang="en" sz="3600" b="1" dirty="0" err="1"/>
              <a:t>nhance</a:t>
            </a:r>
            <a:r>
              <a:rPr lang="en" sz="3600" b="1" dirty="0"/>
              <a:t> Workplace Health </a:t>
            </a:r>
          </a:p>
        </p:txBody>
      </p:sp>
      <p:sp>
        <p:nvSpPr>
          <p:cNvPr id="144" name="Shape 144"/>
          <p:cNvSpPr txBox="1">
            <a:spLocks noGrp="1"/>
          </p:cNvSpPr>
          <p:nvPr>
            <p:ph type="body" idx="1"/>
          </p:nvPr>
        </p:nvSpPr>
        <p:spPr>
          <a:xfrm>
            <a:off x="311700" y="2971450"/>
            <a:ext cx="6535800" cy="2907600"/>
          </a:xfrm>
          <a:prstGeom prst="rect">
            <a:avLst/>
          </a:prstGeom>
        </p:spPr>
        <p:txBody>
          <a:bodyPr vert="horz" lIns="91425" tIns="91425" rIns="91425" bIns="91425" rtlCol="0" anchor="t" anchorCtr="0">
            <a:noAutofit/>
          </a:bodyPr>
          <a:lstStyle/>
          <a:p>
            <a:pPr marL="457200" indent="-336550">
              <a:spcAft>
                <a:spcPts val="400"/>
              </a:spcAft>
              <a:buClr>
                <a:srgbClr val="000000"/>
              </a:buClr>
            </a:pPr>
            <a:r>
              <a:rPr lang="en" sz="1700" dirty="0">
                <a:solidFill>
                  <a:srgbClr val="000000"/>
                </a:solidFill>
              </a:rPr>
              <a:t>Complete Workplace Health Solutions Index</a:t>
            </a:r>
          </a:p>
          <a:p>
            <a:pPr marL="457200" indent="-336550">
              <a:spcAft>
                <a:spcPts val="400"/>
              </a:spcAft>
              <a:buClr>
                <a:srgbClr val="000000"/>
              </a:buClr>
            </a:pPr>
            <a:r>
              <a:rPr lang="en" sz="1700" dirty="0">
                <a:solidFill>
                  <a:srgbClr val="000000"/>
                </a:solidFill>
              </a:rPr>
              <a:t>Detailed Playbooks for all 7 best practice categories within Workplace Health Solutions</a:t>
            </a:r>
          </a:p>
          <a:p>
            <a:pPr marL="457200" indent="-336550">
              <a:spcAft>
                <a:spcPts val="400"/>
              </a:spcAft>
              <a:buClr>
                <a:srgbClr val="000000"/>
              </a:buClr>
            </a:pPr>
            <a:r>
              <a:rPr lang="en" sz="1700" dirty="0">
                <a:solidFill>
                  <a:srgbClr val="000000"/>
                </a:solidFill>
              </a:rPr>
              <a:t>My </a:t>
            </a:r>
            <a:r>
              <a:rPr lang="en-US" sz="1700" dirty="0">
                <a:solidFill>
                  <a:srgbClr val="000000"/>
                </a:solidFill>
              </a:rPr>
              <a:t>Life</a:t>
            </a:r>
            <a:r>
              <a:rPr lang="en" sz="1700" dirty="0">
                <a:solidFill>
                  <a:srgbClr val="000000"/>
                </a:solidFill>
              </a:rPr>
              <a:t> Check Health Assessment</a:t>
            </a:r>
          </a:p>
          <a:p>
            <a:pPr marL="457200" indent="-336550">
              <a:spcAft>
                <a:spcPts val="400"/>
              </a:spcAft>
              <a:buClr>
                <a:srgbClr val="000000"/>
              </a:buClr>
            </a:pPr>
            <a:r>
              <a:rPr lang="en" sz="1700" dirty="0">
                <a:solidFill>
                  <a:srgbClr val="000000"/>
                </a:solidFill>
              </a:rPr>
              <a:t>Check, Change, Control: Blood Pressure</a:t>
            </a:r>
          </a:p>
          <a:p>
            <a:pPr marL="457200" indent="-336550">
              <a:spcAft>
                <a:spcPts val="400"/>
              </a:spcAft>
              <a:buClr>
                <a:srgbClr val="000000"/>
              </a:buClr>
            </a:pPr>
            <a:r>
              <a:rPr lang="en" sz="1700" dirty="0">
                <a:solidFill>
                  <a:srgbClr val="000000"/>
                </a:solidFill>
              </a:rPr>
              <a:t>Food and Beverage Tool Kit for a healthy food environment and policies</a:t>
            </a:r>
            <a:r>
              <a:rPr lang="en" sz="1700" dirty="0"/>
              <a:t> </a:t>
            </a:r>
          </a:p>
        </p:txBody>
      </p:sp>
      <p:pic>
        <p:nvPicPr>
          <p:cNvPr id="145" name="Shape 145"/>
          <p:cNvPicPr preferRelativeResize="0"/>
          <p:nvPr/>
        </p:nvPicPr>
        <p:blipFill>
          <a:blip r:embed="rId3">
            <a:alphaModFix/>
          </a:blip>
          <a:stretch>
            <a:fillRect/>
          </a:stretch>
        </p:blipFill>
        <p:spPr>
          <a:xfrm>
            <a:off x="1" y="857250"/>
            <a:ext cx="9143999" cy="847200"/>
          </a:xfrm>
          <a:prstGeom prst="rect">
            <a:avLst/>
          </a:prstGeom>
          <a:noFill/>
          <a:ln>
            <a:noFill/>
          </a:ln>
        </p:spPr>
      </p:pic>
      <p:pic>
        <p:nvPicPr>
          <p:cNvPr id="146" name="Shape 146" descr="AHA logo.png"/>
          <p:cNvPicPr preferRelativeResize="0"/>
          <p:nvPr/>
        </p:nvPicPr>
        <p:blipFill>
          <a:blip r:embed="rId4">
            <a:alphaModFix/>
          </a:blip>
          <a:stretch>
            <a:fillRect/>
          </a:stretch>
        </p:blipFill>
        <p:spPr>
          <a:xfrm>
            <a:off x="7517837" y="1139500"/>
            <a:ext cx="1626163" cy="964074"/>
          </a:xfrm>
          <a:prstGeom prst="rect">
            <a:avLst/>
          </a:prstGeom>
          <a:noFill/>
          <a:ln>
            <a:noFill/>
          </a:ln>
        </p:spPr>
      </p:pic>
      <p:pic>
        <p:nvPicPr>
          <p:cNvPr id="147" name="Shape 147" descr="FullSizeRender.jpg-4.jpeg"/>
          <p:cNvPicPr preferRelativeResize="0"/>
          <p:nvPr/>
        </p:nvPicPr>
        <p:blipFill>
          <a:blip r:embed="rId5">
            <a:alphaModFix/>
          </a:blip>
          <a:stretch>
            <a:fillRect/>
          </a:stretch>
        </p:blipFill>
        <p:spPr>
          <a:xfrm>
            <a:off x="6730410" y="2813642"/>
            <a:ext cx="2119971" cy="3008833"/>
          </a:xfrm>
          <a:prstGeom prst="rect">
            <a:avLst/>
          </a:prstGeom>
          <a:noFill/>
          <a:ln>
            <a:noFill/>
          </a:ln>
        </p:spPr>
      </p:pic>
    </p:spTree>
    <p:extLst>
      <p:ext uri="{BB962C8B-B14F-4D97-AF65-F5344CB8AC3E}">
        <p14:creationId xmlns:p14="http://schemas.microsoft.com/office/powerpoint/2010/main" val="26493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11700" y="2128050"/>
            <a:ext cx="8520600" cy="3578700"/>
          </a:xfrm>
          <a:prstGeom prst="rect">
            <a:avLst/>
          </a:prstGeom>
        </p:spPr>
        <p:txBody>
          <a:bodyPr vert="horz" lIns="91425" tIns="91425" rIns="91425" bIns="91425" rtlCol="0" anchor="ctr" anchorCtr="0">
            <a:noAutofit/>
          </a:bodyPr>
          <a:lstStyle/>
          <a:p>
            <a:pPr algn="l"/>
            <a:r>
              <a:rPr lang="en" b="1" dirty="0"/>
              <a:t>Elaine Kitamura</a:t>
            </a:r>
          </a:p>
          <a:p>
            <a:pPr algn="l"/>
            <a:r>
              <a:rPr lang="en" sz="1800" b="1" dirty="0"/>
              <a:t>Regional Director, Multicultural </a:t>
            </a:r>
            <a:r>
              <a:rPr lang="en-US" sz="1800" b="1" dirty="0"/>
              <a:t>Initiatives </a:t>
            </a:r>
            <a:endParaRPr lang="en" sz="1800" b="1" dirty="0"/>
          </a:p>
          <a:p>
            <a:endParaRPr sz="2400" dirty="0"/>
          </a:p>
        </p:txBody>
      </p:sp>
      <p:pic>
        <p:nvPicPr>
          <p:cNvPr id="153" name="Shape 153"/>
          <p:cNvPicPr preferRelativeResize="0"/>
          <p:nvPr/>
        </p:nvPicPr>
        <p:blipFill>
          <a:blip r:embed="rId3">
            <a:alphaModFix/>
          </a:blip>
          <a:stretch>
            <a:fillRect/>
          </a:stretch>
        </p:blipFill>
        <p:spPr>
          <a:xfrm>
            <a:off x="1" y="857250"/>
            <a:ext cx="9143999" cy="964074"/>
          </a:xfrm>
          <a:prstGeom prst="rect">
            <a:avLst/>
          </a:prstGeom>
          <a:noFill/>
          <a:ln>
            <a:noFill/>
          </a:ln>
        </p:spPr>
      </p:pic>
      <p:pic>
        <p:nvPicPr>
          <p:cNvPr id="154" name="Shape 154" descr="AHA logo.png"/>
          <p:cNvPicPr preferRelativeResize="0"/>
          <p:nvPr/>
        </p:nvPicPr>
        <p:blipFill>
          <a:blip r:embed="rId4">
            <a:alphaModFix/>
          </a:blip>
          <a:stretch>
            <a:fillRect/>
          </a:stretch>
        </p:blipFill>
        <p:spPr>
          <a:xfrm>
            <a:off x="7331326" y="1244651"/>
            <a:ext cx="1812675" cy="1074649"/>
          </a:xfrm>
          <a:prstGeom prst="rect">
            <a:avLst/>
          </a:prstGeom>
          <a:noFill/>
          <a:ln>
            <a:noFill/>
          </a:ln>
        </p:spPr>
      </p:pic>
    </p:spTree>
    <p:extLst>
      <p:ext uri="{BB962C8B-B14F-4D97-AF65-F5344CB8AC3E}">
        <p14:creationId xmlns:p14="http://schemas.microsoft.com/office/powerpoint/2010/main" val="227255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236250" y="1551225"/>
            <a:ext cx="8671500" cy="847200"/>
          </a:xfrm>
          <a:prstGeom prst="rect">
            <a:avLst/>
          </a:prstGeom>
        </p:spPr>
        <p:txBody>
          <a:bodyPr vert="horz" lIns="91425" tIns="91425" rIns="91425" bIns="91425" rtlCol="0" anchor="b" anchorCtr="0">
            <a:noAutofit/>
          </a:bodyPr>
          <a:lstStyle/>
          <a:p>
            <a:r>
              <a:rPr lang="en" sz="3600" b="1" dirty="0"/>
              <a:t>What is Target BP</a:t>
            </a:r>
          </a:p>
        </p:txBody>
      </p:sp>
      <p:sp>
        <p:nvSpPr>
          <p:cNvPr id="160" name="Shape 160"/>
          <p:cNvSpPr txBox="1">
            <a:spLocks noGrp="1"/>
          </p:cNvSpPr>
          <p:nvPr>
            <p:ph type="body" idx="1"/>
          </p:nvPr>
        </p:nvSpPr>
        <p:spPr>
          <a:xfrm>
            <a:off x="299600" y="2351575"/>
            <a:ext cx="6540000" cy="3541800"/>
          </a:xfrm>
          <a:prstGeom prst="rect">
            <a:avLst/>
          </a:prstGeom>
        </p:spPr>
        <p:txBody>
          <a:bodyPr vert="horz" lIns="91425" tIns="91425" rIns="91425" bIns="91425" rtlCol="0" anchor="t" anchorCtr="0">
            <a:noAutofit/>
          </a:bodyPr>
          <a:lstStyle/>
          <a:p>
            <a:pPr marL="457200" indent="-336550">
              <a:spcAft>
                <a:spcPts val="400"/>
              </a:spcAft>
              <a:buClr>
                <a:srgbClr val="000000"/>
              </a:buClr>
            </a:pPr>
            <a:r>
              <a:rPr lang="en" sz="1700" dirty="0"/>
              <a:t>A call to action motivating medical practices, practitioners and health services organizations to prioritize blood pressure control</a:t>
            </a:r>
          </a:p>
          <a:p>
            <a:pPr marL="457200" indent="-336550">
              <a:spcAft>
                <a:spcPts val="400"/>
              </a:spcAft>
              <a:buClr>
                <a:srgbClr val="000000"/>
              </a:buClr>
            </a:pPr>
            <a:r>
              <a:rPr lang="en" sz="1700" dirty="0"/>
              <a:t>Recognition for healthcare providers who attain high levels of blood pressure control in their patient populations, particularly those who achieve 70</a:t>
            </a:r>
            <a:r>
              <a:rPr lang="en-US" sz="1700" dirty="0"/>
              <a:t>, </a:t>
            </a:r>
            <a:r>
              <a:rPr lang="en" sz="1700" dirty="0"/>
              <a:t>80 percent or higher control</a:t>
            </a:r>
            <a:endParaRPr lang="en-US" sz="1700" dirty="0"/>
          </a:p>
          <a:p>
            <a:pPr marL="457200" indent="-336550">
              <a:spcAft>
                <a:spcPts val="400"/>
              </a:spcAft>
              <a:buClr>
                <a:srgbClr val="000000"/>
              </a:buClr>
            </a:pPr>
            <a:r>
              <a:rPr lang="en" sz="1700" dirty="0"/>
              <a:t>A source for tools and assets for healthcare providers to use in practice, including the AHA/ACC/ CDC, Hypertension Treatment Algorithm and the AMA’s M.A.P. Checklist </a:t>
            </a:r>
          </a:p>
          <a:p>
            <a:pPr>
              <a:buNone/>
            </a:pPr>
            <a:endParaRPr sz="1800" dirty="0"/>
          </a:p>
        </p:txBody>
      </p:sp>
      <p:pic>
        <p:nvPicPr>
          <p:cNvPr id="161" name="Shape 161"/>
          <p:cNvPicPr preferRelativeResize="0"/>
          <p:nvPr/>
        </p:nvPicPr>
        <p:blipFill>
          <a:blip r:embed="rId3">
            <a:alphaModFix/>
          </a:blip>
          <a:stretch>
            <a:fillRect/>
          </a:stretch>
        </p:blipFill>
        <p:spPr>
          <a:xfrm>
            <a:off x="1" y="857250"/>
            <a:ext cx="9143999" cy="847200"/>
          </a:xfrm>
          <a:prstGeom prst="rect">
            <a:avLst/>
          </a:prstGeom>
          <a:noFill/>
          <a:ln>
            <a:noFill/>
          </a:ln>
        </p:spPr>
      </p:pic>
      <p:pic>
        <p:nvPicPr>
          <p:cNvPr id="162" name="Shape 162" descr="AHA logo.png"/>
          <p:cNvPicPr preferRelativeResize="0"/>
          <p:nvPr/>
        </p:nvPicPr>
        <p:blipFill>
          <a:blip r:embed="rId4">
            <a:alphaModFix/>
          </a:blip>
          <a:stretch>
            <a:fillRect/>
          </a:stretch>
        </p:blipFill>
        <p:spPr>
          <a:xfrm>
            <a:off x="7517837" y="1139500"/>
            <a:ext cx="1626163" cy="964074"/>
          </a:xfrm>
          <a:prstGeom prst="rect">
            <a:avLst/>
          </a:prstGeom>
          <a:noFill/>
          <a:ln>
            <a:noFill/>
          </a:ln>
        </p:spPr>
      </p:pic>
      <p:pic>
        <p:nvPicPr>
          <p:cNvPr id="163" name="Shape 163" descr="Screen Shot 2017-08-02 at 11.43.24 PM.png"/>
          <p:cNvPicPr preferRelativeResize="0"/>
          <p:nvPr/>
        </p:nvPicPr>
        <p:blipFill>
          <a:blip r:embed="rId5">
            <a:alphaModFix/>
          </a:blip>
          <a:stretch>
            <a:fillRect/>
          </a:stretch>
        </p:blipFill>
        <p:spPr>
          <a:xfrm>
            <a:off x="7015959" y="2901014"/>
            <a:ext cx="2128040" cy="2154146"/>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338173"/>
            <a:ext cx="7825563" cy="662577"/>
          </a:xfrm>
          <a:prstGeom prst="rect">
            <a:avLst/>
          </a:prstGeom>
        </p:spPr>
      </p:pic>
    </p:spTree>
    <p:extLst>
      <p:ext uri="{BB962C8B-B14F-4D97-AF65-F5344CB8AC3E}">
        <p14:creationId xmlns:p14="http://schemas.microsoft.com/office/powerpoint/2010/main" val="214774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99350" y="1704450"/>
            <a:ext cx="8671500" cy="847200"/>
          </a:xfrm>
          <a:prstGeom prst="rect">
            <a:avLst/>
          </a:prstGeom>
        </p:spPr>
        <p:txBody>
          <a:bodyPr vert="horz" lIns="91425" tIns="91425" rIns="91425" bIns="91425" rtlCol="0" anchor="b" anchorCtr="0">
            <a:noAutofit/>
          </a:bodyPr>
          <a:lstStyle/>
          <a:p>
            <a:r>
              <a:rPr lang="en" sz="3600" b="1" dirty="0"/>
              <a:t>Who is our Target Audience?</a:t>
            </a:r>
          </a:p>
        </p:txBody>
      </p:sp>
      <p:sp>
        <p:nvSpPr>
          <p:cNvPr id="169" name="Shape 169"/>
          <p:cNvSpPr txBox="1">
            <a:spLocks noGrp="1"/>
          </p:cNvSpPr>
          <p:nvPr>
            <p:ph type="body" idx="1"/>
          </p:nvPr>
        </p:nvSpPr>
        <p:spPr>
          <a:xfrm>
            <a:off x="311700" y="2551650"/>
            <a:ext cx="7206000" cy="3327300"/>
          </a:xfrm>
          <a:prstGeom prst="rect">
            <a:avLst/>
          </a:prstGeom>
        </p:spPr>
        <p:txBody>
          <a:bodyPr vert="horz" lIns="91425" tIns="91425" rIns="91425" bIns="91425" rtlCol="0" anchor="t" anchorCtr="0">
            <a:noAutofit/>
          </a:bodyPr>
          <a:lstStyle/>
          <a:p>
            <a:pPr marL="457200" indent="-336550">
              <a:spcAft>
                <a:spcPts val="1000"/>
              </a:spcAft>
              <a:buClr>
                <a:srgbClr val="000000"/>
              </a:buClr>
            </a:pPr>
            <a:r>
              <a:rPr lang="en" sz="1700" dirty="0">
                <a:solidFill>
                  <a:srgbClr val="000000"/>
                </a:solidFill>
              </a:rPr>
              <a:t>Primary Care System</a:t>
            </a:r>
          </a:p>
          <a:p>
            <a:pPr marL="914400" lvl="1" indent="-336550">
              <a:spcAft>
                <a:spcPts val="400"/>
              </a:spcAft>
              <a:buClr>
                <a:srgbClr val="000000"/>
              </a:buClr>
            </a:pPr>
            <a:r>
              <a:rPr lang="en" sz="1700" dirty="0">
                <a:solidFill>
                  <a:srgbClr val="000000"/>
                </a:solidFill>
              </a:rPr>
              <a:t>Federally Qualified Health Clinic (FQHC)</a:t>
            </a:r>
          </a:p>
          <a:p>
            <a:pPr marL="914400" lvl="1" indent="-336550">
              <a:spcAft>
                <a:spcPts val="400"/>
              </a:spcAft>
              <a:buClr>
                <a:srgbClr val="000000"/>
              </a:buClr>
            </a:pPr>
            <a:r>
              <a:rPr lang="en" sz="1700" dirty="0">
                <a:solidFill>
                  <a:srgbClr val="000000"/>
                </a:solidFill>
              </a:rPr>
              <a:t>Federally Designated Rural Health Clinic (RHC)</a:t>
            </a:r>
          </a:p>
          <a:p>
            <a:pPr marL="914400" lvl="1" indent="-336550">
              <a:spcAft>
                <a:spcPts val="400"/>
              </a:spcAft>
              <a:buClr>
                <a:srgbClr val="000000"/>
              </a:buClr>
            </a:pPr>
            <a:r>
              <a:rPr lang="en" sz="1700" dirty="0">
                <a:solidFill>
                  <a:srgbClr val="000000"/>
                </a:solidFill>
              </a:rPr>
              <a:t>Indian Health Service practice/clinic</a:t>
            </a:r>
          </a:p>
          <a:p>
            <a:pPr marL="914400" lvl="1" indent="-336550">
              <a:spcAft>
                <a:spcPts val="400"/>
              </a:spcAft>
              <a:buClr>
                <a:srgbClr val="000000"/>
              </a:buClr>
            </a:pPr>
            <a:r>
              <a:rPr lang="en" sz="1700" dirty="0">
                <a:solidFill>
                  <a:srgbClr val="000000"/>
                </a:solidFill>
              </a:rPr>
              <a:t>Practice/Clinic with mission to serve publicly insured, underinsured, or uninsured</a:t>
            </a:r>
          </a:p>
          <a:p>
            <a:pPr marL="914400" lvl="1" indent="-336550">
              <a:spcAft>
                <a:spcPts val="600"/>
              </a:spcAft>
              <a:buClr>
                <a:srgbClr val="000000"/>
              </a:buClr>
            </a:pPr>
            <a:r>
              <a:rPr lang="en" sz="1700" dirty="0">
                <a:solidFill>
                  <a:srgbClr val="000000"/>
                </a:solidFill>
              </a:rPr>
              <a:t>Private Clinical System (non-FQHC)</a:t>
            </a:r>
          </a:p>
          <a:p>
            <a:pPr marL="457200" indent="-336550">
              <a:spcAft>
                <a:spcPts val="600"/>
              </a:spcAft>
              <a:buClr>
                <a:srgbClr val="000000"/>
              </a:buClr>
            </a:pPr>
            <a:r>
              <a:rPr lang="en" sz="1700" dirty="0">
                <a:solidFill>
                  <a:srgbClr val="000000"/>
                </a:solidFill>
              </a:rPr>
              <a:t>Government Agency or Organization providing care to patients </a:t>
            </a:r>
          </a:p>
          <a:p>
            <a:pPr>
              <a:spcAft>
                <a:spcPts val="1000"/>
              </a:spcAft>
              <a:buNone/>
            </a:pPr>
            <a:endParaRPr sz="1800" dirty="0"/>
          </a:p>
        </p:txBody>
      </p:sp>
      <p:pic>
        <p:nvPicPr>
          <p:cNvPr id="170" name="Shape 170"/>
          <p:cNvPicPr preferRelativeResize="0"/>
          <p:nvPr/>
        </p:nvPicPr>
        <p:blipFill>
          <a:blip r:embed="rId3">
            <a:alphaModFix/>
          </a:blip>
          <a:stretch>
            <a:fillRect/>
          </a:stretch>
        </p:blipFill>
        <p:spPr>
          <a:xfrm>
            <a:off x="1" y="857250"/>
            <a:ext cx="9143999" cy="847200"/>
          </a:xfrm>
          <a:prstGeom prst="rect">
            <a:avLst/>
          </a:prstGeom>
          <a:noFill/>
          <a:ln>
            <a:noFill/>
          </a:ln>
        </p:spPr>
      </p:pic>
      <p:pic>
        <p:nvPicPr>
          <p:cNvPr id="171" name="Shape 171" descr="AHA logo.png"/>
          <p:cNvPicPr preferRelativeResize="0"/>
          <p:nvPr/>
        </p:nvPicPr>
        <p:blipFill>
          <a:blip r:embed="rId4">
            <a:alphaModFix/>
          </a:blip>
          <a:stretch>
            <a:fillRect/>
          </a:stretch>
        </p:blipFill>
        <p:spPr>
          <a:xfrm>
            <a:off x="7517837" y="1139500"/>
            <a:ext cx="1626163" cy="964074"/>
          </a:xfrm>
          <a:prstGeom prst="rect">
            <a:avLst/>
          </a:prstGeom>
          <a:noFill/>
          <a:ln>
            <a:noFill/>
          </a:ln>
        </p:spPr>
      </p:pic>
      <p:pic>
        <p:nvPicPr>
          <p:cNvPr id="172" name="Shape 172" descr="Screen Shot 2017-08-02 at 11.43.35 PM.png"/>
          <p:cNvPicPr preferRelativeResize="0"/>
          <p:nvPr/>
        </p:nvPicPr>
        <p:blipFill>
          <a:blip r:embed="rId5">
            <a:alphaModFix/>
          </a:blip>
          <a:stretch>
            <a:fillRect/>
          </a:stretch>
        </p:blipFill>
        <p:spPr>
          <a:xfrm>
            <a:off x="6539024" y="2866223"/>
            <a:ext cx="2604976" cy="1850646"/>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315869"/>
            <a:ext cx="5135525" cy="684881"/>
          </a:xfrm>
          <a:prstGeom prst="rect">
            <a:avLst/>
          </a:prstGeom>
        </p:spPr>
      </p:pic>
    </p:spTree>
    <p:extLst>
      <p:ext uri="{BB962C8B-B14F-4D97-AF65-F5344CB8AC3E}">
        <p14:creationId xmlns:p14="http://schemas.microsoft.com/office/powerpoint/2010/main" val="389098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99350" y="1704450"/>
            <a:ext cx="8671500" cy="847200"/>
          </a:xfrm>
          <a:prstGeom prst="rect">
            <a:avLst/>
          </a:prstGeom>
        </p:spPr>
        <p:txBody>
          <a:bodyPr vert="horz" lIns="91425" tIns="91425" rIns="91425" bIns="91425" rtlCol="0" anchor="b" anchorCtr="0">
            <a:noAutofit/>
          </a:bodyPr>
          <a:lstStyle/>
          <a:p>
            <a:r>
              <a:rPr lang="en" sz="3600" b="1" dirty="0"/>
              <a:t>Why should a clinic participate?</a:t>
            </a:r>
          </a:p>
        </p:txBody>
      </p:sp>
      <p:sp>
        <p:nvSpPr>
          <p:cNvPr id="178" name="Shape 178"/>
          <p:cNvSpPr txBox="1">
            <a:spLocks noGrp="1"/>
          </p:cNvSpPr>
          <p:nvPr>
            <p:ph type="body" idx="1"/>
          </p:nvPr>
        </p:nvSpPr>
        <p:spPr>
          <a:xfrm>
            <a:off x="311700" y="2551650"/>
            <a:ext cx="8671500" cy="3327300"/>
          </a:xfrm>
          <a:prstGeom prst="rect">
            <a:avLst/>
          </a:prstGeom>
        </p:spPr>
        <p:txBody>
          <a:bodyPr vert="horz" lIns="91425" tIns="91425" rIns="91425" bIns="91425" rtlCol="0" anchor="t" anchorCtr="0">
            <a:noAutofit/>
          </a:bodyPr>
          <a:lstStyle/>
          <a:p>
            <a:pPr marL="457200">
              <a:spcAft>
                <a:spcPts val="400"/>
              </a:spcAft>
              <a:buClr>
                <a:srgbClr val="000000"/>
              </a:buClr>
            </a:pPr>
            <a:r>
              <a:rPr lang="en" sz="1800" dirty="0">
                <a:solidFill>
                  <a:srgbClr val="000000"/>
                </a:solidFill>
              </a:rPr>
              <a:t>We know what medicines work but system aren't in the place to drive control rates</a:t>
            </a:r>
          </a:p>
          <a:p>
            <a:pPr marL="457200">
              <a:spcAft>
                <a:spcPts val="400"/>
              </a:spcAft>
              <a:buClr>
                <a:srgbClr val="000000"/>
              </a:buClr>
            </a:pPr>
            <a:r>
              <a:rPr lang="en" sz="1800" dirty="0">
                <a:solidFill>
                  <a:srgbClr val="000000"/>
                </a:solidFill>
              </a:rPr>
              <a:t>Algorithm and systems approach described in AHA’s treatment algorithm have been shown to increase control rates within a clinical setting</a:t>
            </a:r>
          </a:p>
          <a:p>
            <a:pPr marL="457200">
              <a:spcAft>
                <a:spcPts val="400"/>
              </a:spcAft>
              <a:buClr>
                <a:srgbClr val="000000"/>
              </a:buClr>
            </a:pPr>
            <a:r>
              <a:rPr lang="en" sz="1800" dirty="0">
                <a:solidFill>
                  <a:srgbClr val="000000"/>
                </a:solidFill>
              </a:rPr>
              <a:t>Sites will receive recognition from AHA </a:t>
            </a:r>
          </a:p>
          <a:p>
            <a:pPr marL="457200">
              <a:spcAft>
                <a:spcPts val="400"/>
              </a:spcAft>
              <a:buClr>
                <a:srgbClr val="000000"/>
              </a:buClr>
            </a:pPr>
            <a:r>
              <a:rPr lang="en" sz="1800" dirty="0">
                <a:solidFill>
                  <a:srgbClr val="000000"/>
                </a:solidFill>
              </a:rPr>
              <a:t>Help meet required performance metric</a:t>
            </a:r>
          </a:p>
          <a:p>
            <a:pPr marL="457200">
              <a:spcAft>
                <a:spcPts val="400"/>
              </a:spcAft>
              <a:buClr>
                <a:srgbClr val="000000"/>
              </a:buClr>
            </a:pPr>
            <a:r>
              <a:rPr lang="en" sz="1800" dirty="0">
                <a:solidFill>
                  <a:srgbClr val="000000"/>
                </a:solidFill>
              </a:rPr>
              <a:t>Improved health and care of their patients! </a:t>
            </a:r>
          </a:p>
          <a:p>
            <a:pPr>
              <a:buNone/>
            </a:pPr>
            <a:endParaRPr sz="1800" dirty="0"/>
          </a:p>
        </p:txBody>
      </p:sp>
      <p:pic>
        <p:nvPicPr>
          <p:cNvPr id="179" name="Shape 179"/>
          <p:cNvPicPr preferRelativeResize="0"/>
          <p:nvPr/>
        </p:nvPicPr>
        <p:blipFill>
          <a:blip r:embed="rId3">
            <a:alphaModFix/>
          </a:blip>
          <a:stretch>
            <a:fillRect/>
          </a:stretch>
        </p:blipFill>
        <p:spPr>
          <a:xfrm>
            <a:off x="1" y="857250"/>
            <a:ext cx="9143999" cy="847200"/>
          </a:xfrm>
          <a:prstGeom prst="rect">
            <a:avLst/>
          </a:prstGeom>
          <a:noFill/>
          <a:ln>
            <a:noFill/>
          </a:ln>
        </p:spPr>
      </p:pic>
      <p:pic>
        <p:nvPicPr>
          <p:cNvPr id="180" name="Shape 180" descr="AHA logo.png"/>
          <p:cNvPicPr preferRelativeResize="0"/>
          <p:nvPr/>
        </p:nvPicPr>
        <p:blipFill>
          <a:blip r:embed="rId4">
            <a:alphaModFix/>
          </a:blip>
          <a:stretch>
            <a:fillRect/>
          </a:stretch>
        </p:blipFill>
        <p:spPr>
          <a:xfrm>
            <a:off x="7602279" y="1139501"/>
            <a:ext cx="1541720" cy="951127"/>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2457"/>
            <a:ext cx="8601740" cy="728293"/>
          </a:xfrm>
          <a:prstGeom prst="rect">
            <a:avLst/>
          </a:prstGeom>
        </p:spPr>
      </p:pic>
    </p:spTree>
    <p:extLst>
      <p:ext uri="{BB962C8B-B14F-4D97-AF65-F5344CB8AC3E}">
        <p14:creationId xmlns:p14="http://schemas.microsoft.com/office/powerpoint/2010/main" val="205595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399350" y="1704450"/>
            <a:ext cx="8671500" cy="847200"/>
          </a:xfrm>
          <a:prstGeom prst="rect">
            <a:avLst/>
          </a:prstGeom>
        </p:spPr>
        <p:txBody>
          <a:bodyPr vert="horz" lIns="91425" tIns="91425" rIns="91425" bIns="91425" rtlCol="0" anchor="b" anchorCtr="0">
            <a:noAutofit/>
          </a:bodyPr>
          <a:lstStyle/>
          <a:p>
            <a:r>
              <a:rPr lang="en" sz="3600" b="1" dirty="0"/>
              <a:t>Levels of Recognition</a:t>
            </a:r>
          </a:p>
        </p:txBody>
      </p:sp>
      <p:sp>
        <p:nvSpPr>
          <p:cNvPr id="186" name="Shape 186"/>
          <p:cNvSpPr txBox="1">
            <a:spLocks noGrp="1"/>
          </p:cNvSpPr>
          <p:nvPr>
            <p:ph type="body" idx="1"/>
          </p:nvPr>
        </p:nvSpPr>
        <p:spPr>
          <a:xfrm>
            <a:off x="311700" y="2551650"/>
            <a:ext cx="8671500" cy="3327300"/>
          </a:xfrm>
          <a:prstGeom prst="rect">
            <a:avLst/>
          </a:prstGeom>
        </p:spPr>
        <p:txBody>
          <a:bodyPr vert="horz" lIns="91425" tIns="91425" rIns="91425" bIns="91425" rtlCol="0" anchor="t" anchorCtr="0">
            <a:noAutofit/>
          </a:bodyPr>
          <a:lstStyle/>
          <a:p>
            <a:pPr marL="457200">
              <a:spcAft>
                <a:spcPts val="1000"/>
              </a:spcAft>
              <a:buClr>
                <a:srgbClr val="000000"/>
              </a:buClr>
            </a:pPr>
            <a:r>
              <a:rPr lang="en" sz="1800" dirty="0">
                <a:solidFill>
                  <a:srgbClr val="000000"/>
                </a:solidFill>
              </a:rPr>
              <a:t>Here will be two levels of recognition in 2017:</a:t>
            </a:r>
          </a:p>
          <a:p>
            <a:pPr marL="914400" lvl="1" indent="-342900">
              <a:spcAft>
                <a:spcPts val="1000"/>
              </a:spcAft>
              <a:buClr>
                <a:srgbClr val="000000"/>
              </a:buClr>
            </a:pPr>
            <a:r>
              <a:rPr lang="en" sz="1800" dirty="0">
                <a:solidFill>
                  <a:srgbClr val="000000"/>
                </a:solidFill>
              </a:rPr>
              <a:t>Achievement: 70% of patients with blood pressure controlled to &lt;140/90 in 2016. </a:t>
            </a:r>
          </a:p>
          <a:p>
            <a:pPr marL="914400" lvl="1" indent="-342900">
              <a:spcAft>
                <a:spcPts val="1000"/>
              </a:spcAft>
              <a:buClr>
                <a:srgbClr val="000000"/>
              </a:buClr>
            </a:pPr>
            <a:r>
              <a:rPr lang="en" sz="1800" dirty="0">
                <a:solidFill>
                  <a:srgbClr val="000000"/>
                </a:solidFill>
              </a:rPr>
              <a:t>Participation: Recognizes health care systems for registering with Target: BP and submitting data. </a:t>
            </a:r>
          </a:p>
          <a:p>
            <a:pPr>
              <a:buNone/>
            </a:pPr>
            <a:endParaRPr sz="1800" dirty="0"/>
          </a:p>
        </p:txBody>
      </p:sp>
      <p:pic>
        <p:nvPicPr>
          <p:cNvPr id="187" name="Shape 187"/>
          <p:cNvPicPr preferRelativeResize="0"/>
          <p:nvPr/>
        </p:nvPicPr>
        <p:blipFill>
          <a:blip r:embed="rId3">
            <a:alphaModFix/>
          </a:blip>
          <a:stretch>
            <a:fillRect/>
          </a:stretch>
        </p:blipFill>
        <p:spPr>
          <a:xfrm>
            <a:off x="1" y="857250"/>
            <a:ext cx="9143999" cy="847200"/>
          </a:xfrm>
          <a:prstGeom prst="rect">
            <a:avLst/>
          </a:prstGeom>
          <a:noFill/>
          <a:ln>
            <a:noFill/>
          </a:ln>
        </p:spPr>
      </p:pic>
      <p:pic>
        <p:nvPicPr>
          <p:cNvPr id="188" name="Shape 188" descr="AHA logo.png"/>
          <p:cNvPicPr preferRelativeResize="0"/>
          <p:nvPr/>
        </p:nvPicPr>
        <p:blipFill>
          <a:blip r:embed="rId4">
            <a:alphaModFix/>
          </a:blip>
          <a:stretch>
            <a:fillRect/>
          </a:stretch>
        </p:blipFill>
        <p:spPr>
          <a:xfrm>
            <a:off x="7549117" y="1139501"/>
            <a:ext cx="1594883" cy="919229"/>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226544"/>
            <a:ext cx="9144000" cy="774206"/>
          </a:xfrm>
          <a:prstGeom prst="rect">
            <a:avLst/>
          </a:prstGeom>
        </p:spPr>
      </p:pic>
    </p:spTree>
    <p:extLst>
      <p:ext uri="{BB962C8B-B14F-4D97-AF65-F5344CB8AC3E}">
        <p14:creationId xmlns:p14="http://schemas.microsoft.com/office/powerpoint/2010/main" val="70020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399350" y="1704450"/>
            <a:ext cx="8671500" cy="847200"/>
          </a:xfrm>
          <a:prstGeom prst="rect">
            <a:avLst/>
          </a:prstGeom>
        </p:spPr>
        <p:txBody>
          <a:bodyPr vert="horz" lIns="91425" tIns="91425" rIns="91425" bIns="91425" rtlCol="0" anchor="b" anchorCtr="0">
            <a:noAutofit/>
          </a:bodyPr>
          <a:lstStyle/>
          <a:p>
            <a:r>
              <a:rPr lang="en" sz="3600" b="1" dirty="0"/>
              <a:t>Data Submission</a:t>
            </a:r>
          </a:p>
        </p:txBody>
      </p:sp>
      <p:sp>
        <p:nvSpPr>
          <p:cNvPr id="194" name="Shape 194"/>
          <p:cNvSpPr txBox="1">
            <a:spLocks noGrp="1"/>
          </p:cNvSpPr>
          <p:nvPr>
            <p:ph type="body" idx="1"/>
          </p:nvPr>
        </p:nvSpPr>
        <p:spPr>
          <a:xfrm>
            <a:off x="311700" y="2551650"/>
            <a:ext cx="8671500" cy="3327300"/>
          </a:xfrm>
          <a:prstGeom prst="rect">
            <a:avLst/>
          </a:prstGeom>
        </p:spPr>
        <p:txBody>
          <a:bodyPr vert="horz" lIns="91425" tIns="91425" rIns="91425" bIns="91425" rtlCol="0" anchor="t" anchorCtr="0">
            <a:noAutofit/>
          </a:bodyPr>
          <a:lstStyle/>
          <a:p>
            <a:pPr marL="457200">
              <a:lnSpc>
                <a:spcPct val="115000"/>
              </a:lnSpc>
              <a:spcAft>
                <a:spcPts val="1600"/>
              </a:spcAft>
              <a:buClr>
                <a:srgbClr val="000000"/>
              </a:buClr>
            </a:pPr>
            <a:r>
              <a:rPr lang="en" sz="1800" dirty="0">
                <a:solidFill>
                  <a:srgbClr val="000000"/>
                </a:solidFill>
              </a:rPr>
              <a:t>Data will be submitted once a year during a set period of time. </a:t>
            </a:r>
          </a:p>
          <a:p>
            <a:pPr marL="457200">
              <a:lnSpc>
                <a:spcPct val="115000"/>
              </a:lnSpc>
              <a:spcAft>
                <a:spcPts val="1600"/>
              </a:spcAft>
              <a:buClr>
                <a:srgbClr val="000000"/>
              </a:buClr>
            </a:pPr>
            <a:r>
              <a:rPr lang="en" sz="1800" dirty="0">
                <a:solidFill>
                  <a:srgbClr val="000000"/>
                </a:solidFill>
              </a:rPr>
              <a:t>During 2017 this period of time is set between March and July to report on 2016 data. </a:t>
            </a:r>
          </a:p>
          <a:p>
            <a:pPr marL="457200">
              <a:lnSpc>
                <a:spcPct val="115000"/>
              </a:lnSpc>
              <a:spcAft>
                <a:spcPts val="1600"/>
              </a:spcAft>
              <a:buClr>
                <a:schemeClr val="dk2"/>
              </a:buClr>
            </a:pPr>
            <a:r>
              <a:rPr lang="en" sz="1800" dirty="0">
                <a:solidFill>
                  <a:srgbClr val="000000"/>
                </a:solidFill>
              </a:rPr>
              <a:t>Participants will be notified of recognition status by October 2017.</a:t>
            </a:r>
            <a:r>
              <a:rPr lang="en" sz="1800" dirty="0"/>
              <a:t> </a:t>
            </a:r>
          </a:p>
          <a:p>
            <a:pPr>
              <a:buNone/>
            </a:pPr>
            <a:endParaRPr sz="1800" dirty="0"/>
          </a:p>
        </p:txBody>
      </p:sp>
      <p:pic>
        <p:nvPicPr>
          <p:cNvPr id="195" name="Shape 195"/>
          <p:cNvPicPr preferRelativeResize="0"/>
          <p:nvPr/>
        </p:nvPicPr>
        <p:blipFill>
          <a:blip r:embed="rId3">
            <a:alphaModFix/>
          </a:blip>
          <a:stretch>
            <a:fillRect/>
          </a:stretch>
        </p:blipFill>
        <p:spPr>
          <a:xfrm>
            <a:off x="1" y="857250"/>
            <a:ext cx="9143999" cy="847200"/>
          </a:xfrm>
          <a:prstGeom prst="rect">
            <a:avLst/>
          </a:prstGeom>
          <a:noFill/>
          <a:ln>
            <a:noFill/>
          </a:ln>
        </p:spPr>
      </p:pic>
      <p:pic>
        <p:nvPicPr>
          <p:cNvPr id="196" name="Shape 196" descr="AHA logo.png"/>
          <p:cNvPicPr preferRelativeResize="0"/>
          <p:nvPr/>
        </p:nvPicPr>
        <p:blipFill>
          <a:blip r:embed="rId4">
            <a:alphaModFix/>
          </a:blip>
          <a:stretch>
            <a:fillRect/>
          </a:stretch>
        </p:blipFill>
        <p:spPr>
          <a:xfrm>
            <a:off x="7559749" y="1139501"/>
            <a:ext cx="1584250" cy="961759"/>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26544"/>
            <a:ext cx="9144000" cy="774206"/>
          </a:xfrm>
          <a:prstGeom prst="rect">
            <a:avLst/>
          </a:prstGeom>
        </p:spPr>
      </p:pic>
    </p:spTree>
    <p:extLst>
      <p:ext uri="{BB962C8B-B14F-4D97-AF65-F5344CB8AC3E}">
        <p14:creationId xmlns:p14="http://schemas.microsoft.com/office/powerpoint/2010/main" val="136185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852410"/>
            <a:ext cx="6858000" cy="1655762"/>
          </a:xfrm>
        </p:spPr>
        <p:txBody>
          <a:bodyPr>
            <a:normAutofit/>
          </a:bodyPr>
          <a:lstStyle/>
          <a:p>
            <a:r>
              <a:rPr lang="en-US" sz="2000" b="1" dirty="0">
                <a:latin typeface="Arial Black" panose="020B0A04020102020204" pitchFamily="34" charset="0"/>
              </a:rPr>
              <a:t>Robin Rinker, MPH</a:t>
            </a:r>
          </a:p>
          <a:p>
            <a:r>
              <a:rPr lang="en-US" sz="1800" i="1" dirty="0"/>
              <a:t>Health Communications Specialist</a:t>
            </a:r>
          </a:p>
          <a:p>
            <a:r>
              <a:rPr lang="en-US" sz="1800" i="1" dirty="0"/>
              <a:t>Division for Heart Disease and Stroke Prevention</a:t>
            </a:r>
          </a:p>
          <a:p>
            <a:r>
              <a:rPr lang="en-US" sz="1800" i="1" dirty="0"/>
              <a:t>Centers for Disease Control and Prevention </a:t>
            </a:r>
          </a:p>
        </p:txBody>
      </p:sp>
      <p:sp>
        <p:nvSpPr>
          <p:cNvPr id="2" name="Title 1"/>
          <p:cNvSpPr>
            <a:spLocks noGrp="1"/>
          </p:cNvSpPr>
          <p:nvPr>
            <p:ph type="ctrTitle"/>
          </p:nvPr>
        </p:nvSpPr>
        <p:spPr>
          <a:xfrm>
            <a:off x="685800" y="305937"/>
            <a:ext cx="7772400" cy="2387600"/>
          </a:xfrm>
        </p:spPr>
        <p:txBody>
          <a:bodyPr>
            <a:normAutofit/>
          </a:bodyPr>
          <a:lstStyle/>
          <a:p>
            <a:r>
              <a:rPr lang="en-US" sz="4600" dirty="0">
                <a:solidFill>
                  <a:schemeClr val="bg1"/>
                </a:solidFill>
                <a:latin typeface="Arial" panose="020B0604020202020204" pitchFamily="34" charset="0"/>
                <a:ea typeface="Calibri" charset="0"/>
                <a:cs typeface="Arial" panose="020B0604020202020204" pitchFamily="34" charset="0"/>
              </a:rPr>
              <a:t>Preventing 1 Million Heart Attacks and Strokes by 2022</a:t>
            </a:r>
            <a:endParaRPr lang="en-US" sz="3600" dirty="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618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Shape 201" descr="AHA logo.png"/>
          <p:cNvPicPr preferRelativeResize="0"/>
          <p:nvPr/>
        </p:nvPicPr>
        <p:blipFill>
          <a:blip r:embed="rId3">
            <a:alphaModFix/>
          </a:blip>
          <a:stretch>
            <a:fillRect/>
          </a:stretch>
        </p:blipFill>
        <p:spPr>
          <a:xfrm>
            <a:off x="7331326" y="1014576"/>
            <a:ext cx="1812675" cy="1074649"/>
          </a:xfrm>
          <a:prstGeom prst="rect">
            <a:avLst/>
          </a:prstGeom>
          <a:noFill/>
          <a:ln>
            <a:noFill/>
          </a:ln>
        </p:spPr>
      </p:pic>
      <p:pic>
        <p:nvPicPr>
          <p:cNvPr id="202" name="Shape 202" descr="Screen Shot 2017-08-02 at 2.16.14 PM.png"/>
          <p:cNvPicPr preferRelativeResize="0"/>
          <p:nvPr/>
        </p:nvPicPr>
        <p:blipFill>
          <a:blip r:embed="rId4">
            <a:alphaModFix/>
          </a:blip>
          <a:stretch>
            <a:fillRect/>
          </a:stretch>
        </p:blipFill>
        <p:spPr>
          <a:xfrm>
            <a:off x="558743" y="1014575"/>
            <a:ext cx="4057906" cy="4853100"/>
          </a:xfrm>
          <a:prstGeom prst="rect">
            <a:avLst/>
          </a:prstGeom>
          <a:noFill/>
          <a:ln>
            <a:noFill/>
          </a:ln>
        </p:spPr>
      </p:pic>
    </p:spTree>
    <p:extLst>
      <p:ext uri="{BB962C8B-B14F-4D97-AF65-F5344CB8AC3E}">
        <p14:creationId xmlns:p14="http://schemas.microsoft.com/office/powerpoint/2010/main" val="188923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890"/>
            <a:ext cx="9144000" cy="760177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47783" y="3422429"/>
            <a:ext cx="8829962" cy="295465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Q &amp; A</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175318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883"/>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47782" y="3126866"/>
            <a:ext cx="8839200" cy="1846659"/>
          </a:xfrm>
          <a:prstGeom prst="rect">
            <a:avLst/>
          </a:prstGeom>
          <a:noFill/>
        </p:spPr>
        <p:txBody>
          <a:bodyPr wrap="square" rtlCol="0">
            <a:spAutoFit/>
          </a:bodyPr>
          <a:lstStyle/>
          <a:p>
            <a:pPr lvl="0" algn="ctr" defTabSz="685800"/>
            <a:endParaRPr lang="en-US" sz="4000" dirty="0">
              <a:solidFill>
                <a:prstClr val="white"/>
              </a:solidFill>
              <a:latin typeface="Arial Black" panose="020B0A04020102020204" pitchFamily="34" charset="0"/>
              <a:cs typeface="Arial" panose="020B0604020202020204" pitchFamily="34" charset="0"/>
            </a:endParaRPr>
          </a:p>
          <a:p>
            <a:pPr lvl="0" algn="ctr" defTabSz="685800"/>
            <a:r>
              <a:rPr lang="en-US" sz="4000" dirty="0">
                <a:solidFill>
                  <a:prstClr val="white"/>
                </a:solidFill>
                <a:latin typeface="Arial Black" panose="020B0A04020102020204" pitchFamily="34" charset="0"/>
                <a:cs typeface="Arial" panose="020B0604020202020204" pitchFamily="34" charset="0"/>
              </a:rPr>
              <a:t>CATERED LUNCH</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AED5D3A-7B74-4C77-912B-220B9E04DC4C}"/>
              </a:ext>
            </a:extLst>
          </p:cNvPr>
          <p:cNvSpPr txBox="1"/>
          <p:nvPr/>
        </p:nvSpPr>
        <p:spPr>
          <a:xfrm>
            <a:off x="166255" y="4225821"/>
            <a:ext cx="8802253" cy="147732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Resume at </a:t>
            </a:r>
            <a:r>
              <a:rPr kumimoji="0" lang="en-US" sz="3600" i="0"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12:20</a:t>
            </a:r>
            <a:endParaRPr kumimoji="0" lang="en-US" sz="3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83745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52400" y="2923666"/>
            <a:ext cx="8839200" cy="2831544"/>
          </a:xfrm>
          <a:prstGeom prst="rect">
            <a:avLst/>
          </a:prstGeom>
          <a:noFill/>
        </p:spPr>
        <p:txBody>
          <a:bodyPr wrap="square" rtlCol="0">
            <a:spAutoFit/>
          </a:bodyPr>
          <a:lstStyle/>
          <a:p>
            <a:pPr algn="ctr" defTabSz="685800"/>
            <a:r>
              <a:rPr lang="en-US" sz="3200" dirty="0">
                <a:solidFill>
                  <a:prstClr val="white"/>
                </a:solidFill>
                <a:latin typeface="Arial Black" panose="020B0A04020102020204" pitchFamily="34" charset="0"/>
                <a:cs typeface="Arial" panose="020B0604020202020204" pitchFamily="34" charset="0"/>
              </a:rPr>
              <a:t>AFTERNOON BREAKOUTS / </a:t>
            </a:r>
          </a:p>
          <a:p>
            <a:pPr algn="ctr" defTabSz="685800"/>
            <a:r>
              <a:rPr lang="en-US" sz="3200" dirty="0">
                <a:solidFill>
                  <a:prstClr val="white"/>
                </a:solidFill>
                <a:latin typeface="Arial Black" panose="020B0A04020102020204" pitchFamily="34" charset="0"/>
                <a:cs typeface="Arial" panose="020B0604020202020204" pitchFamily="34" charset="0"/>
              </a:rPr>
              <a:t>FACILITATED DISCUSSIONS</a:t>
            </a:r>
          </a:p>
          <a:p>
            <a:pPr algn="ctr" defTabSz="685800"/>
            <a:endParaRPr lang="en-US" sz="3200" dirty="0">
              <a:solidFill>
                <a:prstClr val="white"/>
              </a:solidFill>
              <a:latin typeface="Arial Black" panose="020B0A04020102020204" pitchFamily="34" charset="0"/>
              <a:cs typeface="Arial" panose="020B0604020202020204" pitchFamily="34" charset="0"/>
            </a:endParaRPr>
          </a:p>
          <a:p>
            <a:pPr algn="ctr" defTabSz="685800"/>
            <a:r>
              <a:rPr lang="en-US" sz="2800" dirty="0">
                <a:solidFill>
                  <a:prstClr val="white"/>
                </a:solidFill>
                <a:latin typeface="Arial Black" panose="020B0A04020102020204" pitchFamily="34" charset="0"/>
                <a:cs typeface="Arial" panose="020B0604020202020204" pitchFamily="34" charset="0"/>
              </a:rPr>
              <a:t>John Bartkus, PMP, CPF</a:t>
            </a:r>
          </a:p>
          <a:p>
            <a:pPr algn="ctr" defTabSz="685800"/>
            <a:r>
              <a:rPr lang="en-US" i="1" dirty="0">
                <a:solidFill>
                  <a:prstClr val="white"/>
                </a:solidFill>
                <a:latin typeface="Arial" panose="020B0604020202020204" pitchFamily="34" charset="0"/>
                <a:cs typeface="Arial" panose="020B0604020202020204" pitchFamily="34" charset="0"/>
              </a:rPr>
              <a:t>Principal Program Manager, Pensivia</a:t>
            </a:r>
          </a:p>
          <a:p>
            <a:pPr algn="ctr" defTabSz="685800"/>
            <a:endParaRPr lang="en-US" i="1" dirty="0">
              <a:solidFill>
                <a:prstClr val="white"/>
              </a:solidFill>
              <a:latin typeface="Arial Black" panose="020B0A04020102020204" pitchFamily="34" charset="0"/>
              <a:cs typeface="Arial" panose="020B0604020202020204" pitchFamily="34" charset="0"/>
            </a:endParaRPr>
          </a:p>
          <a:p>
            <a:pPr algn="ctr" defTabSz="685800"/>
            <a:endParaRPr lang="en-US"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559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0A459-2A44-448A-B77D-94B033FA878C}"/>
              </a:ext>
            </a:extLst>
          </p:cNvPr>
          <p:cNvPicPr>
            <a:picLocks noChangeAspect="1"/>
          </p:cNvPicPr>
          <p:nvPr/>
        </p:nvPicPr>
        <p:blipFill>
          <a:blip r:embed="rId3"/>
          <a:stretch>
            <a:fillRect/>
          </a:stretch>
        </p:blipFill>
        <p:spPr>
          <a:xfrm>
            <a:off x="191311" y="766618"/>
            <a:ext cx="7546641" cy="5776169"/>
          </a:xfrm>
          <a:prstGeom prst="rect">
            <a:avLst/>
          </a:prstGeom>
        </p:spPr>
      </p:pic>
      <p:sp>
        <p:nvSpPr>
          <p:cNvPr id="7" name="Right Brace 6">
            <a:extLst>
              <a:ext uri="{FF2B5EF4-FFF2-40B4-BE49-F238E27FC236}">
                <a16:creationId xmlns:a16="http://schemas.microsoft.com/office/drawing/2014/main" id="{E61026BC-1C3D-4985-B5D0-7A90C281B40E}"/>
              </a:ext>
            </a:extLst>
          </p:cNvPr>
          <p:cNvSpPr/>
          <p:nvPr/>
        </p:nvSpPr>
        <p:spPr>
          <a:xfrm>
            <a:off x="6781800" y="858981"/>
            <a:ext cx="409575" cy="2713205"/>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ight Brace 13">
            <a:extLst>
              <a:ext uri="{FF2B5EF4-FFF2-40B4-BE49-F238E27FC236}">
                <a16:creationId xmlns:a16="http://schemas.microsoft.com/office/drawing/2014/main" id="{7756FE2B-65B1-42BD-B924-4B907B7830E4}"/>
              </a:ext>
            </a:extLst>
          </p:cNvPr>
          <p:cNvSpPr/>
          <p:nvPr/>
        </p:nvSpPr>
        <p:spPr>
          <a:xfrm>
            <a:off x="6772275" y="3676073"/>
            <a:ext cx="409575" cy="2762828"/>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id="{EFC7B5DA-7928-4CCD-9D59-45BFCCA81BE4}"/>
              </a:ext>
            </a:extLst>
          </p:cNvPr>
          <p:cNvSpPr txBox="1"/>
          <p:nvPr/>
        </p:nvSpPr>
        <p:spPr>
          <a:xfrm>
            <a:off x="7277100" y="1923195"/>
            <a:ext cx="1866900" cy="584775"/>
          </a:xfrm>
          <a:prstGeom prst="rect">
            <a:avLst/>
          </a:prstGeom>
          <a:noFill/>
        </p:spPr>
        <p:txBody>
          <a:bodyPr wrap="square" rtlCol="0">
            <a:spAutoFit/>
          </a:bodyPr>
          <a:lstStyle/>
          <a:p>
            <a:r>
              <a:rPr lang="en-US" sz="3200" b="1" dirty="0"/>
              <a:t>Defining</a:t>
            </a:r>
          </a:p>
        </p:txBody>
      </p:sp>
      <p:sp>
        <p:nvSpPr>
          <p:cNvPr id="15" name="TextBox 14">
            <a:extLst>
              <a:ext uri="{FF2B5EF4-FFF2-40B4-BE49-F238E27FC236}">
                <a16:creationId xmlns:a16="http://schemas.microsoft.com/office/drawing/2014/main" id="{68DB6064-9C73-412E-9643-58F85049B33A}"/>
              </a:ext>
            </a:extLst>
          </p:cNvPr>
          <p:cNvSpPr txBox="1"/>
          <p:nvPr/>
        </p:nvSpPr>
        <p:spPr>
          <a:xfrm>
            <a:off x="7267575" y="4765099"/>
            <a:ext cx="1866900" cy="584775"/>
          </a:xfrm>
          <a:prstGeom prst="rect">
            <a:avLst/>
          </a:prstGeom>
          <a:noFill/>
        </p:spPr>
        <p:txBody>
          <a:bodyPr wrap="square" rtlCol="0">
            <a:spAutoFit/>
          </a:bodyPr>
          <a:lstStyle/>
          <a:p>
            <a:r>
              <a:rPr lang="en-US" sz="3200" b="1" dirty="0"/>
              <a:t>Executing</a:t>
            </a:r>
          </a:p>
        </p:txBody>
      </p:sp>
      <p:sp>
        <p:nvSpPr>
          <p:cNvPr id="9" name="Title 2"/>
          <p:cNvSpPr>
            <a:spLocks noGrp="1"/>
          </p:cNvSpPr>
          <p:nvPr>
            <p:ph type="title"/>
          </p:nvPr>
        </p:nvSpPr>
        <p:spPr>
          <a:xfrm>
            <a:off x="94650" y="78797"/>
            <a:ext cx="3950878" cy="578428"/>
          </a:xfrm>
        </p:spPr>
        <p:txBody>
          <a:bodyPr anchor="t">
            <a:normAutofit fontScale="90000"/>
          </a:bodyPr>
          <a:lstStyle/>
          <a:p>
            <a:r>
              <a:rPr lang="en-US" sz="3600" dirty="0">
                <a:solidFill>
                  <a:schemeClr val="tx1">
                    <a:lumMod val="85000"/>
                    <a:lumOff val="15000"/>
                  </a:schemeClr>
                </a:solidFill>
                <a:effectLst>
                  <a:outerShdw blurRad="38100" dist="38100" dir="2700000" algn="tl">
                    <a:srgbClr val="000000">
                      <a:alpha val="43137"/>
                    </a:srgbClr>
                  </a:outerShdw>
                </a:effectLst>
                <a:latin typeface="+mn-lt"/>
              </a:rPr>
              <a:t>Workgroup Approach</a:t>
            </a:r>
          </a:p>
        </p:txBody>
      </p:sp>
    </p:spTree>
    <p:extLst>
      <p:ext uri="{BB962C8B-B14F-4D97-AF65-F5344CB8AC3E}">
        <p14:creationId xmlns:p14="http://schemas.microsoft.com/office/powerpoint/2010/main" val="63290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8" grpId="0"/>
      <p:bldP spid="1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0A459-2A44-448A-B77D-94B033FA878C}"/>
              </a:ext>
            </a:extLst>
          </p:cNvPr>
          <p:cNvPicPr>
            <a:picLocks noChangeAspect="1"/>
          </p:cNvPicPr>
          <p:nvPr/>
        </p:nvPicPr>
        <p:blipFill>
          <a:blip r:embed="rId3"/>
          <a:stretch>
            <a:fillRect/>
          </a:stretch>
        </p:blipFill>
        <p:spPr>
          <a:xfrm>
            <a:off x="147752" y="2161310"/>
            <a:ext cx="3902276" cy="2986786"/>
          </a:xfrm>
          <a:prstGeom prst="rect">
            <a:avLst/>
          </a:prstGeom>
        </p:spPr>
      </p:pic>
      <p:sp>
        <p:nvSpPr>
          <p:cNvPr id="7" name="Right Brace 6">
            <a:extLst>
              <a:ext uri="{FF2B5EF4-FFF2-40B4-BE49-F238E27FC236}">
                <a16:creationId xmlns:a16="http://schemas.microsoft.com/office/drawing/2014/main" id="{E61026BC-1C3D-4985-B5D0-7A90C281B40E}"/>
              </a:ext>
            </a:extLst>
          </p:cNvPr>
          <p:cNvSpPr/>
          <p:nvPr/>
        </p:nvSpPr>
        <p:spPr>
          <a:xfrm>
            <a:off x="4059553" y="2161310"/>
            <a:ext cx="409575" cy="1410876"/>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ight Brace 13">
            <a:extLst>
              <a:ext uri="{FF2B5EF4-FFF2-40B4-BE49-F238E27FC236}">
                <a16:creationId xmlns:a16="http://schemas.microsoft.com/office/drawing/2014/main" id="{7756FE2B-65B1-42BD-B924-4B907B7830E4}"/>
              </a:ext>
            </a:extLst>
          </p:cNvPr>
          <p:cNvSpPr/>
          <p:nvPr/>
        </p:nvSpPr>
        <p:spPr>
          <a:xfrm>
            <a:off x="4050028" y="3676073"/>
            <a:ext cx="409575" cy="1472023"/>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id="{EFC7B5DA-7928-4CCD-9D59-45BFCCA81BE4}"/>
              </a:ext>
            </a:extLst>
          </p:cNvPr>
          <p:cNvSpPr txBox="1"/>
          <p:nvPr/>
        </p:nvSpPr>
        <p:spPr>
          <a:xfrm>
            <a:off x="4554853" y="2635915"/>
            <a:ext cx="1866900" cy="461665"/>
          </a:xfrm>
          <a:prstGeom prst="rect">
            <a:avLst/>
          </a:prstGeom>
          <a:noFill/>
        </p:spPr>
        <p:txBody>
          <a:bodyPr wrap="square" rtlCol="0">
            <a:spAutoFit/>
          </a:bodyPr>
          <a:lstStyle/>
          <a:p>
            <a:r>
              <a:rPr lang="en-US" sz="2400" b="1" dirty="0"/>
              <a:t>Defining</a:t>
            </a:r>
          </a:p>
        </p:txBody>
      </p:sp>
      <p:sp>
        <p:nvSpPr>
          <p:cNvPr id="15" name="TextBox 14">
            <a:extLst>
              <a:ext uri="{FF2B5EF4-FFF2-40B4-BE49-F238E27FC236}">
                <a16:creationId xmlns:a16="http://schemas.microsoft.com/office/drawing/2014/main" id="{68DB6064-9C73-412E-9643-58F85049B33A}"/>
              </a:ext>
            </a:extLst>
          </p:cNvPr>
          <p:cNvSpPr txBox="1"/>
          <p:nvPr/>
        </p:nvSpPr>
        <p:spPr>
          <a:xfrm>
            <a:off x="4545328" y="4181251"/>
            <a:ext cx="1866900" cy="461665"/>
          </a:xfrm>
          <a:prstGeom prst="rect">
            <a:avLst/>
          </a:prstGeom>
          <a:noFill/>
        </p:spPr>
        <p:txBody>
          <a:bodyPr wrap="square" rtlCol="0">
            <a:spAutoFit/>
          </a:bodyPr>
          <a:lstStyle>
            <a:defPPr>
              <a:defRPr lang="en-US"/>
            </a:defPPr>
            <a:lvl1pPr>
              <a:defRPr sz="2400" b="1"/>
            </a:lvl1pPr>
          </a:lstStyle>
          <a:p>
            <a:r>
              <a:rPr lang="en-US" dirty="0"/>
              <a:t>Executing</a:t>
            </a:r>
          </a:p>
        </p:txBody>
      </p:sp>
      <p:sp>
        <p:nvSpPr>
          <p:cNvPr id="9" name="Title 2"/>
          <p:cNvSpPr>
            <a:spLocks noGrp="1"/>
          </p:cNvSpPr>
          <p:nvPr>
            <p:ph type="title"/>
          </p:nvPr>
        </p:nvSpPr>
        <p:spPr>
          <a:xfrm>
            <a:off x="94650" y="78797"/>
            <a:ext cx="3950878" cy="578428"/>
          </a:xfrm>
        </p:spPr>
        <p:txBody>
          <a:bodyPr anchor="t">
            <a:normAutofit fontScale="90000"/>
          </a:bodyPr>
          <a:lstStyle/>
          <a:p>
            <a:r>
              <a:rPr lang="en-US" sz="3600" dirty="0">
                <a:solidFill>
                  <a:schemeClr val="tx1">
                    <a:lumMod val="85000"/>
                    <a:lumOff val="15000"/>
                  </a:schemeClr>
                </a:solidFill>
                <a:effectLst>
                  <a:outerShdw blurRad="38100" dist="38100" dir="2700000" algn="tl">
                    <a:srgbClr val="000000">
                      <a:alpha val="43137"/>
                    </a:srgbClr>
                  </a:outerShdw>
                </a:effectLst>
                <a:latin typeface="+mn-lt"/>
              </a:rPr>
              <a:t>Workgroup Approach</a:t>
            </a:r>
          </a:p>
        </p:txBody>
      </p:sp>
      <p:pic>
        <p:nvPicPr>
          <p:cNvPr id="10" name="Picture 9">
            <a:extLst>
              <a:ext uri="{FF2B5EF4-FFF2-40B4-BE49-F238E27FC236}">
                <a16:creationId xmlns:a16="http://schemas.microsoft.com/office/drawing/2014/main" id="{7DFFB8FE-B6E5-4AD8-9E11-FA6A7A8A338D}"/>
              </a:ext>
            </a:extLst>
          </p:cNvPr>
          <p:cNvPicPr>
            <a:picLocks noChangeAspect="1"/>
          </p:cNvPicPr>
          <p:nvPr/>
        </p:nvPicPr>
        <p:blipFill rotWithShape="1">
          <a:blip r:embed="rId4">
            <a:extLst>
              <a:ext uri="{28A0092B-C50C-407E-A947-70E740481C1C}">
                <a14:useLocalDpi xmlns:a14="http://schemas.microsoft.com/office/drawing/2010/main" val="0"/>
              </a:ext>
            </a:extLst>
          </a:blip>
          <a:srcRect l="253" r="253" b="9544"/>
          <a:stretch/>
        </p:blipFill>
        <p:spPr>
          <a:xfrm>
            <a:off x="6095996" y="151919"/>
            <a:ext cx="2729345" cy="2103120"/>
          </a:xfrm>
          <a:prstGeom prst="rect">
            <a:avLst/>
          </a:prstGeom>
        </p:spPr>
      </p:pic>
      <p:cxnSp>
        <p:nvCxnSpPr>
          <p:cNvPr id="4" name="Straight Connector 3">
            <a:extLst>
              <a:ext uri="{FF2B5EF4-FFF2-40B4-BE49-F238E27FC236}">
                <a16:creationId xmlns:a16="http://schemas.microsoft.com/office/drawing/2014/main" id="{C4558094-11C2-4611-B0DC-84EF12BCAEDA}"/>
              </a:ext>
            </a:extLst>
          </p:cNvPr>
          <p:cNvCxnSpPr/>
          <p:nvPr/>
        </p:nvCxnSpPr>
        <p:spPr>
          <a:xfrm flipV="1">
            <a:off x="6003637" y="330960"/>
            <a:ext cx="0" cy="619346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C1B20EB-352D-4DEC-A3B7-B0669D0883C0}"/>
              </a:ext>
            </a:extLst>
          </p:cNvPr>
          <p:cNvSpPr txBox="1"/>
          <p:nvPr/>
        </p:nvSpPr>
        <p:spPr>
          <a:xfrm>
            <a:off x="6180453" y="2451248"/>
            <a:ext cx="2843474" cy="830997"/>
          </a:xfrm>
          <a:prstGeom prst="rect">
            <a:avLst/>
          </a:prstGeom>
          <a:noFill/>
        </p:spPr>
        <p:txBody>
          <a:bodyPr wrap="square" rtlCol="0">
            <a:spAutoFit/>
          </a:bodyPr>
          <a:lstStyle/>
          <a:p>
            <a:pPr algn="ctr"/>
            <a:r>
              <a:rPr lang="en-US" sz="2400" b="1" dirty="0">
                <a:solidFill>
                  <a:srgbClr val="000099"/>
                </a:solidFill>
              </a:rPr>
              <a:t>Define the Destination</a:t>
            </a:r>
          </a:p>
        </p:txBody>
      </p:sp>
      <p:sp>
        <p:nvSpPr>
          <p:cNvPr id="12" name="TextBox 11">
            <a:extLst>
              <a:ext uri="{FF2B5EF4-FFF2-40B4-BE49-F238E27FC236}">
                <a16:creationId xmlns:a16="http://schemas.microsoft.com/office/drawing/2014/main" id="{12574097-0854-4B52-B960-850E6884A11E}"/>
              </a:ext>
            </a:extLst>
          </p:cNvPr>
          <p:cNvSpPr txBox="1"/>
          <p:nvPr/>
        </p:nvSpPr>
        <p:spPr>
          <a:xfrm>
            <a:off x="6180453" y="3427692"/>
            <a:ext cx="2843474" cy="461665"/>
          </a:xfrm>
          <a:prstGeom prst="rect">
            <a:avLst/>
          </a:prstGeom>
          <a:noFill/>
        </p:spPr>
        <p:txBody>
          <a:bodyPr wrap="square" rtlCol="0">
            <a:spAutoFit/>
          </a:bodyPr>
          <a:lstStyle/>
          <a:p>
            <a:pPr algn="ctr"/>
            <a:r>
              <a:rPr lang="en-US" sz="2400" b="1" dirty="0">
                <a:solidFill>
                  <a:srgbClr val="000099"/>
                </a:solidFill>
              </a:rPr>
              <a:t>Plan the Route</a:t>
            </a:r>
          </a:p>
        </p:txBody>
      </p:sp>
      <p:sp>
        <p:nvSpPr>
          <p:cNvPr id="13" name="TextBox 12">
            <a:extLst>
              <a:ext uri="{FF2B5EF4-FFF2-40B4-BE49-F238E27FC236}">
                <a16:creationId xmlns:a16="http://schemas.microsoft.com/office/drawing/2014/main" id="{C2F5DF22-E25D-4CD1-AF71-8340DC1AB702}"/>
              </a:ext>
            </a:extLst>
          </p:cNvPr>
          <p:cNvSpPr txBox="1"/>
          <p:nvPr/>
        </p:nvSpPr>
        <p:spPr>
          <a:xfrm>
            <a:off x="6180453" y="4181251"/>
            <a:ext cx="2644888" cy="461665"/>
          </a:xfrm>
          <a:prstGeom prst="rect">
            <a:avLst/>
          </a:prstGeom>
          <a:noFill/>
        </p:spPr>
        <p:txBody>
          <a:bodyPr wrap="square" rtlCol="0">
            <a:spAutoFit/>
          </a:bodyPr>
          <a:lstStyle/>
          <a:p>
            <a:pPr algn="ctr"/>
            <a:r>
              <a:rPr lang="en-US" sz="2400" b="1" dirty="0">
                <a:solidFill>
                  <a:srgbClr val="000099"/>
                </a:solidFill>
              </a:rPr>
              <a:t>Drive !</a:t>
            </a:r>
          </a:p>
        </p:txBody>
      </p:sp>
    </p:spTree>
    <p:extLst>
      <p:ext uri="{BB962C8B-B14F-4D97-AF65-F5344CB8AC3E}">
        <p14:creationId xmlns:p14="http://schemas.microsoft.com/office/powerpoint/2010/main" val="35735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B1936E5-7750-4BA1-840A-91F493C558AB}"/>
              </a:ext>
            </a:extLst>
          </p:cNvPr>
          <p:cNvSpPr txBox="1">
            <a:spLocks/>
          </p:cNvSpPr>
          <p:nvPr/>
        </p:nvSpPr>
        <p:spPr>
          <a:xfrm>
            <a:off x="94649" y="78796"/>
            <a:ext cx="8949763" cy="1215849"/>
          </a:xfrm>
          <a:prstGeom prst="rect">
            <a:avLst/>
          </a:prstGeom>
        </p:spPr>
        <p:txBody>
          <a:bodyPr vert="horz" lIns="91440" tIns="45720" rIns="91440" bIns="45720" rtlCol="0" anchor="t">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solidFill>
                  <a:schemeClr val="tx1">
                    <a:lumMod val="85000"/>
                    <a:lumOff val="15000"/>
                  </a:schemeClr>
                </a:solidFill>
                <a:effectLst>
                  <a:outerShdw blurRad="38100" dist="38100" dir="2700000" algn="tl">
                    <a:srgbClr val="000000">
                      <a:alpha val="43137"/>
                    </a:srgbClr>
                  </a:outerShdw>
                </a:effectLst>
                <a:latin typeface="+mn-lt"/>
              </a:rPr>
              <a:t>Use this Conversation </a:t>
            </a:r>
            <a:br>
              <a:rPr lang="en-US" sz="3600" dirty="0">
                <a:solidFill>
                  <a:schemeClr val="tx1">
                    <a:lumMod val="85000"/>
                    <a:lumOff val="15000"/>
                  </a:schemeClr>
                </a:solidFill>
                <a:effectLst>
                  <a:outerShdw blurRad="38100" dist="38100" dir="2700000" algn="tl">
                    <a:srgbClr val="000000">
                      <a:alpha val="43137"/>
                    </a:srgbClr>
                  </a:outerShdw>
                </a:effectLst>
                <a:latin typeface="+mn-lt"/>
              </a:rPr>
            </a:br>
            <a:r>
              <a:rPr lang="en-US" sz="3600" dirty="0">
                <a:solidFill>
                  <a:schemeClr val="tx1">
                    <a:lumMod val="85000"/>
                    <a:lumOff val="15000"/>
                  </a:schemeClr>
                </a:solidFill>
                <a:effectLst>
                  <a:outerShdw blurRad="38100" dist="38100" dir="2700000" algn="tl">
                    <a:srgbClr val="000000">
                      <a:alpha val="43137"/>
                    </a:srgbClr>
                  </a:outerShdw>
                </a:effectLst>
                <a:latin typeface="+mn-lt"/>
              </a:rPr>
              <a:t>as a Vehicle to </a:t>
            </a:r>
            <a:r>
              <a:rPr lang="en-US" sz="3600" u="sng" dirty="0">
                <a:solidFill>
                  <a:schemeClr val="tx1">
                    <a:lumMod val="85000"/>
                    <a:lumOff val="15000"/>
                  </a:schemeClr>
                </a:solidFill>
                <a:effectLst>
                  <a:outerShdw blurRad="38100" dist="38100" dir="2700000" algn="tl">
                    <a:srgbClr val="000000">
                      <a:alpha val="43137"/>
                    </a:srgbClr>
                  </a:outerShdw>
                </a:effectLst>
                <a:latin typeface="+mn-lt"/>
              </a:rPr>
              <a:t>Identify &amp; Cultivate Alignment</a:t>
            </a:r>
            <a:r>
              <a:rPr lang="en-US" sz="3600" dirty="0">
                <a:solidFill>
                  <a:schemeClr val="tx1">
                    <a:lumMod val="85000"/>
                    <a:lumOff val="15000"/>
                  </a:schemeClr>
                </a:solidFill>
                <a:effectLst>
                  <a:outerShdw blurRad="38100" dist="38100" dir="2700000" algn="tl">
                    <a:srgbClr val="000000">
                      <a:alpha val="43137"/>
                    </a:srgbClr>
                  </a:outerShdw>
                </a:effectLst>
                <a:latin typeface="+mn-lt"/>
              </a:rPr>
              <a:t>.</a:t>
            </a:r>
          </a:p>
        </p:txBody>
      </p:sp>
      <p:pic>
        <p:nvPicPr>
          <p:cNvPr id="5" name="Picture 4">
            <a:extLst>
              <a:ext uri="{FF2B5EF4-FFF2-40B4-BE49-F238E27FC236}">
                <a16:creationId xmlns:a16="http://schemas.microsoft.com/office/drawing/2014/main" id="{F50D03F4-621F-430F-A60A-74D8F3A648F5}"/>
              </a:ext>
            </a:extLst>
          </p:cNvPr>
          <p:cNvPicPr>
            <a:picLocks noChangeAspect="1"/>
          </p:cNvPicPr>
          <p:nvPr/>
        </p:nvPicPr>
        <p:blipFill>
          <a:blip r:embed="rId3"/>
          <a:stretch>
            <a:fillRect/>
          </a:stretch>
        </p:blipFill>
        <p:spPr>
          <a:xfrm rot="260551">
            <a:off x="5357301" y="1638676"/>
            <a:ext cx="3181955" cy="4123853"/>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Arrow: Right 5">
            <a:extLst>
              <a:ext uri="{FF2B5EF4-FFF2-40B4-BE49-F238E27FC236}">
                <a16:creationId xmlns:a16="http://schemas.microsoft.com/office/drawing/2014/main" id="{B78CE84A-0F50-4CA1-92AF-8CF14003C773}"/>
              </a:ext>
            </a:extLst>
          </p:cNvPr>
          <p:cNvSpPr/>
          <p:nvPr/>
        </p:nvSpPr>
        <p:spPr>
          <a:xfrm>
            <a:off x="3576118" y="3087231"/>
            <a:ext cx="1502875" cy="857815"/>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E365C56-69D4-4165-83D8-8F790461A896}"/>
              </a:ext>
            </a:extLst>
          </p:cNvPr>
          <p:cNvPicPr>
            <a:picLocks noChangeAspect="1"/>
          </p:cNvPicPr>
          <p:nvPr/>
        </p:nvPicPr>
        <p:blipFill>
          <a:blip r:embed="rId4"/>
          <a:stretch>
            <a:fillRect/>
          </a:stretch>
        </p:blipFill>
        <p:spPr>
          <a:xfrm>
            <a:off x="503151" y="2410691"/>
            <a:ext cx="3092811" cy="2367225"/>
          </a:xfrm>
          <a:prstGeom prst="rect">
            <a:avLst/>
          </a:prstGeom>
        </p:spPr>
      </p:pic>
    </p:spTree>
    <p:extLst>
      <p:ext uri="{BB962C8B-B14F-4D97-AF65-F5344CB8AC3E}">
        <p14:creationId xmlns:p14="http://schemas.microsoft.com/office/powerpoint/2010/main" val="109034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56C6191-4BAD-49FA-BD17-97A74E55FC4A}"/>
              </a:ext>
            </a:extLst>
          </p:cNvPr>
          <p:cNvGraphicFramePr>
            <a:graphicFrameLocks noGrp="1"/>
          </p:cNvGraphicFramePr>
          <p:nvPr>
            <p:extLst>
              <p:ext uri="{D42A27DB-BD31-4B8C-83A1-F6EECF244321}">
                <p14:modId xmlns:p14="http://schemas.microsoft.com/office/powerpoint/2010/main" val="1202717584"/>
              </p:ext>
            </p:extLst>
          </p:nvPr>
        </p:nvGraphicFramePr>
        <p:xfrm>
          <a:off x="128587" y="850841"/>
          <a:ext cx="8886828" cy="5364480"/>
        </p:xfrm>
        <a:graphic>
          <a:graphicData uri="http://schemas.openxmlformats.org/drawingml/2006/table">
            <a:tbl>
              <a:tblPr firstRow="1" bandRow="1"/>
              <a:tblGrid>
                <a:gridCol w="2221707">
                  <a:extLst>
                    <a:ext uri="{9D8B030D-6E8A-4147-A177-3AD203B41FA5}">
                      <a16:colId xmlns:a16="http://schemas.microsoft.com/office/drawing/2014/main" val="3738522388"/>
                    </a:ext>
                  </a:extLst>
                </a:gridCol>
                <a:gridCol w="2277124">
                  <a:extLst>
                    <a:ext uri="{9D8B030D-6E8A-4147-A177-3AD203B41FA5}">
                      <a16:colId xmlns:a16="http://schemas.microsoft.com/office/drawing/2014/main" val="3564430467"/>
                    </a:ext>
                  </a:extLst>
                </a:gridCol>
                <a:gridCol w="2262909">
                  <a:extLst>
                    <a:ext uri="{9D8B030D-6E8A-4147-A177-3AD203B41FA5}">
                      <a16:colId xmlns:a16="http://schemas.microsoft.com/office/drawing/2014/main" val="2273315418"/>
                    </a:ext>
                  </a:extLst>
                </a:gridCol>
                <a:gridCol w="2125088">
                  <a:extLst>
                    <a:ext uri="{9D8B030D-6E8A-4147-A177-3AD203B41FA5}">
                      <a16:colId xmlns:a16="http://schemas.microsoft.com/office/drawing/2014/main" val="3834755436"/>
                    </a:ext>
                  </a:extLst>
                </a:gridCol>
              </a:tblGrid>
              <a:tr h="2474174">
                <a:tc>
                  <a:txBody>
                    <a:bodyPr/>
                    <a:lstStyle/>
                    <a:p>
                      <a:pPr algn="ctr">
                        <a:lnSpc>
                          <a:spcPct val="100000"/>
                        </a:lnSpc>
                        <a:spcBef>
                          <a:spcPts val="0"/>
                        </a:spcBef>
                        <a:spcAft>
                          <a:spcPts val="0"/>
                        </a:spcAft>
                      </a:pP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1200" cap="small" baseline="0" dirty="0">
                          <a:solidFill>
                            <a:schemeClr val="tx1"/>
                          </a:solidFill>
                          <a:effectLst/>
                          <a:latin typeface="+mn-lt"/>
                          <a:ea typeface="+mn-ea"/>
                          <a:cs typeface="+mn-cs"/>
                        </a:rPr>
                        <a:t>Hypertension Control</a:t>
                      </a:r>
                      <a:endParaRPr lang="en-US" sz="3600" b="1" i="0" u="none" strike="noStrike" kern="1200" cap="small" baseline="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a:solidFill>
                      <a:srgbClr val="F4B96B"/>
                    </a:solidFill>
                  </a:tcPr>
                </a:tc>
                <a:tc>
                  <a:txBody>
                    <a:bodyPr/>
                    <a:lstStyle/>
                    <a:p>
                      <a:pPr marL="0" algn="ctr" defTabSz="457200" rtl="0" eaLnBrk="1" latinLnBrk="0" hangingPunct="1">
                        <a:lnSpc>
                          <a:spcPct val="100000"/>
                        </a:lnSpc>
                        <a:spcBef>
                          <a:spcPts val="0"/>
                        </a:spcBef>
                        <a:spcAft>
                          <a:spcPts val="0"/>
                        </a:spcAft>
                      </a:pPr>
                      <a:r>
                        <a:rPr lang="en-US" sz="3600" b="1"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1200" cap="small" baseline="0" dirty="0">
                          <a:solidFill>
                            <a:schemeClr val="tx1"/>
                          </a:solidFill>
                          <a:effectLst/>
                          <a:latin typeface="+mn-lt"/>
                          <a:ea typeface="+mn-ea"/>
                          <a:cs typeface="+mn-cs"/>
                        </a:rPr>
                        <a:t>Role of community health workers and community…</a:t>
                      </a:r>
                      <a:endParaRPr lang="en-US" sz="2400" b="1" kern="1200" cap="small" baseline="0" dirty="0">
                        <a:solidFill>
                          <a:schemeClr val="tx1"/>
                        </a:solidFill>
                        <a:effectLst/>
                        <a:latin typeface="+mn-lt"/>
                        <a:ea typeface="+mn-ea"/>
                        <a:cs typeface="+mn-cs"/>
                      </a:endParaRPr>
                    </a:p>
                  </a:txBody>
                  <a:tcPr>
                    <a:solidFill>
                      <a:srgbClr val="BACA78"/>
                    </a:solidFill>
                  </a:tcPr>
                </a:tc>
                <a:tc>
                  <a:txBody>
                    <a:bodyPr/>
                    <a:lstStyle/>
                    <a:p>
                      <a:pPr marL="0" algn="ctr" defTabSz="457200" rtl="0" eaLnBrk="1" latinLnBrk="0" hangingPunct="1">
                        <a:lnSpc>
                          <a:spcPct val="100000"/>
                        </a:lnSpc>
                        <a:spcBef>
                          <a:spcPts val="0"/>
                        </a:spcBef>
                        <a:spcAft>
                          <a:spcPts val="0"/>
                        </a:spcAft>
                      </a:pPr>
                      <a:r>
                        <a:rPr lang="en-US" sz="3600" b="1"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1200" cap="small" baseline="0" dirty="0">
                          <a:solidFill>
                            <a:schemeClr val="tx1"/>
                          </a:solidFill>
                          <a:effectLst/>
                          <a:latin typeface="+mn-lt"/>
                          <a:ea typeface="+mn-ea"/>
                          <a:cs typeface="+mn-cs"/>
                        </a:rPr>
                        <a:t>Worksite Wellness</a:t>
                      </a:r>
                    </a:p>
                  </a:txBody>
                  <a:tcPr>
                    <a:solidFill>
                      <a:srgbClr val="71B9AC"/>
                    </a:solidFill>
                  </a:tcPr>
                </a:tc>
                <a:tc>
                  <a:txBody>
                    <a:bodyPr/>
                    <a:lstStyle/>
                    <a:p>
                      <a:pPr marL="0" algn="ctr" defTabSz="457200" rtl="0" eaLnBrk="1" latinLnBrk="0" hangingPunct="1"/>
                      <a:r>
                        <a:rPr lang="en-US" sz="3600" b="1"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1200" cap="small" baseline="0" dirty="0">
                          <a:solidFill>
                            <a:schemeClr val="tx1"/>
                          </a:solidFill>
                          <a:effectLst/>
                          <a:latin typeface="+mn-lt"/>
                          <a:ea typeface="+mn-ea"/>
                          <a:cs typeface="+mn-cs"/>
                        </a:rPr>
                        <a:t>Public Health Policy - Advancing the ABCS</a:t>
                      </a:r>
                    </a:p>
                  </a:txBody>
                  <a:tcPr>
                    <a:solidFill>
                      <a:srgbClr val="6F9CC0"/>
                    </a:solidFill>
                  </a:tcPr>
                </a:tc>
                <a:extLst>
                  <a:ext uri="{0D108BD9-81ED-4DB2-BD59-A6C34878D82A}">
                    <a16:rowId xmlns:a16="http://schemas.microsoft.com/office/drawing/2014/main" val="2953918125"/>
                  </a:ext>
                </a:extLst>
              </a:tr>
              <a:tr h="1446319">
                <a:tc>
                  <a:txBody>
                    <a:bodyPr/>
                    <a:lstStyle/>
                    <a:p>
                      <a:pPr marL="0" indent="0" algn="l" defTabSz="457200" rtl="0" eaLnBrk="1" latinLnBrk="0" hangingPunct="1">
                        <a:buFont typeface="Arial" panose="020B0604020202020204" pitchFamily="34" charset="0"/>
                        <a:buNone/>
                      </a:pPr>
                      <a:r>
                        <a:rPr lang="en-US" sz="1800" b="1" kern="1200" dirty="0">
                          <a:solidFill>
                            <a:schemeClr val="tx1"/>
                          </a:solidFill>
                          <a:effectLst/>
                          <a:latin typeface="+mn-lt"/>
                          <a:ea typeface="+mn-ea"/>
                          <a:cs typeface="+mn-cs"/>
                        </a:rPr>
                        <a:t>Cheryl Farmer,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Elaine Kitamura,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Jeff Sobotka</a:t>
                      </a:r>
                    </a:p>
                    <a:p>
                      <a:pPr marL="0" indent="0" algn="l" defTabSz="457200" rtl="0" eaLnBrk="1" latinLnBrk="0" hangingPunct="1">
                        <a:buFont typeface="Arial" panose="020B0604020202020204" pitchFamily="34" charset="0"/>
                        <a:buNone/>
                      </a:pPr>
                      <a:r>
                        <a:rPr lang="en-US" sz="1800" b="0" kern="1200" dirty="0">
                          <a:solidFill>
                            <a:schemeClr val="tx1"/>
                          </a:solidFill>
                          <a:effectLst/>
                          <a:latin typeface="+mn-lt"/>
                          <a:ea typeface="+mn-ea"/>
                          <a:cs typeface="+mn-cs"/>
                        </a:rPr>
                        <a:t>Miriam Patanian</a:t>
                      </a:r>
                      <a:endParaRPr lang="en-US" sz="2000" b="0" kern="1200" dirty="0">
                        <a:solidFill>
                          <a:schemeClr val="tx1"/>
                        </a:solidFill>
                        <a:effectLst/>
                        <a:latin typeface="Calibri" panose="020F0502020204030204" pitchFamily="34" charset="0"/>
                        <a:ea typeface="+mn-ea"/>
                        <a:cs typeface="Calibri" panose="020F0502020204030204" pitchFamily="34" charset="0"/>
                      </a:endParaRPr>
                    </a:p>
                  </a:txBody>
                  <a:tcPr>
                    <a:solidFill>
                      <a:srgbClr val="F4B96B">
                        <a:alpha val="50000"/>
                      </a:srgbClr>
                    </a:solidFill>
                  </a:tcPr>
                </a:tc>
                <a:tc>
                  <a:txBody>
                    <a:bodyPr/>
                    <a:lstStyle/>
                    <a:p>
                      <a:r>
                        <a:rPr lang="en-US" sz="1800" b="1" kern="1200" dirty="0">
                          <a:solidFill>
                            <a:schemeClr val="tx1"/>
                          </a:solidFill>
                          <a:effectLst/>
                          <a:latin typeface="+mn-lt"/>
                          <a:ea typeface="+mn-ea"/>
                          <a:cs typeface="+mn-cs"/>
                        </a:rPr>
                        <a:t>Marissa Floyd,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Alexandro Pow Sang,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Debbie Spink</a:t>
                      </a:r>
                    </a:p>
                    <a:p>
                      <a:r>
                        <a:rPr lang="en-US" sz="1800" b="0" kern="1200" dirty="0">
                          <a:solidFill>
                            <a:schemeClr val="tx1"/>
                          </a:solidFill>
                          <a:effectLst/>
                          <a:latin typeface="+mn-lt"/>
                          <a:ea typeface="+mn-ea"/>
                          <a:cs typeface="+mn-cs"/>
                        </a:rPr>
                        <a:t>Julia Schneider</a:t>
                      </a:r>
                    </a:p>
                    <a:p>
                      <a:r>
                        <a:rPr lang="en-US" sz="1800" b="0" kern="1200" dirty="0">
                          <a:solidFill>
                            <a:schemeClr val="tx1"/>
                          </a:solidFill>
                          <a:effectLst/>
                          <a:latin typeface="+mn-lt"/>
                          <a:ea typeface="+mn-ea"/>
                          <a:cs typeface="+mn-cs"/>
                        </a:rPr>
                        <a:t>April Wallace</a:t>
                      </a:r>
                      <a:endParaRPr lang="en-US" sz="1600" b="0" dirty="0">
                        <a:latin typeface="Calibri" panose="020F0502020204030204" pitchFamily="34" charset="0"/>
                        <a:cs typeface="Calibri" panose="020F0502020204030204" pitchFamily="34" charset="0"/>
                      </a:endParaRPr>
                    </a:p>
                  </a:txBody>
                  <a:tcPr>
                    <a:solidFill>
                      <a:srgbClr val="BACA78">
                        <a:alpha val="50000"/>
                      </a:srgbClr>
                    </a:solidFill>
                  </a:tcPr>
                </a:tc>
                <a:tc>
                  <a:txBody>
                    <a:bodyPr/>
                    <a:lstStyle/>
                    <a:p>
                      <a:r>
                        <a:rPr lang="en-US" sz="1800" b="1" kern="1200" dirty="0">
                          <a:solidFill>
                            <a:schemeClr val="tx1"/>
                          </a:solidFill>
                          <a:effectLst/>
                          <a:latin typeface="+mn-lt"/>
                          <a:ea typeface="+mn-ea"/>
                          <a:cs typeface="+mn-cs"/>
                        </a:rPr>
                        <a:t>Sara Eve Sarliker,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Kristen VanWart</a:t>
                      </a:r>
                    </a:p>
                    <a:p>
                      <a:r>
                        <a:rPr lang="en-US" sz="1800" b="0" kern="1200" dirty="0">
                          <a:solidFill>
                            <a:schemeClr val="tx1"/>
                          </a:solidFill>
                          <a:effectLst/>
                          <a:latin typeface="+mn-lt"/>
                          <a:ea typeface="+mn-ea"/>
                          <a:cs typeface="+mn-cs"/>
                        </a:rPr>
                        <a:t>Julie Harvill</a:t>
                      </a:r>
                    </a:p>
                    <a:p>
                      <a:r>
                        <a:rPr lang="en-US" sz="1800" b="0" kern="1200" dirty="0">
                          <a:solidFill>
                            <a:schemeClr val="tx1"/>
                          </a:solidFill>
                          <a:effectLst/>
                          <a:latin typeface="+mn-lt"/>
                          <a:ea typeface="+mn-ea"/>
                          <a:cs typeface="+mn-cs"/>
                        </a:rPr>
                        <a:t>Mary Jo Garofoli</a:t>
                      </a:r>
                      <a:endParaRPr lang="en-US" sz="1600" dirty="0">
                        <a:latin typeface="Calibri" panose="020F0502020204030204" pitchFamily="34" charset="0"/>
                        <a:cs typeface="Calibri" panose="020F0502020204030204" pitchFamily="34" charset="0"/>
                      </a:endParaRPr>
                    </a:p>
                  </a:txBody>
                  <a:tcPr>
                    <a:solidFill>
                      <a:srgbClr val="71B9AC">
                        <a:alpha val="50000"/>
                      </a:srgbClr>
                    </a:solidFill>
                  </a:tcPr>
                </a:tc>
                <a:tc>
                  <a:txBody>
                    <a:bodyPr/>
                    <a:lstStyle/>
                    <a:p>
                      <a:r>
                        <a:rPr lang="en-US" sz="1800" b="1" kern="1200" dirty="0">
                          <a:solidFill>
                            <a:schemeClr val="tx1"/>
                          </a:solidFill>
                          <a:effectLst/>
                          <a:latin typeface="+mn-lt"/>
                          <a:ea typeface="+mn-ea"/>
                          <a:cs typeface="+mn-cs"/>
                        </a:rPr>
                        <a:t>Lindsey Hovind</a:t>
                      </a:r>
                    </a:p>
                    <a:p>
                      <a:r>
                        <a:rPr lang="en-US" sz="1800" b="0" kern="1200" dirty="0">
                          <a:solidFill>
                            <a:schemeClr val="tx1"/>
                          </a:solidFill>
                          <a:effectLst/>
                          <a:latin typeface="+mn-lt"/>
                          <a:ea typeface="+mn-ea"/>
                          <a:cs typeface="+mn-cs"/>
                        </a:rPr>
                        <a:t>Robin Rinker</a:t>
                      </a:r>
                    </a:p>
                    <a:p>
                      <a:r>
                        <a:rPr lang="en-US" sz="1800" b="0" kern="1200" dirty="0">
                          <a:solidFill>
                            <a:schemeClr val="tx1"/>
                          </a:solidFill>
                          <a:effectLst/>
                          <a:latin typeface="+mn-lt"/>
                          <a:ea typeface="+mn-ea"/>
                          <a:cs typeface="+mn-cs"/>
                        </a:rPr>
                        <a:t>Whitney Garney</a:t>
                      </a:r>
                      <a:endParaRPr lang="en-US" sz="1600" dirty="0">
                        <a:latin typeface="Calibri" panose="020F0502020204030204" pitchFamily="34" charset="0"/>
                        <a:cs typeface="Calibri" panose="020F0502020204030204" pitchFamily="34" charset="0"/>
                      </a:endParaRPr>
                    </a:p>
                  </a:txBody>
                  <a:tcPr>
                    <a:solidFill>
                      <a:srgbClr val="6F9CC0">
                        <a:alpha val="50000"/>
                      </a:srgbClr>
                    </a:solidFill>
                  </a:tcPr>
                </a:tc>
                <a:extLst>
                  <a:ext uri="{0D108BD9-81ED-4DB2-BD59-A6C34878D82A}">
                    <a16:rowId xmlns:a16="http://schemas.microsoft.com/office/drawing/2014/main" val="222008802"/>
                  </a:ext>
                </a:extLst>
              </a:tr>
              <a:tr h="889945">
                <a:tc>
                  <a:txBody>
                    <a:bodyPr/>
                    <a:lstStyle/>
                    <a:p>
                      <a:pPr marL="0" indent="0" algn="ctr" defTabSz="457200" rtl="0" eaLnBrk="1" latinLnBrk="0" hangingPunct="1">
                        <a:buFont typeface="Arial" panose="020B0604020202020204" pitchFamily="34" charset="0"/>
                        <a:buNone/>
                      </a:pPr>
                      <a:r>
                        <a:rPr lang="en-US" sz="2400" b="1" kern="1200" dirty="0">
                          <a:solidFill>
                            <a:schemeClr val="tx1"/>
                          </a:solidFill>
                          <a:effectLst/>
                          <a:latin typeface="+mn-lt"/>
                          <a:ea typeface="+mn-ea"/>
                          <a:cs typeface="+mn-cs"/>
                        </a:rPr>
                        <a:t>Everett</a:t>
                      </a:r>
                      <a:r>
                        <a:rPr lang="en-US" sz="2400" kern="1200" dirty="0">
                          <a:solidFill>
                            <a:schemeClr val="tx1"/>
                          </a:solidFill>
                          <a:effectLst/>
                          <a:latin typeface="+mn-lt"/>
                          <a:ea typeface="+mn-ea"/>
                          <a:cs typeface="+mn-cs"/>
                        </a:rPr>
                        <a:t> </a:t>
                      </a:r>
                    </a:p>
                    <a:p>
                      <a:pPr marL="0" indent="0" algn="ctr" defTabSz="457200" rtl="0" eaLnBrk="1" latinLnBrk="0" hangingPunct="1">
                        <a:buFont typeface="Arial" panose="020B0604020202020204" pitchFamily="34" charset="0"/>
                        <a:buNone/>
                      </a:pPr>
                      <a:r>
                        <a:rPr lang="en-US" sz="2400" kern="1200" dirty="0">
                          <a:solidFill>
                            <a:schemeClr val="tx1"/>
                          </a:solidFill>
                          <a:effectLst/>
                          <a:latin typeface="+mn-lt"/>
                          <a:ea typeface="+mn-ea"/>
                          <a:cs typeface="+mn-cs"/>
                        </a:rPr>
                        <a:t>Suite</a:t>
                      </a:r>
                      <a:endParaRPr lang="en-US" sz="2400" b="0" kern="1200" dirty="0">
                        <a:solidFill>
                          <a:schemeClr val="tx1"/>
                        </a:solidFill>
                        <a:effectLst/>
                        <a:latin typeface="Calibri" panose="020F0502020204030204" pitchFamily="34" charset="0"/>
                        <a:ea typeface="+mn-ea"/>
                        <a:cs typeface="Calibri" panose="020F0502020204030204" pitchFamily="34" charset="0"/>
                      </a:endParaRPr>
                    </a:p>
                  </a:txBody>
                  <a:tcPr>
                    <a:solidFill>
                      <a:srgbClr val="F4B96B">
                        <a:alpha val="50000"/>
                      </a:srgbClr>
                    </a:solidFill>
                  </a:tcPr>
                </a:tc>
                <a:tc>
                  <a:txBody>
                    <a:bodyPr/>
                    <a:lstStyle/>
                    <a:p>
                      <a:pPr algn="ctr"/>
                      <a:r>
                        <a:rPr lang="en-US" sz="2400" b="1" kern="1200" dirty="0">
                          <a:solidFill>
                            <a:schemeClr val="tx1"/>
                          </a:solidFill>
                          <a:effectLst/>
                          <a:latin typeface="+mn-lt"/>
                          <a:ea typeface="+mn-ea"/>
                          <a:cs typeface="+mn-cs"/>
                        </a:rPr>
                        <a:t>Olympia</a:t>
                      </a:r>
                      <a:r>
                        <a:rPr lang="en-US" sz="2400" kern="1200" dirty="0">
                          <a:solidFill>
                            <a:schemeClr val="tx1"/>
                          </a:solidFill>
                          <a:effectLst/>
                          <a:latin typeface="+mn-lt"/>
                          <a:ea typeface="+mn-ea"/>
                          <a:cs typeface="+mn-cs"/>
                        </a:rPr>
                        <a:t> </a:t>
                      </a:r>
                    </a:p>
                    <a:p>
                      <a:pPr algn="ctr"/>
                      <a:r>
                        <a:rPr lang="en-US" sz="2400" kern="1200" dirty="0">
                          <a:solidFill>
                            <a:schemeClr val="tx1"/>
                          </a:solidFill>
                          <a:effectLst/>
                          <a:latin typeface="+mn-lt"/>
                          <a:ea typeface="+mn-ea"/>
                          <a:cs typeface="+mn-cs"/>
                        </a:rPr>
                        <a:t>Suite</a:t>
                      </a:r>
                      <a:endParaRPr lang="en-US" sz="2400" b="0" dirty="0">
                        <a:latin typeface="Calibri" panose="020F0502020204030204" pitchFamily="34" charset="0"/>
                        <a:cs typeface="Calibri" panose="020F0502020204030204" pitchFamily="34" charset="0"/>
                      </a:endParaRPr>
                    </a:p>
                  </a:txBody>
                  <a:tcPr>
                    <a:solidFill>
                      <a:srgbClr val="BACA78">
                        <a:alpha val="50000"/>
                      </a:srgbClr>
                    </a:solidFill>
                  </a:tcPr>
                </a:tc>
                <a:tc>
                  <a:txBody>
                    <a:bodyPr/>
                    <a:lstStyle/>
                    <a:p>
                      <a:pPr marL="0" indent="0" algn="ctr" defTabSz="457200" rtl="0" eaLnBrk="1" latinLnBrk="0" hangingPunct="1">
                        <a:buFont typeface="Arial" panose="020B0604020202020204" pitchFamily="34" charset="0"/>
                        <a:buNone/>
                      </a:pPr>
                      <a:r>
                        <a:rPr lang="en-US" sz="2400" b="1" kern="1200" dirty="0">
                          <a:solidFill>
                            <a:schemeClr val="tx1"/>
                          </a:solidFill>
                          <a:effectLst/>
                          <a:latin typeface="Calibri" panose="020F0502020204030204" pitchFamily="34" charset="0"/>
                          <a:ea typeface="+mn-ea"/>
                          <a:cs typeface="Calibri" panose="020F0502020204030204" pitchFamily="34" charset="0"/>
                        </a:rPr>
                        <a:t>Evergreen</a:t>
                      </a:r>
                      <a:r>
                        <a:rPr lang="en-US" sz="2400" b="0" kern="1200" dirty="0">
                          <a:solidFill>
                            <a:schemeClr val="tx1"/>
                          </a:solidFill>
                          <a:effectLst/>
                          <a:latin typeface="Calibri" panose="020F0502020204030204" pitchFamily="34" charset="0"/>
                          <a:ea typeface="+mn-ea"/>
                          <a:cs typeface="Calibri" panose="020F0502020204030204" pitchFamily="34" charset="0"/>
                        </a:rPr>
                        <a:t> </a:t>
                      </a:r>
                    </a:p>
                    <a:p>
                      <a:pPr marL="0" indent="0" algn="ctr" defTabSz="457200" rtl="0" eaLnBrk="1" latinLnBrk="0" hangingPunct="1">
                        <a:buFont typeface="Arial" panose="020B0604020202020204" pitchFamily="34" charset="0"/>
                        <a:buNone/>
                      </a:pPr>
                      <a:r>
                        <a:rPr lang="en-US" sz="2400" b="0" kern="1200" dirty="0">
                          <a:solidFill>
                            <a:schemeClr val="tx1"/>
                          </a:solidFill>
                          <a:effectLst/>
                          <a:latin typeface="Calibri" panose="020F0502020204030204" pitchFamily="34" charset="0"/>
                          <a:ea typeface="+mn-ea"/>
                          <a:cs typeface="Calibri" panose="020F0502020204030204" pitchFamily="34" charset="0"/>
                        </a:rPr>
                        <a:t>Ballroom</a:t>
                      </a:r>
                    </a:p>
                    <a:p>
                      <a:pPr marL="0" indent="0" algn="ctr" defTabSz="457200" rtl="0" eaLnBrk="1" latinLnBrk="0" hangingPunct="1">
                        <a:buFont typeface="Arial" panose="020B0604020202020204" pitchFamily="34" charset="0"/>
                        <a:buNone/>
                      </a:pPr>
                      <a:r>
                        <a:rPr lang="en-US" sz="2000" b="0" i="1" kern="1200" dirty="0">
                          <a:solidFill>
                            <a:schemeClr val="tx1"/>
                          </a:solidFill>
                          <a:effectLst/>
                          <a:latin typeface="Calibri" panose="020F0502020204030204" pitchFamily="34" charset="0"/>
                          <a:ea typeface="+mn-ea"/>
                          <a:cs typeface="Calibri" panose="020F0502020204030204" pitchFamily="34" charset="0"/>
                        </a:rPr>
                        <a:t>(Here)</a:t>
                      </a:r>
                    </a:p>
                  </a:txBody>
                  <a:tcPr>
                    <a:solidFill>
                      <a:srgbClr val="71B9AC">
                        <a:alpha val="50000"/>
                      </a:srgbClr>
                    </a:solidFill>
                  </a:tcPr>
                </a:tc>
                <a:tc>
                  <a:txBody>
                    <a:bodyPr/>
                    <a:lstStyle/>
                    <a:p>
                      <a:pPr algn="ctr"/>
                      <a:r>
                        <a:rPr lang="en-US" sz="2400" b="1" kern="1200" dirty="0">
                          <a:solidFill>
                            <a:schemeClr val="tx1"/>
                          </a:solidFill>
                          <a:effectLst/>
                          <a:latin typeface="+mn-lt"/>
                          <a:ea typeface="+mn-ea"/>
                          <a:cs typeface="+mn-cs"/>
                        </a:rPr>
                        <a:t>Renton</a:t>
                      </a:r>
                      <a:r>
                        <a:rPr lang="en-US" sz="2400" kern="1200" dirty="0">
                          <a:solidFill>
                            <a:schemeClr val="tx1"/>
                          </a:solidFill>
                          <a:effectLst/>
                          <a:latin typeface="+mn-lt"/>
                          <a:ea typeface="+mn-ea"/>
                          <a:cs typeface="+mn-cs"/>
                        </a:rPr>
                        <a:t> </a:t>
                      </a:r>
                    </a:p>
                    <a:p>
                      <a:pPr algn="ctr"/>
                      <a:r>
                        <a:rPr lang="en-US" sz="2400" kern="1200" dirty="0">
                          <a:solidFill>
                            <a:schemeClr val="tx1"/>
                          </a:solidFill>
                          <a:effectLst/>
                          <a:latin typeface="+mn-lt"/>
                          <a:ea typeface="+mn-ea"/>
                          <a:cs typeface="+mn-cs"/>
                        </a:rPr>
                        <a:t>Suite</a:t>
                      </a:r>
                      <a:endParaRPr lang="en-US" sz="2400" dirty="0">
                        <a:latin typeface="Calibri" panose="020F0502020204030204" pitchFamily="34" charset="0"/>
                        <a:cs typeface="Calibri" panose="020F0502020204030204" pitchFamily="34" charset="0"/>
                      </a:endParaRPr>
                    </a:p>
                  </a:txBody>
                  <a:tcPr>
                    <a:solidFill>
                      <a:srgbClr val="6F9CC0">
                        <a:alpha val="50000"/>
                      </a:srgbClr>
                    </a:solidFill>
                  </a:tcPr>
                </a:tc>
                <a:extLst>
                  <a:ext uri="{0D108BD9-81ED-4DB2-BD59-A6C34878D82A}">
                    <a16:rowId xmlns:a16="http://schemas.microsoft.com/office/drawing/2014/main" val="2040875660"/>
                  </a:ext>
                </a:extLst>
              </a:tr>
            </a:tbl>
          </a:graphicData>
        </a:graphic>
      </p:graphicFrame>
      <p:sp>
        <p:nvSpPr>
          <p:cNvPr id="11" name="TextBox 10">
            <a:extLst>
              <a:ext uri="{FF2B5EF4-FFF2-40B4-BE49-F238E27FC236}">
                <a16:creationId xmlns:a16="http://schemas.microsoft.com/office/drawing/2014/main" id="{A588A2DC-7BBF-4D77-B903-83A7C60EADA7}"/>
              </a:ext>
            </a:extLst>
          </p:cNvPr>
          <p:cNvSpPr txBox="1"/>
          <p:nvPr/>
        </p:nvSpPr>
        <p:spPr>
          <a:xfrm>
            <a:off x="128587" y="152536"/>
            <a:ext cx="8886828"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Afternoon Workgroup Meeting Rooms</a:t>
            </a:r>
          </a:p>
        </p:txBody>
      </p:sp>
      <p:sp>
        <p:nvSpPr>
          <p:cNvPr id="5" name="TextBox 4">
            <a:extLst>
              <a:ext uri="{FF2B5EF4-FFF2-40B4-BE49-F238E27FC236}">
                <a16:creationId xmlns:a16="http://schemas.microsoft.com/office/drawing/2014/main" id="{6F0DB478-AC82-47F2-BC9D-728583DE253F}"/>
              </a:ext>
            </a:extLst>
          </p:cNvPr>
          <p:cNvSpPr txBox="1"/>
          <p:nvPr/>
        </p:nvSpPr>
        <p:spPr>
          <a:xfrm>
            <a:off x="128587" y="6305222"/>
            <a:ext cx="8886828"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Workgroups have until 2:00pm.    At 2:10pm, Report-Outs Start!</a:t>
            </a:r>
          </a:p>
        </p:txBody>
      </p:sp>
    </p:spTree>
    <p:extLst>
      <p:ext uri="{BB962C8B-B14F-4D97-AF65-F5344CB8AC3E}">
        <p14:creationId xmlns:p14="http://schemas.microsoft.com/office/powerpoint/2010/main" val="3658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47781" y="2923665"/>
            <a:ext cx="8829963" cy="2831544"/>
          </a:xfrm>
          <a:prstGeom prst="rect">
            <a:avLst/>
          </a:prstGeom>
          <a:noFill/>
        </p:spPr>
        <p:txBody>
          <a:bodyPr wrap="square" rtlCol="0">
            <a:spAutoFit/>
          </a:bodyPr>
          <a:lstStyle/>
          <a:p>
            <a:pPr algn="ctr" defTabSz="685800"/>
            <a:r>
              <a:rPr lang="en-US" sz="3200" dirty="0">
                <a:solidFill>
                  <a:prstClr val="white"/>
                </a:solidFill>
                <a:latin typeface="Arial Black" panose="020B0A04020102020204" pitchFamily="34" charset="0"/>
                <a:cs typeface="Arial" panose="020B0604020202020204" pitchFamily="34" charset="0"/>
              </a:rPr>
              <a:t>REPORTS FROM WORKGROUPS</a:t>
            </a:r>
          </a:p>
          <a:p>
            <a:pPr algn="ctr" defTabSz="685800"/>
            <a:r>
              <a:rPr lang="en-US" sz="3200" dirty="0">
                <a:solidFill>
                  <a:prstClr val="white"/>
                </a:solidFill>
                <a:latin typeface="Arial Black" panose="020B0A04020102020204" pitchFamily="34" charset="0"/>
                <a:cs typeface="Arial" panose="020B0604020202020204" pitchFamily="34" charset="0"/>
              </a:rPr>
              <a:t>AND PLANS FOR FOLLOW-UP</a:t>
            </a:r>
          </a:p>
          <a:p>
            <a:pPr algn="ctr" defTabSz="685800"/>
            <a:endParaRPr lang="en-US" sz="3200" dirty="0">
              <a:solidFill>
                <a:prstClr val="white"/>
              </a:solidFill>
              <a:latin typeface="Arial Black" panose="020B0A04020102020204" pitchFamily="34" charset="0"/>
              <a:cs typeface="Arial" panose="020B0604020202020204" pitchFamily="34" charset="0"/>
            </a:endParaRPr>
          </a:p>
          <a:p>
            <a:pPr algn="ctr" defTabSz="685800"/>
            <a:r>
              <a:rPr lang="en-US" sz="2800" dirty="0">
                <a:solidFill>
                  <a:prstClr val="white"/>
                </a:solidFill>
                <a:latin typeface="Arial Black" panose="020B0A04020102020204" pitchFamily="34" charset="0"/>
                <a:cs typeface="Arial" panose="020B0604020202020204" pitchFamily="34" charset="0"/>
              </a:rPr>
              <a:t>John Bartkus, PMP, CPF</a:t>
            </a:r>
          </a:p>
          <a:p>
            <a:pPr algn="ctr" defTabSz="685800"/>
            <a:r>
              <a:rPr lang="en-US" i="1" dirty="0">
                <a:solidFill>
                  <a:prstClr val="white"/>
                </a:solidFill>
                <a:latin typeface="Arial" panose="020B0604020202020204" pitchFamily="34" charset="0"/>
                <a:cs typeface="Arial" panose="020B0604020202020204" pitchFamily="34" charset="0"/>
              </a:rPr>
              <a:t>Principal Program Manager, Pensivia</a:t>
            </a:r>
          </a:p>
          <a:p>
            <a:pPr algn="ctr" defTabSz="685800"/>
            <a:endParaRPr lang="en-US" i="1" dirty="0">
              <a:solidFill>
                <a:prstClr val="white"/>
              </a:solidFill>
              <a:latin typeface="Arial Black" panose="020B0A04020102020204" pitchFamily="34" charset="0"/>
              <a:cs typeface="Arial" panose="020B0604020202020204" pitchFamily="34" charset="0"/>
            </a:endParaRPr>
          </a:p>
          <a:p>
            <a:pPr algn="ctr" defTabSz="685800"/>
            <a:endParaRPr lang="en-US"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72159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0" y="3117629"/>
            <a:ext cx="9144000" cy="2554545"/>
          </a:xfrm>
          <a:prstGeom prst="rect">
            <a:avLst/>
          </a:prstGeom>
          <a:noFill/>
        </p:spPr>
        <p:txBody>
          <a:bodyPr wrap="square" rtlCol="0">
            <a:spAutoFit/>
          </a:bodyPr>
          <a:lstStyle/>
          <a:p>
            <a:pPr algn="ctr" defTabSz="685800"/>
            <a:r>
              <a:rPr lang="en-US" sz="3200" dirty="0">
                <a:solidFill>
                  <a:prstClr val="white"/>
                </a:solidFill>
                <a:latin typeface="Arial Black" panose="020B0A04020102020204" pitchFamily="34" charset="0"/>
                <a:cs typeface="Arial" panose="020B0604020202020204" pitchFamily="34" charset="0"/>
              </a:rPr>
              <a:t>EVALUATION AND </a:t>
            </a:r>
            <a:br>
              <a:rPr lang="en-US" sz="3200" dirty="0">
                <a:solidFill>
                  <a:prstClr val="white"/>
                </a:solidFill>
                <a:latin typeface="Arial Black" panose="020B0A04020102020204" pitchFamily="34" charset="0"/>
                <a:cs typeface="Arial" panose="020B0604020202020204" pitchFamily="34" charset="0"/>
              </a:rPr>
            </a:br>
            <a:r>
              <a:rPr lang="en-US" sz="3200" dirty="0">
                <a:solidFill>
                  <a:prstClr val="white"/>
                </a:solidFill>
                <a:latin typeface="Arial Black" panose="020B0A04020102020204" pitchFamily="34" charset="0"/>
                <a:cs typeface="Arial" panose="020B0604020202020204" pitchFamily="34" charset="0"/>
              </a:rPr>
              <a:t>FEEDBACK PROCESS</a:t>
            </a:r>
          </a:p>
          <a:p>
            <a:pPr algn="ctr" defTabSz="685800"/>
            <a:endParaRPr lang="en-US" sz="3200" dirty="0">
              <a:solidFill>
                <a:prstClr val="white"/>
              </a:solidFill>
              <a:latin typeface="Arial Black" panose="020B0A04020102020204" pitchFamily="34" charset="0"/>
              <a:cs typeface="Arial" panose="020B0604020202020204" pitchFamily="34" charset="0"/>
            </a:endParaRPr>
          </a:p>
          <a:p>
            <a:pPr algn="ctr" defTabSz="685800"/>
            <a:r>
              <a:rPr lang="en-US" sz="2800" dirty="0">
                <a:solidFill>
                  <a:prstClr val="white"/>
                </a:solidFill>
                <a:latin typeface="Arial Black" panose="020B0A04020102020204" pitchFamily="34" charset="0"/>
                <a:cs typeface="Arial" panose="020B0604020202020204" pitchFamily="34" charset="0"/>
              </a:rPr>
              <a:t>Whitney R. Garney</a:t>
            </a:r>
          </a:p>
          <a:p>
            <a:pPr algn="ctr" defTabSz="685800"/>
            <a:r>
              <a:rPr lang="en-US" i="1" dirty="0">
                <a:solidFill>
                  <a:prstClr val="white"/>
                </a:solidFill>
                <a:latin typeface="Arial" panose="020B0604020202020204" pitchFamily="34" charset="0"/>
                <a:cs typeface="Arial" panose="020B0604020202020204" pitchFamily="34" charset="0"/>
              </a:rPr>
              <a:t>WRG Consulting</a:t>
            </a:r>
          </a:p>
          <a:p>
            <a:pPr algn="ctr" defTabSz="685800"/>
            <a:endParaRPr lang="en-US"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95681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pptE91C.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pt3BCE.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pt95FF.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YMCA-Blu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pt67F6.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pt96A5.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ptDB72.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pt1DEF.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pt8F67.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318</TotalTime>
  <Words>6893</Words>
  <Application>Microsoft Office PowerPoint</Application>
  <PresentationFormat>On-screen Show (4:3)</PresentationFormat>
  <Paragraphs>900</Paragraphs>
  <Slides>100</Slides>
  <Notes>61</Notes>
  <HiddenSlides>0</HiddenSlides>
  <MMClips>0</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100</vt:i4>
      </vt:variant>
    </vt:vector>
  </HeadingPairs>
  <TitlesOfParts>
    <vt:vector size="125" baseType="lpstr">
      <vt:lpstr>ＭＳ Ｐゴシック</vt:lpstr>
      <vt:lpstr>Arial</vt:lpstr>
      <vt:lpstr>Arial Black</vt:lpstr>
      <vt:lpstr>Cachet Bold</vt:lpstr>
      <vt:lpstr>Cachet Medium</vt:lpstr>
      <vt:lpstr>Calibri</vt:lpstr>
      <vt:lpstr>Calibri Light</vt:lpstr>
      <vt:lpstr>Century Gothic</vt:lpstr>
      <vt:lpstr>Garamond</vt:lpstr>
      <vt:lpstr>Times New Roman</vt:lpstr>
      <vt:lpstr>Verdana</vt:lpstr>
      <vt:lpstr>Wingdings</vt:lpstr>
      <vt:lpstr>Office Theme</vt:lpstr>
      <vt:lpstr>1_Office Theme</vt:lpstr>
      <vt:lpstr>Custom Design</vt:lpstr>
      <vt:lpstr>1_Custom Design</vt:lpstr>
      <vt:lpstr>ppt67F6.tmp</vt:lpstr>
      <vt:lpstr>ppt96A5.tmp</vt:lpstr>
      <vt:lpstr>pptDB72.tmp</vt:lpstr>
      <vt:lpstr>ppt1DEF.tmp</vt:lpstr>
      <vt:lpstr>ppt8F67.tmp</vt:lpstr>
      <vt:lpstr>pptE91C.tmp</vt:lpstr>
      <vt:lpstr>ppt3BCE.tmp</vt:lpstr>
      <vt:lpstr>ppt95FF.tmp</vt:lpstr>
      <vt:lpstr>YMCA-Blue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Preventing 1 Million Heart Attacks and Strokes by 2022</vt:lpstr>
      <vt:lpstr>Million Hearts® 2022</vt:lpstr>
      <vt:lpstr>Heart Disease and Stroke in the U.S.</vt:lpstr>
      <vt:lpstr>Heart Disease and Stroke Trends 1950-2015</vt:lpstr>
      <vt:lpstr>Million Hearts® 2022  Aim: Prevent 1 Million Heart Attacks and Strokes in 5 Years</vt:lpstr>
      <vt:lpstr>Million Hearts® 2022 Priorities </vt:lpstr>
      <vt:lpstr>Keeping People Healthy</vt:lpstr>
      <vt:lpstr>Optimizing Care</vt:lpstr>
      <vt:lpstr>Improving Outcomes for Priority Populations</vt:lpstr>
      <vt:lpstr>Million Hearts®  Resources and Tools </vt:lpstr>
      <vt:lpstr>PowerPoint Presentation</vt:lpstr>
      <vt:lpstr>Partner Opportunities: Hospitals  Sample Actions to Consider</vt:lpstr>
      <vt:lpstr>Partner Opportunities: Employers Sample Actions to Consider </vt:lpstr>
      <vt:lpstr>Partner Opportunities: Clinical Care Teams Sample Actions to Consider </vt:lpstr>
      <vt:lpstr>Stay Connected</vt:lpstr>
      <vt:lpstr>Million Hearts® for Clinicians Microsite </vt:lpstr>
      <vt:lpstr>PowerPoint Presentation</vt:lpstr>
      <vt:lpstr>PowerPoint Presentation</vt:lpstr>
      <vt:lpstr>PowerPoint Presentation</vt:lpstr>
      <vt:lpstr> WASHINGTON STATE HEALTH DEPARTMENT PROGRAMS AND RESOURCES THAT ALIGN WITH MILLION HEARTS®   Cheryl Farmer, MD  Manager, Heart Disease, Stroke, and Diabetes Prevention Program  Community-Based Prevention Section, Washington State Department of Health   Susan S. Buell  Association Director of Adult Healthy Lifestyles and Chronic Disease  YMCA of Pierce and Kitsap Counties </vt:lpstr>
      <vt:lpstr> Heart Health: The Landscape of Washington State      Heart Disease, Stroke, and Diabetes Prevention Program Community-Based Prevention Section</vt:lpstr>
      <vt:lpstr>2015 Washington State 10 Leading Causes of Death</vt:lpstr>
      <vt:lpstr>PowerPoint Presentation</vt:lpstr>
      <vt:lpstr>Heart Disease and Stroke By Race and Hispanic Origin</vt:lpstr>
      <vt:lpstr>Disparities in Self-Reported High Blood Pressure</vt:lpstr>
      <vt:lpstr>What Are We Doing?</vt:lpstr>
      <vt:lpstr>PowerPoint Presentation</vt:lpstr>
      <vt:lpstr>Community collaboration to reduce hypertension</vt:lpstr>
      <vt:lpstr>The Y’s National million hearts® Commitment</vt:lpstr>
      <vt:lpstr>Current yusa strategic plan</vt:lpstr>
      <vt:lpstr>HEALTHY LIVING AT THE Y</vt:lpstr>
      <vt:lpstr>PowerPoint Presentation</vt:lpstr>
      <vt:lpstr>The ymca produced slightly more favorable findings than those reported in the Check it, change it study.</vt:lpstr>
      <vt:lpstr>The ymca’s Blood pressure self-monitoring program</vt:lpstr>
      <vt:lpstr>Participating in community integrated health</vt:lpstr>
      <vt:lpstr>Reducing hypertension risk with health equity through collaboration</vt:lpstr>
      <vt:lpstr>Reducing hypertension risk with health equity through collaboration</vt:lpstr>
      <vt:lpstr>YMCA/chw collaboration to deliver blood pressure self-monitoring program</vt:lpstr>
      <vt:lpstr>YMCA/chw collaboration to deliver blood pressure self-monitoring program</vt:lpstr>
      <vt:lpstr>How you can help</vt:lpstr>
      <vt:lpstr>EHR Referral example</vt:lpstr>
      <vt:lpstr>Thank You</vt:lpstr>
      <vt:lpstr>PowerPoint Presentation</vt:lpstr>
      <vt:lpstr>PowerPoint Presentation</vt:lpstr>
      <vt:lpstr>Qualis Health QIN-QIO</vt:lpstr>
      <vt:lpstr>PowerPoint Presentation</vt:lpstr>
      <vt:lpstr>Qualis Health and QI Projects in Healthcare</vt:lpstr>
      <vt:lpstr>IHI Model for Improvement</vt:lpstr>
      <vt:lpstr>PowerPoint Presentation</vt:lpstr>
      <vt:lpstr>Healthy Hearts Northwest</vt:lpstr>
      <vt:lpstr>Healthy Hearts Northwest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AHA/ASA PROGRAMS AND RESOURCES THAT ALIGN WITH MILLION HEARTS®   Western States Affiliate Lindsay Hovind  Senior Director, Government Relations   Elaine Kitamura  Regional Director, Multicultural Initiatives   Kristen VanWart  Sr. Community Health Director, Field Operations/Development   Elizabeth Peterson  Regional Director, Quality &amp; Systems Improvement </vt:lpstr>
      <vt:lpstr>Mission Building healthier lives, free of cardiovascular disease and stroke Our 2020 Impact Goal By 2020 to improve the cardiovascular health of all Americans by 20% while reducing deaths from cardiovascular diseases and stroke by 20%</vt:lpstr>
      <vt:lpstr>Lindsay Hovind Senior Director, Government Relations  </vt:lpstr>
      <vt:lpstr>AHA and Million Hearts Spotlight on Washington: Advocacy </vt:lpstr>
      <vt:lpstr>AHA and Million Hearts Spotlight on Washington: Advocacy </vt:lpstr>
      <vt:lpstr>Elizabeth Peterson Regional Director, Quality &amp; Systems Improvement (QSI)  </vt:lpstr>
      <vt:lpstr>AHA and Million Hearts Spotlight on Washington: QSI</vt:lpstr>
      <vt:lpstr>Kristen VanWart Senior Director, Community Health </vt:lpstr>
      <vt:lpstr>AHA Workplace Health Solution </vt:lpstr>
      <vt:lpstr>Workplace Health Achievement Index </vt:lpstr>
      <vt:lpstr>Workplace Health Achievement Index </vt:lpstr>
      <vt:lpstr>Resources and Tools to Enhance Workplace Health </vt:lpstr>
      <vt:lpstr>Elaine Kitamura Regional Director, Multicultural Initiatives  </vt:lpstr>
      <vt:lpstr>What is Target BP</vt:lpstr>
      <vt:lpstr>Who is our Target Audience?</vt:lpstr>
      <vt:lpstr>Why should a clinic participate?</vt:lpstr>
      <vt:lpstr>Levels of Recognition</vt:lpstr>
      <vt:lpstr>Data Submission</vt:lpstr>
      <vt:lpstr>PowerPoint Presentation</vt:lpstr>
      <vt:lpstr>PowerPoint Presentation</vt:lpstr>
      <vt:lpstr>PowerPoint Presentation</vt:lpstr>
      <vt:lpstr>PowerPoint Presentation</vt:lpstr>
      <vt:lpstr>Workgroup Approach</vt:lpstr>
      <vt:lpstr>Workgroup Approach</vt:lpstr>
      <vt:lpstr>PowerPoint Presentation</vt:lpstr>
      <vt:lpstr>PowerPoint Presentation</vt:lpstr>
      <vt:lpstr>PowerPoint Presentation</vt:lpstr>
      <vt:lpstr>PowerPoint Presentation</vt:lpstr>
      <vt:lpstr>PowerPoint Presentation</vt:lpstr>
    </vt:vector>
  </TitlesOfParts>
  <Company>Warner Bros.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WB</dc:creator>
  <cp:lastModifiedBy>Julie Harvill</cp:lastModifiedBy>
  <cp:revision>62</cp:revision>
  <dcterms:created xsi:type="dcterms:W3CDTF">2017-07-07T22:26:51Z</dcterms:created>
  <dcterms:modified xsi:type="dcterms:W3CDTF">2017-08-15T03:26:45Z</dcterms:modified>
</cp:coreProperties>
</file>