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1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6.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7.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8.xml" ContentType="application/vnd.openxmlformats-officedocument.theme+xml"/>
  <Override PartName="/ppt/theme/themeOverride1.xml" ContentType="application/vnd.openxmlformats-officedocument.themeOverrid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ink/ink1.xml" ContentType="application/inkml+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707" r:id="rId3"/>
    <p:sldMasterId id="2147483715" r:id="rId4"/>
    <p:sldMasterId id="2147483717" r:id="rId5"/>
    <p:sldMasterId id="2147483719" r:id="rId6"/>
    <p:sldMasterId id="2147483722" r:id="rId7"/>
    <p:sldMasterId id="2147483725" r:id="rId8"/>
    <p:sldMasterId id="2147483727" r:id="rId9"/>
    <p:sldMasterId id="2147483730" r:id="rId10"/>
    <p:sldMasterId id="2147483733" r:id="rId11"/>
    <p:sldMasterId id="2147483735" r:id="rId12"/>
    <p:sldMasterId id="2147483740" r:id="rId13"/>
    <p:sldMasterId id="2147483772" r:id="rId14"/>
    <p:sldMasterId id="2147483818" r:id="rId15"/>
    <p:sldMasterId id="2147483830" r:id="rId16"/>
    <p:sldMasterId id="2147483852" r:id="rId17"/>
    <p:sldMasterId id="2147483864" r:id="rId18"/>
  </p:sldMasterIdLst>
  <p:notesMasterIdLst>
    <p:notesMasterId r:id="rId115"/>
  </p:notesMasterIdLst>
  <p:handoutMasterIdLst>
    <p:handoutMasterId r:id="rId116"/>
  </p:handoutMasterIdLst>
  <p:sldIdLst>
    <p:sldId id="256" r:id="rId19"/>
    <p:sldId id="257" r:id="rId20"/>
    <p:sldId id="344" r:id="rId21"/>
    <p:sldId id="409" r:id="rId22"/>
    <p:sldId id="499" r:id="rId23"/>
    <p:sldId id="259" r:id="rId24"/>
    <p:sldId id="408" r:id="rId25"/>
    <p:sldId id="817" r:id="rId26"/>
    <p:sldId id="331" r:id="rId27"/>
    <p:sldId id="485" r:id="rId28"/>
    <p:sldId id="486" r:id="rId29"/>
    <p:sldId id="487" r:id="rId30"/>
    <p:sldId id="488" r:id="rId31"/>
    <p:sldId id="332" r:id="rId32"/>
    <p:sldId id="500" r:id="rId33"/>
    <p:sldId id="501" r:id="rId34"/>
    <p:sldId id="258" r:id="rId35"/>
    <p:sldId id="280" r:id="rId36"/>
    <p:sldId id="502" r:id="rId37"/>
    <p:sldId id="281" r:id="rId38"/>
    <p:sldId id="277" r:id="rId39"/>
    <p:sldId id="282" r:id="rId40"/>
    <p:sldId id="503" r:id="rId41"/>
    <p:sldId id="504" r:id="rId42"/>
    <p:sldId id="284" r:id="rId43"/>
    <p:sldId id="285" r:id="rId44"/>
    <p:sldId id="286" r:id="rId45"/>
    <p:sldId id="505" r:id="rId46"/>
    <p:sldId id="506" r:id="rId47"/>
    <p:sldId id="289" r:id="rId48"/>
    <p:sldId id="288" r:id="rId49"/>
    <p:sldId id="489" r:id="rId50"/>
    <p:sldId id="818" r:id="rId51"/>
    <p:sldId id="819" r:id="rId52"/>
    <p:sldId id="820" r:id="rId53"/>
    <p:sldId id="279" r:id="rId54"/>
    <p:sldId id="821" r:id="rId55"/>
    <p:sldId id="294" r:id="rId56"/>
    <p:sldId id="295" r:id="rId57"/>
    <p:sldId id="292" r:id="rId58"/>
    <p:sldId id="293" r:id="rId59"/>
    <p:sldId id="296" r:id="rId60"/>
    <p:sldId id="297" r:id="rId61"/>
    <p:sldId id="822" r:id="rId62"/>
    <p:sldId id="823" r:id="rId63"/>
    <p:sldId id="824" r:id="rId64"/>
    <p:sldId id="825" r:id="rId65"/>
    <p:sldId id="290" r:id="rId66"/>
    <p:sldId id="291" r:id="rId67"/>
    <p:sldId id="328" r:id="rId68"/>
    <p:sldId id="490" r:id="rId69"/>
    <p:sldId id="507" r:id="rId70"/>
    <p:sldId id="508" r:id="rId71"/>
    <p:sldId id="260" r:id="rId72"/>
    <p:sldId id="268" r:id="rId73"/>
    <p:sldId id="509" r:id="rId74"/>
    <p:sldId id="261" r:id="rId75"/>
    <p:sldId id="269" r:id="rId76"/>
    <p:sldId id="510" r:id="rId77"/>
    <p:sldId id="262" r:id="rId78"/>
    <p:sldId id="263" r:id="rId79"/>
    <p:sldId id="264" r:id="rId80"/>
    <p:sldId id="265" r:id="rId81"/>
    <p:sldId id="266" r:id="rId82"/>
    <p:sldId id="267" r:id="rId83"/>
    <p:sldId id="287" r:id="rId84"/>
    <p:sldId id="491" r:id="rId85"/>
    <p:sldId id="795" r:id="rId86"/>
    <p:sldId id="785" r:id="rId87"/>
    <p:sldId id="783" r:id="rId88"/>
    <p:sldId id="796" r:id="rId89"/>
    <p:sldId id="797" r:id="rId90"/>
    <p:sldId id="816" r:id="rId91"/>
    <p:sldId id="786" r:id="rId92"/>
    <p:sldId id="802" r:id="rId93"/>
    <p:sldId id="803" r:id="rId94"/>
    <p:sldId id="789" r:id="rId95"/>
    <p:sldId id="804" r:id="rId96"/>
    <p:sldId id="805" r:id="rId97"/>
    <p:sldId id="806" r:id="rId98"/>
    <p:sldId id="792" r:id="rId99"/>
    <p:sldId id="794" r:id="rId100"/>
    <p:sldId id="810" r:id="rId101"/>
    <p:sldId id="813" r:id="rId102"/>
    <p:sldId id="814" r:id="rId103"/>
    <p:sldId id="352" r:id="rId104"/>
    <p:sldId id="307" r:id="rId105"/>
    <p:sldId id="354" r:id="rId106"/>
    <p:sldId id="495" r:id="rId107"/>
    <p:sldId id="496" r:id="rId108"/>
    <p:sldId id="497" r:id="rId109"/>
    <p:sldId id="498" r:id="rId110"/>
    <p:sldId id="355" r:id="rId111"/>
    <p:sldId id="826" r:id="rId112"/>
    <p:sldId id="356" r:id="rId113"/>
    <p:sldId id="511" r:id="rId1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4B96B"/>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94660"/>
  </p:normalViewPr>
  <p:slideViewPr>
    <p:cSldViewPr snapToGrid="0" snapToObjects="1">
      <p:cViewPr varScale="1">
        <p:scale>
          <a:sx n="61" d="100"/>
          <a:sy n="61" d="100"/>
        </p:scale>
        <p:origin x="1166" y="3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3058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117" Type="http://schemas.openxmlformats.org/officeDocument/2006/relationships/presProps" Target="presProps.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112" Type="http://schemas.openxmlformats.org/officeDocument/2006/relationships/slide" Target="slides/slide94.xml"/><Relationship Id="rId16" Type="http://schemas.openxmlformats.org/officeDocument/2006/relationships/slideMaster" Target="slideMasters/slideMaster16.xml"/><Relationship Id="rId107" Type="http://schemas.openxmlformats.org/officeDocument/2006/relationships/slide" Target="slides/slide89.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slide" Target="slides/slide56.xml"/><Relationship Id="rId79" Type="http://schemas.openxmlformats.org/officeDocument/2006/relationships/slide" Target="slides/slide61.xml"/><Relationship Id="rId87" Type="http://schemas.openxmlformats.org/officeDocument/2006/relationships/slide" Target="slides/slide69.xml"/><Relationship Id="rId102" Type="http://schemas.openxmlformats.org/officeDocument/2006/relationships/slide" Target="slides/slide84.xml"/><Relationship Id="rId110" Type="http://schemas.openxmlformats.org/officeDocument/2006/relationships/slide" Target="slides/slide92.xml"/><Relationship Id="rId115"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3.xml"/><Relationship Id="rId82" Type="http://schemas.openxmlformats.org/officeDocument/2006/relationships/slide" Target="slides/slide64.xml"/><Relationship Id="rId90" Type="http://schemas.openxmlformats.org/officeDocument/2006/relationships/slide" Target="slides/slide72.xml"/><Relationship Id="rId95" Type="http://schemas.openxmlformats.org/officeDocument/2006/relationships/slide" Target="slides/slide77.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113" Type="http://schemas.openxmlformats.org/officeDocument/2006/relationships/slide" Target="slides/slide95.xml"/><Relationship Id="rId118"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slide" Target="slides/slide62.xml"/><Relationship Id="rId85" Type="http://schemas.openxmlformats.org/officeDocument/2006/relationships/slide" Target="slides/slide67.xml"/><Relationship Id="rId93" Type="http://schemas.openxmlformats.org/officeDocument/2006/relationships/slide" Target="slides/slide75.xml"/><Relationship Id="rId98" Type="http://schemas.openxmlformats.org/officeDocument/2006/relationships/slide" Target="slides/slide8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103" Type="http://schemas.openxmlformats.org/officeDocument/2006/relationships/slide" Target="slides/slide85.xml"/><Relationship Id="rId108" Type="http://schemas.openxmlformats.org/officeDocument/2006/relationships/slide" Target="slides/slide90.xml"/><Relationship Id="rId116" Type="http://schemas.openxmlformats.org/officeDocument/2006/relationships/handoutMaster" Target="handoutMasters/handoutMaster1.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slide" Target="slides/slide70.xml"/><Relationship Id="rId91" Type="http://schemas.openxmlformats.org/officeDocument/2006/relationships/slide" Target="slides/slide73.xml"/><Relationship Id="rId96" Type="http://schemas.openxmlformats.org/officeDocument/2006/relationships/slide" Target="slides/slide78.xml"/><Relationship Id="rId111"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6" Type="http://schemas.openxmlformats.org/officeDocument/2006/relationships/slide" Target="slides/slide88.xml"/><Relationship Id="rId114" Type="http://schemas.openxmlformats.org/officeDocument/2006/relationships/slide" Target="slides/slide96.xml"/><Relationship Id="rId119"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109" Type="http://schemas.openxmlformats.org/officeDocument/2006/relationships/slide" Target="slides/slide9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slide" Target="slides/slide86.xml"/><Relationship Id="rId120"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2" Type="http://schemas.openxmlformats.org/officeDocument/2006/relationships/slideMaster" Target="slideMasters/slideMaster2.xml"/><Relationship Id="rId29"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BECBB2-AE89-4C0A-887C-D490687BAED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53F7935-BCB0-4F00-BC3B-4AC803EBAC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0CECE23-F819-4E24-BC54-3075BBBDC066}" type="datetimeFigureOut">
              <a:rPr lang="en-US" smtClean="0"/>
              <a:t>4/2/2020</a:t>
            </a:fld>
            <a:endParaRPr lang="en-US"/>
          </a:p>
        </p:txBody>
      </p:sp>
      <p:sp>
        <p:nvSpPr>
          <p:cNvPr id="4" name="Footer Placeholder 3">
            <a:extLst>
              <a:ext uri="{FF2B5EF4-FFF2-40B4-BE49-F238E27FC236}">
                <a16:creationId xmlns:a16="http://schemas.microsoft.com/office/drawing/2014/main" id="{7A2698C6-D018-4951-B32C-F06938A3CBD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F37BA3C-9FA1-49D8-9E3E-25CB1C6D1DF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06E67D-0BCA-4E03-988A-E42AD4564112}" type="slidenum">
              <a:rPr lang="en-US" smtClean="0"/>
              <a:t>‹#›</a:t>
            </a:fld>
            <a:endParaRPr lang="en-US"/>
          </a:p>
        </p:txBody>
      </p:sp>
    </p:spTree>
    <p:extLst>
      <p:ext uri="{BB962C8B-B14F-4D97-AF65-F5344CB8AC3E}">
        <p14:creationId xmlns:p14="http://schemas.microsoft.com/office/powerpoint/2010/main" val="132068851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06-14T15:58:31.384"/>
    </inkml:context>
    <inkml:brush xml:id="br0">
      <inkml:brushProperty name="width" value="0.2" units="cm"/>
      <inkml:brushProperty name="height" value="0.2" units="cm"/>
      <inkml:brushProperty name="color" value="#0000CC"/>
      <inkml:brushProperty name="ignorePressure" value="1"/>
    </inkml:brush>
  </inkml:definitions>
  <inkml:trace contextRef="#ctx0" brushRef="#br0">221 0,'0'0,"0"0,0 0,0 0,0 0,0 0,0 0,0 0,0 0,0 0,0 5,0 0,0 5,0 0,-4 3,-2 4,1 2,-4 4,0 5,-3 3,1 5,-2 4,1 5,-2 3,-3 2,2 1,-1 1,2 0,-1-1,3 1,2-5,4-11,2 3,3 2,-4 3,0 3,0-2,5-1,3 2,1 1,0 1,3 1,1-3,3-1,0 1,2 0,3-2,4-5,2-5,2-3,1-3,1-3,-4-4,2 2,7 2,10 1,7 0,9 0,7 0,5 0,5-5,2-1,2-4,0-5,-1 0,1-2,-1-2,0-7,3-3,2-2,4 1,5 0,0-2,1-2,3 2,-2-3,0 0,2-2,2-5,-3 2,1-2,0 2,3-1,-4-3,0 3,2-1,-4-2,1 2,2-1,1-1,3-3,0-1,-2 2,-1 1,0-1,-3-1,0 3,2 0,1-1,-2-2,0-2,1 0,3-2,-4 4,0 1,2 0,-4-1,-3 3,-5 0,-3-1,2-2,-5 3,-2 0,-2-1,-4 2,-6 1,0 2,-3-1,-8 3,-3-2,-7 3,-6 2,-4-1,-1 0,-4 3,-4 2,0 2,-2-2,-3-1,-1 0,-3 2,-1 1,-2 2,2 0,-3 1,2-4,-2-2,3 1,-3 1,-2 1,2 1,-2 1,-1 1,-3 0,2 0,0 0,-1-4,-2-1,-1-1,-1 2,-2 1</inkml:trace>
  <inkml:trace contextRef="#ctx0" brushRef="#br0" timeOffset="1079.5">5682 661,'0'0,"0"0,0 0,0 0,0 0,0 0,0 0,0 0,0 0,0 0,0 0,0 4,0 2,0-1,0 0,0-2,5-1,0-1,1-1,3 5,4 0,0 0,2 0,3-2,3 3,2 0,1 0,1-1,-3 2,-2 0,0 0,2-3,0 4,2-1,-4-1,-1-1,1-2,-3-2,0 4,-3 1,0 0,-2-2,-3-1,2-2,-2 0,2-1,-1 0,-1 0,-3 4,1 2,1-1,-2-1,-2-1,-1-1,-1-1,-2 0,0-1,0-1,0 6,-1 0,1 5,-4 0,-2-2,0 3,-3 3,1 4,0-1,-2 0,1 3,-3 1,1-2,-2-1,1 1,-1-2,1 0,2 1,0-2,0 1,3-3,-3 0,2-2,-3 2,0 2,2 3,-1-2,1 1,-3 1,1-2,2-4,3-5,3-3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6D9998-23C4-4374-A293-0A6A93EDB9C1}" type="datetimeFigureOut">
              <a:rPr lang="en-US" smtClean="0"/>
              <a:t>4/2/2020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341F28-1567-4469-9C1C-81EDE199C02B}" type="slidenum">
              <a:rPr lang="en-US" smtClean="0"/>
              <a:t>‹#›</a:t>
            </a:fld>
            <a:endParaRPr lang="en-US" dirty="0"/>
          </a:p>
        </p:txBody>
      </p:sp>
    </p:spTree>
    <p:extLst>
      <p:ext uri="{BB962C8B-B14F-4D97-AF65-F5344CB8AC3E}">
        <p14:creationId xmlns:p14="http://schemas.microsoft.com/office/powerpoint/2010/main" val="62827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1184275" y="698500"/>
            <a:ext cx="4651375" cy="34893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701993" y="4420315"/>
            <a:ext cx="5615939" cy="4187666"/>
          </a:xfrm>
          <a:prstGeom prst="rect">
            <a:avLst/>
          </a:prstGeom>
        </p:spPr>
        <p:txBody>
          <a:bodyPr lIns="93272" tIns="93272" rIns="93272" bIns="93272" anchor="t" anchorCtr="0">
            <a:noAutofit/>
          </a:bodyPr>
          <a:lstStyle/>
          <a:p>
            <a:endParaRPr dirty="0"/>
          </a:p>
        </p:txBody>
      </p:sp>
    </p:spTree>
    <p:extLst>
      <p:ext uri="{BB962C8B-B14F-4D97-AF65-F5344CB8AC3E}">
        <p14:creationId xmlns:p14="http://schemas.microsoft.com/office/powerpoint/2010/main" val="842834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Each year, in the United States, more than 800,000 adults die from cardiovascular disease, and 1.5 million have a heart attack or stroke.</a:t>
            </a:r>
            <a:r>
              <a:rPr lang="en-US" sz="1200" b="1" kern="1200" baseline="30000" dirty="0">
                <a:solidFill>
                  <a:schemeClr val="tx1"/>
                </a:solidFill>
                <a:effectLst/>
                <a:latin typeface="+mn-lt"/>
                <a:ea typeface="+mn-ea"/>
                <a:cs typeface="+mn-cs"/>
              </a:rPr>
              <a:t>1</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Cardiovascular disease is the leading cause of potentially preventable death in the U.S.</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cost to the U.S. economy is over $300 billion every year in medical costs and lost productivity.</a:t>
            </a:r>
            <a:r>
              <a:rPr lang="en-US" sz="1200" b="1" kern="1200" baseline="30000" dirty="0">
                <a:solidFill>
                  <a:schemeClr val="tx1"/>
                </a:solidFill>
                <a:effectLst/>
                <a:latin typeface="+mn-lt"/>
                <a:ea typeface="+mn-ea"/>
                <a:cs typeface="+mn-cs"/>
              </a:rPr>
              <a:t> 1</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Cardiovascular disease is the greatest contributor to racial disparities in life expectancy among African Americans—accounting for more than one year of the almost four years shorter life span.</a:t>
            </a:r>
            <a:r>
              <a:rPr lang="en-US" sz="1200" kern="1200" baseline="30000" dirty="0">
                <a:solidFill>
                  <a:schemeClr val="tx1"/>
                </a:solidFill>
                <a:effectLst/>
                <a:latin typeface="+mn-lt"/>
                <a:ea typeface="+mn-ea"/>
                <a:cs typeface="+mn-cs"/>
              </a:rPr>
              <a:t>3</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most alarmingly, after 40 years of steady improvement, the rates of decline in both heart disease and stroke deaths have slowed.</a:t>
            </a:r>
            <a:r>
              <a:rPr lang="en-US" sz="1200" kern="1200" baseline="30000" dirty="0">
                <a:solidFill>
                  <a:schemeClr val="tx1"/>
                </a:solidFill>
                <a:effectLst/>
                <a:latin typeface="+mn-lt"/>
                <a:ea typeface="+mn-ea"/>
                <a:cs typeface="+mn-cs"/>
              </a:rPr>
              <a:t>4</a:t>
            </a:r>
          </a:p>
          <a:p>
            <a:endParaRPr lang="en-US" sz="1200" kern="1200" baseline="30000" dirty="0">
              <a:solidFill>
                <a:schemeClr val="tx1"/>
              </a:solidFill>
              <a:effectLst/>
              <a:latin typeface="+mn-lt"/>
              <a:ea typeface="+mn-ea"/>
              <a:cs typeface="+mn-cs"/>
            </a:endParaRPr>
          </a:p>
          <a:p>
            <a:r>
              <a:rPr lang="en-US" baseline="0" dirty="0"/>
              <a:t>SD ranks 21</a:t>
            </a:r>
            <a:r>
              <a:rPr lang="en-US" baseline="30000" dirty="0"/>
              <a:t>st</a:t>
            </a:r>
            <a:r>
              <a:rPr lang="en-US" baseline="0" dirty="0"/>
              <a:t> in the nation in heart disease mortality per 100,000 and has a stroke mortality rate of 4% higher than the national average.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3B3A7-7C15-0344-8945-F946C0573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4920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Deaths due to heart attacks and strokes have been declining steadily for the last 40 years, which can be attributed to both changes in the environment (such as having fewer people smoking) and to improvements in clinical care (such as improved care for those having a stroke and medication use for those with high blood pressure and high cholesterol).</a:t>
            </a:r>
            <a:r>
              <a:rPr lang="en-US" sz="1200"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graph shows the rate of cardiovascular deaths since 2000, and you can see that there is a flattening (or lessening) of the decline. The flattening of the decline is worrying and warrants focusing the Million Hearts® initiative on priorities and strategies to reverse this troubling trend.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3B3A7-7C15-0344-8945-F946C0573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545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prevent 1 million heart attacks and strokes by 2022, we need to focus on three key priorities: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Keeping people healthy</a:t>
            </a:r>
            <a:r>
              <a:rPr lang="en-US" sz="1200" kern="1200" dirty="0">
                <a:solidFill>
                  <a:schemeClr val="tx1"/>
                </a:solidFill>
                <a:effectLst/>
                <a:latin typeface="+mn-lt"/>
                <a:ea typeface="+mn-ea"/>
                <a:cs typeface="+mn-cs"/>
              </a:rPr>
              <a:t> by making changes to the environments in which people live, learn, work, and play to make it easier for people to make healthy choices.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Optimizing care</a:t>
            </a:r>
            <a:r>
              <a:rPr lang="en-US" sz="1200" kern="1200" dirty="0">
                <a:solidFill>
                  <a:schemeClr val="tx1"/>
                </a:solidFill>
                <a:effectLst/>
                <a:latin typeface="+mn-lt"/>
                <a:ea typeface="+mn-ea"/>
                <a:cs typeface="+mn-cs"/>
              </a:rPr>
              <a:t> so that those with and at risk for cardiovascular disease receive the services and acquire the skills needed to reduce the likelihood of having a heart attack or stroke.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Improving outcomes for priority populations</a:t>
            </a:r>
            <a:r>
              <a:rPr lang="en-US" sz="1200" kern="1200" dirty="0">
                <a:solidFill>
                  <a:schemeClr val="tx1"/>
                </a:solidFill>
                <a:effectLst/>
                <a:latin typeface="+mn-lt"/>
                <a:ea typeface="+mn-ea"/>
                <a:cs typeface="+mn-cs"/>
              </a:rPr>
              <a:t> who suffer worse outcomes of cardiovascular disease and where there is evidence and the opportunity to make a significant impact.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CE0BF7-5B15-4DCA-AE24-8E2BDC6AA0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3757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Bold and specific action is needed if we are to prevent 1 million events.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Preventing 1 million events is possible by achieving a 20% reduction in sodium, smoking, and physical inactivity in our communities.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health care contribution to the million or more comes from achieving 80% performance on key clinical quality measures of cardiovascular care, the ABCS:  </a:t>
            </a:r>
          </a:p>
          <a:p>
            <a:pPr lvl="0"/>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spirin use or other anticoagulants as appropriate, </a:t>
            </a:r>
          </a:p>
          <a:p>
            <a:pPr lvl="0"/>
            <a:r>
              <a:rPr lang="en-US" sz="1200" b="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lood pressure control,</a:t>
            </a:r>
          </a:p>
          <a:p>
            <a:pPr lvl="0"/>
            <a:r>
              <a:rPr lang="en-US" sz="1200" b="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holesterol management, and </a:t>
            </a:r>
          </a:p>
          <a:p>
            <a:pPr lvl="0"/>
            <a:r>
              <a:rPr lang="en-US" sz="1200" b="1" kern="1200" dirty="0">
                <a:solidFill>
                  <a:schemeClr val="tx1"/>
                </a:solidFill>
                <a:effectLst/>
                <a:latin typeface="+mn-lt"/>
                <a:ea typeface="+mn-ea"/>
                <a:cs typeface="+mn-cs"/>
              </a:rPr>
              <a:t>S</a:t>
            </a:r>
            <a:r>
              <a:rPr lang="en-US" sz="1200" kern="1200" dirty="0">
                <a:solidFill>
                  <a:schemeClr val="tx1"/>
                </a:solidFill>
                <a:effectLst/>
                <a:latin typeface="+mn-lt"/>
                <a:ea typeface="+mn-ea"/>
                <a:cs typeface="+mn-cs"/>
              </a:rPr>
              <a:t>moking cessation.  </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 less than 30% of those eligible for cardiac rehabilitation being referred and enrolled, the goal for cardiac rehab has been set at participation rates of 70%. Achieving this 5-year goal would prevent 25,000 deaths and 180,000 hospitalizations annually.</a:t>
            </a:r>
            <a:r>
              <a:rPr lang="en-US" sz="1200" b="1" kern="1200" baseline="30000" dirty="0">
                <a:solidFill>
                  <a:schemeClr val="tx1"/>
                </a:solidFill>
                <a:effectLst/>
                <a:latin typeface="+mn-lt"/>
                <a:ea typeface="+mn-ea"/>
                <a:cs typeface="+mn-cs"/>
              </a:rPr>
              <a:t>5 </a:t>
            </a:r>
            <a:r>
              <a:rPr lang="en-US" sz="1200" b="1" kern="1200" baseline="0" dirty="0">
                <a:solidFill>
                  <a:schemeClr val="tx1"/>
                </a:solidFill>
                <a:effectLst/>
                <a:latin typeface="+mn-lt"/>
                <a:ea typeface="+mn-ea"/>
                <a:cs typeface="+mn-cs"/>
              </a:rPr>
              <a:t> 5.1% of SD adults have had a hear attack (2014)</a:t>
            </a:r>
            <a:endParaRPr lang="en-US" sz="1200" b="1" kern="1200" baseline="300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Helping people practice healthy habits starts in the community, with good design, ready access, and peer group activities, and is reinforced by clinicians who equip and empower their patients to adopt heart-healthy behaviors.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Finally, certain populations suffer worse cardiovascular outcomes, and while the reasons for these disparities are complex, effective interventions are now available to help narrow these gaps. Therefore, “improving outcomes for priority populations” has been established as a new priority for this phase of the initiative.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B6C35-5F74-4C23-A760-A8B994C3E5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7713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get to the goal of a 20% reduction in sodium intake, smoking, and physical inactivity, we must focus our collective efforts on effective public health strategies.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Strong evidence suggests local food procurement policies can enhance consumer choice for lower sodium foods, while encouraging more producers to offer lower sodium alternatives.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Smoke-free spaces and pricing approaches are effective in driving down tobacco use.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there is promising evidence that increasing access to places for physical activity, designing communities and streets with physical activity in mind, and peer support–type walking groups can help more individuals increase their physical activity level.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8753D7-F08A-4482-AD0E-564F1E8B58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995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Likewise, in order to achieve excellence in clinical care, we need to focus on effective health care strategies.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Evidence has shown that high performers excel in the use of: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Teams, </a:t>
            </a:r>
            <a:r>
              <a:rPr lang="en-US" sz="1200" kern="1200" dirty="0">
                <a:solidFill>
                  <a:schemeClr val="tx1"/>
                </a:solidFill>
                <a:effectLst/>
                <a:latin typeface="+mn-lt"/>
                <a:ea typeface="+mn-ea"/>
                <a:cs typeface="+mn-cs"/>
              </a:rPr>
              <a:t>including pharmacists, nurses, community health workers, and cardiac rehab teams. The nation needs everyone working at the top of their license and abilities.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Technology, </a:t>
            </a:r>
            <a:r>
              <a:rPr lang="en-US" sz="1200" kern="1200" dirty="0">
                <a:solidFill>
                  <a:schemeClr val="tx1"/>
                </a:solidFill>
                <a:effectLst/>
                <a:latin typeface="+mn-lt"/>
                <a:ea typeface="+mn-ea"/>
                <a:cs typeface="+mn-cs"/>
              </a:rPr>
              <a:t>such as electronic health records that include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clinical</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decision support, patient portals, e- and default referrals, registries, and algorithms to find gaps in care.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Processes </a:t>
            </a:r>
            <a:r>
              <a:rPr lang="en-US" sz="1200" kern="1200" dirty="0">
                <a:solidFill>
                  <a:schemeClr val="tx1"/>
                </a:solidFill>
                <a:effectLst/>
                <a:latin typeface="+mn-lt"/>
                <a:ea typeface="+mn-ea"/>
                <a:cs typeface="+mn-cs"/>
              </a:rPr>
              <a:t>that ensure quality care, such as treatment protocols; daily huddles of the medical team; scorecards that show performance status on the ABCS;  proactive outreach to patients about their risks, such as uncontrolled high blood pressure; and finding patients with undiagnosed high blood pressure, high cholesterol, or tobacco use.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Patient and family supports</a:t>
            </a:r>
            <a:r>
              <a:rPr lang="en-US" sz="1200" kern="1200" dirty="0">
                <a:solidFill>
                  <a:schemeClr val="tx1"/>
                </a:solidFill>
                <a:effectLst/>
                <a:latin typeface="+mn-lt"/>
                <a:ea typeface="+mn-ea"/>
                <a:cs typeface="+mn-cs"/>
              </a:rPr>
              <a:t>, such as training in self-measured blood pressure monitoring; problem-solving in medication adherence; counseling on nutrition, physical activity, tobacco cessation, and avoiding exposure to particulate matter (also known as particle pollution); and systematic referrals to community-based physical activity and cardiac rehab programs.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8753D7-F08A-4482-AD0E-564F1E8B58A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8222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Million Hearts® can help you take action to reach these goals and implement these strategies. The initiative’s website offers many resources and tools designed to help partners take action to reach the goals of Million Hearts®.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These include </a:t>
            </a:r>
            <a:r>
              <a:rPr lang="en-US" sz="1200" b="1" u="sng" kern="1200" dirty="0">
                <a:solidFill>
                  <a:schemeClr val="tx1"/>
                </a:solidFill>
                <a:effectLst/>
                <a:latin typeface="+mn-lt"/>
                <a:ea typeface="+mn-ea"/>
                <a:cs typeface="+mn-cs"/>
              </a:rPr>
              <a:t>Action Guides</a:t>
            </a:r>
            <a:r>
              <a:rPr lang="en-US" sz="1200" kern="1200" dirty="0">
                <a:solidFill>
                  <a:schemeClr val="tx1"/>
                </a:solidFill>
                <a:effectLst/>
                <a:latin typeface="+mn-lt"/>
                <a:ea typeface="+mn-ea"/>
                <a:cs typeface="+mn-cs"/>
              </a:rPr>
              <a:t> on hypertension control, self-measured blood pressure monitoring (SMBP), tobacco cessation, and medication adherence; </a:t>
            </a:r>
            <a:r>
              <a:rPr lang="en-US" sz="1200" b="1" u="sng" kern="1200" dirty="0">
                <a:solidFill>
                  <a:schemeClr val="tx1"/>
                </a:solidFill>
                <a:effectLst/>
                <a:latin typeface="+mn-lt"/>
                <a:ea typeface="+mn-ea"/>
                <a:cs typeface="+mn-cs"/>
              </a:rPr>
              <a:t>protocols for</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hypertension treatment, tobacco cessation, and cholesterol management; </a:t>
            </a:r>
            <a:r>
              <a:rPr lang="en-US" sz="1200" b="1" u="sng" kern="1200" dirty="0">
                <a:solidFill>
                  <a:schemeClr val="tx1"/>
                </a:solidFill>
                <a:effectLst/>
                <a:latin typeface="+mn-lt"/>
                <a:ea typeface="+mn-ea"/>
                <a:cs typeface="+mn-cs"/>
              </a:rPr>
              <a:t>tools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such as the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Hypertension Prevalence Estimator and the ASCVD Risk Estimator; resources related to using </a:t>
            </a:r>
            <a:r>
              <a:rPr lang="en-US" sz="1200" b="1" u="sng" kern="1200" dirty="0">
                <a:solidFill>
                  <a:schemeClr val="tx1"/>
                </a:solidFill>
                <a:effectLst/>
                <a:latin typeface="+mn-lt"/>
                <a:ea typeface="+mn-ea"/>
                <a:cs typeface="+mn-cs"/>
              </a:rPr>
              <a:t>Health IT</a:t>
            </a:r>
            <a:r>
              <a:rPr lang="en-US" sz="1200" kern="1200" dirty="0">
                <a:solidFill>
                  <a:schemeClr val="tx1"/>
                </a:solidFill>
                <a:effectLst/>
                <a:latin typeface="+mn-lt"/>
                <a:ea typeface="+mn-ea"/>
                <a:cs typeface="+mn-cs"/>
              </a:rPr>
              <a:t>; information on </a:t>
            </a:r>
            <a:r>
              <a:rPr lang="en-US" sz="1200" b="1" u="sng" kern="1200" dirty="0">
                <a:solidFill>
                  <a:schemeClr val="tx1"/>
                </a:solidFill>
                <a:effectLst/>
                <a:latin typeface="+mn-lt"/>
                <a:ea typeface="+mn-ea"/>
                <a:cs typeface="+mn-cs"/>
              </a:rPr>
              <a:t>Clinical Quality Measures,</a:t>
            </a:r>
            <a:r>
              <a:rPr lang="en-US" sz="1200" kern="1200" dirty="0">
                <a:solidFill>
                  <a:schemeClr val="tx1"/>
                </a:solidFill>
                <a:effectLst/>
                <a:latin typeface="+mn-lt"/>
                <a:ea typeface="+mn-ea"/>
                <a:cs typeface="+mn-cs"/>
              </a:rPr>
              <a:t> including the measures themselves and a clinical quality measures dashboard; and </a:t>
            </a:r>
            <a:r>
              <a:rPr lang="en-US" sz="1200" b="1" u="sng" kern="1200" dirty="0">
                <a:solidFill>
                  <a:schemeClr val="tx1"/>
                </a:solidFill>
                <a:effectLst/>
                <a:latin typeface="+mn-lt"/>
                <a:ea typeface="+mn-ea"/>
                <a:cs typeface="+mn-cs"/>
              </a:rPr>
              <a:t>consumer resources and tools.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learn more about the audience and purpose of each of these resources, please visit the Million Hearts® website at millionhearts.hhs.gov.</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3B3A7-7C15-0344-8945-F946C0573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0448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“Thank you, Cynthia, </a:t>
            </a:r>
            <a:r>
              <a:rPr lang="en-US" sz="1200" kern="1200" dirty="0" err="1">
                <a:solidFill>
                  <a:schemeClr val="tx1"/>
                </a:solidFill>
                <a:effectLst/>
                <a:latin typeface="+mn-lt"/>
                <a:ea typeface="+mn-ea"/>
                <a:cs typeface="+mn-cs"/>
              </a:rPr>
              <a:t>Shaquana</a:t>
            </a:r>
            <a:r>
              <a:rPr lang="en-US" sz="1200" kern="1200" dirty="0">
                <a:solidFill>
                  <a:schemeClr val="tx1"/>
                </a:solidFill>
                <a:effectLst/>
                <a:latin typeface="+mn-lt"/>
                <a:ea typeface="+mn-ea"/>
                <a:cs typeface="+mn-cs"/>
              </a:rPr>
              <a:t>, and Dina. We hope that some of you see your organizations in the actions already presented today. For those of you for whom the sector or focus is different, we are working on other examples like these.</a:t>
            </a:r>
            <a:r>
              <a:rPr lang="en-US" sz="1200" kern="1200" baseline="0" dirty="0">
                <a:solidFill>
                  <a:schemeClr val="tx1"/>
                </a:solidFill>
                <a:effectLst/>
                <a:latin typeface="+mn-lt"/>
                <a:ea typeface="+mn-ea"/>
                <a:cs typeface="+mn-cs"/>
              </a:rPr>
              <a:t> We have pulled just a few of many example actions partner can take and paired them with resources and examples of each. A collection of actions like this, appropriate to your organization and aligned with your mission and goals, will serve as a commitment to MH.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For example, hospitals can work on healthy food and beverage choices, implement smoke-free policies, and institute cardiac rehab ‘opt out’ referral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3B3A7-7C15-0344-8945-F946C0573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7509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examples</a:t>
            </a:r>
            <a:r>
              <a:rPr lang="en-US" baseline="0" dirty="0"/>
              <a:t> of actions employers can take:</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3B3A7-7C15-0344-8945-F946C0573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625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Clinical</a:t>
            </a:r>
            <a:r>
              <a:rPr lang="en-US" baseline="0" dirty="0"/>
              <a:t> care teams can: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3B3A7-7C15-0344-8945-F946C0573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4668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1184275" y="698500"/>
            <a:ext cx="4651375" cy="34893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701993" y="4420315"/>
            <a:ext cx="5615939" cy="4187666"/>
          </a:xfrm>
          <a:prstGeom prst="rect">
            <a:avLst/>
          </a:prstGeom>
        </p:spPr>
        <p:txBody>
          <a:bodyPr lIns="93272" tIns="93272" rIns="93272" bIns="93272" anchor="t" anchorCtr="0">
            <a:noAutofit/>
          </a:bodyPr>
          <a:lstStyle/>
          <a:p>
            <a:endParaRPr dirty="0"/>
          </a:p>
        </p:txBody>
      </p:sp>
    </p:spTree>
    <p:extLst>
      <p:ext uri="{BB962C8B-B14F-4D97-AF65-F5344CB8AC3E}">
        <p14:creationId xmlns:p14="http://schemas.microsoft.com/office/powerpoint/2010/main" val="4251407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Spread the word, share with your networks, and check out the resources and tools on the Million Hearts® website.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3B3A7-7C15-0344-8945-F946C0573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8546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slide)</a:t>
            </a:r>
          </a:p>
          <a:p>
            <a:endParaRPr lang="en-US" dirty="0"/>
          </a:p>
          <a:p>
            <a:r>
              <a:rPr lang="en-US" sz="1200" kern="1200" dirty="0">
                <a:solidFill>
                  <a:schemeClr val="tx1"/>
                </a:solidFill>
                <a:effectLst/>
                <a:latin typeface="+mn-lt"/>
                <a:ea typeface="+mn-ea"/>
                <a:cs typeface="+mn-cs"/>
              </a:rPr>
              <a:t>If you are presenting to organizational chapters or </a:t>
            </a:r>
            <a:r>
              <a:rPr lang="en-US" sz="1200" kern="1200" dirty="0" err="1">
                <a:solidFill>
                  <a:schemeClr val="tx1"/>
                </a:solidFill>
                <a:effectLst/>
                <a:latin typeface="+mn-lt"/>
                <a:ea typeface="+mn-ea"/>
                <a:cs typeface="+mn-cs"/>
              </a:rPr>
              <a:t>suborganizations</a:t>
            </a:r>
            <a:r>
              <a:rPr lang="en-US" sz="1200" kern="1200" dirty="0">
                <a:solidFill>
                  <a:schemeClr val="tx1"/>
                </a:solidFill>
                <a:effectLst/>
                <a:latin typeface="+mn-lt"/>
                <a:ea typeface="+mn-ea"/>
                <a:cs typeface="+mn-cs"/>
              </a:rPr>
              <a:t> that manage their own website(s), please pitch this resource on behalf of Million Hearts® using this slide and the language provided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 easy first step to support Million Hearts® is to embed the Million Hearts® microsite on your organization’s webpage. It’s an easy and cost-free way to make high-impact and up-to-date Million Hearts® clinical resources—including evidence-based protocols, action guides, quality improvement tools, and other featured resources and references—available to your clinical audiences.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your organization has already embedded the microsite, feel free to feature a print screen of your webpage with the microsite and share this resource by stating, “We feature the Million Hearts® for Clinicians microsite on our website at _____. Please direct our partnered clinicians to this webpage for their convenience in reviewing the Million Hearts® messages and tools they can use in their delivery of care.”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3B3A7-7C15-0344-8945-F946C0573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9341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B28B2B76-323C-4045-A390-E20120FFE8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2DA0760F-0611-4D7C-A9B0-CCE0204BF4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6388" name="Slide Number Placeholder 3">
            <a:extLst>
              <a:ext uri="{FF2B5EF4-FFF2-40B4-BE49-F238E27FC236}">
                <a16:creationId xmlns:a16="http://schemas.microsoft.com/office/drawing/2014/main" id="{8F6A44CD-709D-4AAA-AA14-C0C5059FFF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B5D441-6563-436C-87A7-BC5D4126DD6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687215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4D3BB90B-1C29-4D66-8BE8-3D4F79D4D5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E66F6AB8-C140-4B11-BF58-83C71EE5A4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Community Sector: Organizations that provide services, programs, or resources to community members in non-health care settings.</a:t>
            </a:r>
          </a:p>
          <a:p>
            <a:endParaRPr lang="en-US" altLang="en-US"/>
          </a:p>
          <a:p>
            <a:r>
              <a:rPr lang="en-US" altLang="en-US"/>
              <a:t>Public Health Sector: Public Health Organizations that can lead efforts to build and improve linkages between community and clinical sectors.</a:t>
            </a:r>
          </a:p>
          <a:p>
            <a:endParaRPr lang="en-US" altLang="en-US"/>
          </a:p>
          <a:p>
            <a:r>
              <a:rPr lang="en-US" altLang="en-US"/>
              <a:t>Clinical Sector: Organizations that provide services, programs, or resources directly related to medical diagnoses or treatment of community members by health care workers in health care settings.</a:t>
            </a:r>
          </a:p>
        </p:txBody>
      </p:sp>
      <p:sp>
        <p:nvSpPr>
          <p:cNvPr id="18436" name="Slide Number Placeholder 3">
            <a:extLst>
              <a:ext uri="{FF2B5EF4-FFF2-40B4-BE49-F238E27FC236}">
                <a16:creationId xmlns:a16="http://schemas.microsoft.com/office/drawing/2014/main" id="{3D3E23C8-9121-4241-BD70-7EEC3B076EC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D8B3BC-8BB7-4440-8030-48F9CF34CC6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673096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7FA6DB8-B422-4E4D-9F08-7EC5F5890F38}"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40953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727F1DD1-DAD0-4EF3-AD0F-4040A782F8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4604208A-D9CC-4A77-8149-50D1A9D239E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7412" name="Slide Number Placeholder 3">
            <a:extLst>
              <a:ext uri="{FF2B5EF4-FFF2-40B4-BE49-F238E27FC236}">
                <a16:creationId xmlns:a16="http://schemas.microsoft.com/office/drawing/2014/main" id="{AFEDDEDF-5742-429B-9519-044515D605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813BFF5-98AC-4FDB-8D3B-F8E5A2423F9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526309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D6993CD3-D7ED-45F1-9359-34E8410185F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D47584B2-095F-4F7D-AF95-FC51299974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9460" name="Slide Number Placeholder 3">
            <a:extLst>
              <a:ext uri="{FF2B5EF4-FFF2-40B4-BE49-F238E27FC236}">
                <a16:creationId xmlns:a16="http://schemas.microsoft.com/office/drawing/2014/main" id="{B62B05DD-2682-4D1D-97D3-6A2C4DAD390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B19F56-3697-448A-83E1-AC95A0B27EA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139897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211754C2-7ADD-4487-9A2A-B3DABB2F9C0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DDCDD02C-E83F-4229-AC51-F4FA7A441C3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1508" name="Slide Number Placeholder 3">
            <a:extLst>
              <a:ext uri="{FF2B5EF4-FFF2-40B4-BE49-F238E27FC236}">
                <a16:creationId xmlns:a16="http://schemas.microsoft.com/office/drawing/2014/main" id="{F1C0A5A1-8B78-495A-963A-D233F34BAE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D08326-4B4A-4976-94A0-58855EC6D92F}"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264990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E5E2B17F-6ACF-42A2-966B-642A3BFA902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16780CEF-FA79-481F-8E3C-F53E664048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3556" name="Slide Number Placeholder 3">
            <a:extLst>
              <a:ext uri="{FF2B5EF4-FFF2-40B4-BE49-F238E27FC236}">
                <a16:creationId xmlns:a16="http://schemas.microsoft.com/office/drawing/2014/main" id="{CA0F95A9-7FC4-4CB4-906C-87A140125F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BB4254C-154C-4A5B-A82D-4EA793428541}"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578806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2A2F072C-BBE4-4BD7-A75D-849D0CDFB1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C6EE3CD7-C148-479D-A209-35F7232445E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5604" name="Slide Number Placeholder 3">
            <a:extLst>
              <a:ext uri="{FF2B5EF4-FFF2-40B4-BE49-F238E27FC236}">
                <a16:creationId xmlns:a16="http://schemas.microsoft.com/office/drawing/2014/main" id="{11E5EDF2-3D7D-446A-A878-DCA50B22D8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A4EC390-1872-40CB-825F-8CE4AC7005C5}"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82194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Million Hearts® is a national initiative that aims to prevent 1 million heart attacks, strokes, and other cardiovascular events* over the next five years.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national initiative is co-led by the Centers for Disease Control and Prevention and the Centers for Medicare and Medicaid Services and carried out by a variety of governmental and non-governmental partners at local, state, and federal levels.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Million Hearts® provides a platform to shine light on a selection of evidence-based strategies for cardiovascular disease prevention, and serves as a learning lab and repository of tools, protocols, and resources for partners to use to implement these strategies. The only way we—as a nation—will meet these goals is through the collective and focused action of a variety of partners. In short, Million Hearts® provides the foundation and tools, and the Million Hearts® partners build the house.</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FF0000"/>
                </a:solidFill>
                <a:effectLst/>
                <a:latin typeface="+mn-lt"/>
                <a:ea typeface="+mn-ea"/>
                <a:cs typeface="+mn-cs"/>
              </a:rPr>
              <a:t>*Within the Million Hearts® initiative, for plain language purposes, we often say “heart attacks and strokes,” but the definition of prevented cardiovascular events that we track is broader than that and includes deaths, hospitalizations, and emergency room visits from heart attack, stroke, transient ischemic attack, and heart failure, as well as other cardiovascular events.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3B3A7-7C15-0344-8945-F946C0573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84240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4DF9DCB8-85F3-4FF2-8B33-69CA4A6091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61AA35C8-082F-4005-B1A2-6A22811A81E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7652" name="Slide Number Placeholder 3">
            <a:extLst>
              <a:ext uri="{FF2B5EF4-FFF2-40B4-BE49-F238E27FC236}">
                <a16:creationId xmlns:a16="http://schemas.microsoft.com/office/drawing/2014/main" id="{933AC4AF-05A3-4CCA-B39A-A925188388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D55A3CD-2C41-49E0-BAE9-6F7E5D693A85}"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604507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B1D29C7B-EB31-4EEA-B6AB-90A639391A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77582B35-C844-4572-8687-CE33B16FD0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700" name="Slide Number Placeholder 3">
            <a:extLst>
              <a:ext uri="{FF2B5EF4-FFF2-40B4-BE49-F238E27FC236}">
                <a16:creationId xmlns:a16="http://schemas.microsoft.com/office/drawing/2014/main" id="{C5FF4450-5823-4124-BDDE-106B4CC589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FC68751-563C-4279-81BF-1D6B7B4E05AF}"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862421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C88AE75A-C56D-4477-9EAE-6DF9E13234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189FCD93-52C5-4E8D-9859-35D6342E445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1748" name="Slide Number Placeholder 3">
            <a:extLst>
              <a:ext uri="{FF2B5EF4-FFF2-40B4-BE49-F238E27FC236}">
                <a16:creationId xmlns:a16="http://schemas.microsoft.com/office/drawing/2014/main" id="{26994F25-823D-44F4-83CA-570EBB7E32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0252267-0416-46AC-BEE7-EE07E964BFC4}"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288868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08076D41-838D-4EAE-898E-E7169F55957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C9B9AE01-80B2-4874-AA69-58321B2A0E3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3796" name="Slide Number Placeholder 3">
            <a:extLst>
              <a:ext uri="{FF2B5EF4-FFF2-40B4-BE49-F238E27FC236}">
                <a16:creationId xmlns:a16="http://schemas.microsoft.com/office/drawing/2014/main" id="{CE44BA37-7245-442E-ABD4-AC2C59B177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A3C367-3C82-49E3-8057-71A2E83A5E59}"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220767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ADCED6E3-931E-4181-9699-273EB50DE9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11065926-B9E4-4B10-8E3F-42557EC21F7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5844" name="Slide Number Placeholder 3">
            <a:extLst>
              <a:ext uri="{FF2B5EF4-FFF2-40B4-BE49-F238E27FC236}">
                <a16:creationId xmlns:a16="http://schemas.microsoft.com/office/drawing/2014/main" id="{983B156D-B66A-483B-9265-B9FC29A9E0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FDF7046-6868-4BE1-9C75-182AE200935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079161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9A4F170B-F58C-4171-80E4-7B86E9AE30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9FD9A882-4487-4404-B003-043953C2EF8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7892" name="Slide Number Placeholder 3">
            <a:extLst>
              <a:ext uri="{FF2B5EF4-FFF2-40B4-BE49-F238E27FC236}">
                <a16:creationId xmlns:a16="http://schemas.microsoft.com/office/drawing/2014/main" id="{E3C7F2AC-87DD-44B7-865A-D9AED58914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14D0C94-E19F-4017-B18D-4771561FE1DD}"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389016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5B86C173-AEC1-4A31-8CBD-5C4A584440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9C84CD5F-BA8A-4211-9AD6-37A348BD517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9940" name="Slide Number Placeholder 3">
            <a:extLst>
              <a:ext uri="{FF2B5EF4-FFF2-40B4-BE49-F238E27FC236}">
                <a16:creationId xmlns:a16="http://schemas.microsoft.com/office/drawing/2014/main" id="{422DAF27-9E2D-40A6-B4FF-0A15ACDF53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52574D-8C4E-488F-AC79-CF60C998BD5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686793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E4E8F8-4F1A-486A-860C-AE68BA6EAB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22200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hape 73"/>
          <p:cNvSpPr>
            <a:spLocks noGrp="1" noRot="1" noChangeAspect="1"/>
          </p:cNvSpPr>
          <p:nvPr>
            <p:ph type="sldImg"/>
          </p:nvPr>
        </p:nvSpPr>
        <p:spPr>
          <a:prstGeom prst="rect">
            <a:avLst/>
          </a:prstGeom>
        </p:spPr>
        <p:txBody>
          <a:bodyPr/>
          <a:lstStyle/>
          <a:p>
            <a:pPr lvl="0"/>
            <a:endParaRPr/>
          </a:p>
        </p:txBody>
      </p:sp>
      <p:sp>
        <p:nvSpPr>
          <p:cNvPr id="74" name="Shape 74"/>
          <p:cNvSpPr>
            <a:spLocks noGrp="1"/>
          </p:cNvSpPr>
          <p:nvPr>
            <p:ph type="body" sz="quarter" idx="1"/>
          </p:nvPr>
        </p:nvSpPr>
        <p:spPr>
          <a:prstGeom prst="rect">
            <a:avLst/>
          </a:prstGeom>
        </p:spPr>
        <p:txBody>
          <a:bodyPr/>
          <a:lstStyle/>
          <a:p>
            <a:r>
              <a:rPr lang="en-US" altLang="en-US" sz="2400" dirty="0"/>
              <a:t>Structure</a:t>
            </a:r>
          </a:p>
          <a:p>
            <a:r>
              <a:rPr lang="en-US" altLang="en-US" sz="2400" dirty="0"/>
              <a:t>Headquarters Dallas</a:t>
            </a:r>
          </a:p>
          <a:p>
            <a:r>
              <a:rPr lang="en-US" altLang="en-US" sz="2400" dirty="0"/>
              <a:t>seven affiliates</a:t>
            </a:r>
          </a:p>
          <a:p>
            <a:r>
              <a:rPr lang="en-US" altLang="en-US" sz="2400" dirty="0"/>
              <a:t>3,000 staff members; </a:t>
            </a:r>
          </a:p>
          <a:p>
            <a:r>
              <a:rPr lang="en-US" altLang="en-US" sz="2400" dirty="0"/>
              <a:t>150 office across the country</a:t>
            </a:r>
          </a:p>
          <a:p>
            <a:r>
              <a:rPr lang="en-US" altLang="en-US" sz="2400" dirty="0"/>
              <a:t>Each office slightly different </a:t>
            </a:r>
          </a:p>
          <a:p>
            <a:r>
              <a:rPr lang="en-US" altLang="en-US" sz="2400" dirty="0"/>
              <a:t>Roles may include:</a:t>
            </a:r>
          </a:p>
          <a:p>
            <a:endParaRPr lang="en-US" altLang="en-US" sz="2400" dirty="0"/>
          </a:p>
          <a:p>
            <a:pPr>
              <a:spcBef>
                <a:spcPct val="0"/>
              </a:spcBef>
            </a:pPr>
            <a:r>
              <a:rPr lang="en-US" altLang="en-US" sz="2400" dirty="0">
                <a:latin typeface="Times New Roman" panose="02020603050405020304" pitchFamily="18" charset="0"/>
                <a:cs typeface="Times New Roman" panose="02020603050405020304" pitchFamily="18" charset="0"/>
              </a:rPr>
              <a:t>Advocacy</a:t>
            </a:r>
          </a:p>
          <a:p>
            <a:pPr>
              <a:spcBef>
                <a:spcPct val="0"/>
              </a:spcBef>
            </a:pPr>
            <a:r>
              <a:rPr lang="en-US" altLang="en-US" sz="2400" dirty="0">
                <a:latin typeface="Times New Roman" panose="02020603050405020304" pitchFamily="18" charset="0"/>
                <a:cs typeface="Times New Roman" panose="02020603050405020304" pitchFamily="18" charset="0"/>
              </a:rPr>
              <a:t>Communications </a:t>
            </a:r>
          </a:p>
          <a:p>
            <a:pPr>
              <a:spcBef>
                <a:spcPct val="0"/>
              </a:spcBef>
            </a:pPr>
            <a:r>
              <a:rPr lang="en-US" altLang="en-US" sz="2400" dirty="0">
                <a:latin typeface="Times New Roman" panose="02020603050405020304" pitchFamily="18" charset="0"/>
                <a:cs typeface="Times New Roman" panose="02020603050405020304" pitchFamily="18" charset="0"/>
              </a:rPr>
              <a:t>Community Health</a:t>
            </a:r>
          </a:p>
          <a:p>
            <a:pPr>
              <a:spcBef>
                <a:spcPct val="0"/>
              </a:spcBef>
            </a:pPr>
            <a:r>
              <a:rPr lang="en-US" altLang="en-US" sz="2400" dirty="0">
                <a:latin typeface="Times New Roman" panose="02020603050405020304" pitchFamily="18" charset="0"/>
                <a:cs typeface="Times New Roman" panose="02020603050405020304" pitchFamily="18" charset="0"/>
              </a:rPr>
              <a:t>Development</a:t>
            </a:r>
          </a:p>
          <a:p>
            <a:pPr>
              <a:spcBef>
                <a:spcPct val="0"/>
              </a:spcBef>
            </a:pPr>
            <a:r>
              <a:rPr lang="en-US" altLang="en-US" sz="2400" dirty="0">
                <a:latin typeface="Times New Roman" panose="02020603050405020304" pitchFamily="18" charset="0"/>
                <a:cs typeface="Times New Roman" panose="02020603050405020304" pitchFamily="18" charset="0"/>
              </a:rPr>
              <a:t>Leadership</a:t>
            </a:r>
          </a:p>
          <a:p>
            <a:pPr>
              <a:spcBef>
                <a:spcPct val="0"/>
              </a:spcBef>
            </a:pPr>
            <a:r>
              <a:rPr lang="en-US" altLang="en-US" sz="2400" dirty="0">
                <a:latin typeface="Times New Roman" panose="02020603050405020304" pitchFamily="18" charset="0"/>
                <a:cs typeface="Times New Roman" panose="02020603050405020304" pitchFamily="18" charset="0"/>
              </a:rPr>
              <a:t>Multicultural</a:t>
            </a:r>
          </a:p>
          <a:p>
            <a:pPr>
              <a:spcBef>
                <a:spcPct val="0"/>
              </a:spcBef>
            </a:pPr>
            <a:r>
              <a:rPr lang="en-US" altLang="en-US" sz="2400" dirty="0">
                <a:latin typeface="Times New Roman" panose="02020603050405020304" pitchFamily="18" charset="0"/>
                <a:cs typeface="Times New Roman" panose="02020603050405020304" pitchFamily="18" charset="0"/>
              </a:rPr>
              <a:t>Quality</a:t>
            </a:r>
          </a:p>
          <a:p>
            <a:pPr>
              <a:spcBef>
                <a:spcPct val="0"/>
              </a:spcBef>
            </a:pPr>
            <a:r>
              <a:rPr lang="en-US" altLang="en-US" sz="2400" dirty="0">
                <a:latin typeface="Times New Roman" panose="02020603050405020304" pitchFamily="18" charset="0"/>
                <a:cs typeface="Times New Roman" panose="02020603050405020304" pitchFamily="18" charset="0"/>
              </a:rPr>
              <a:t>Other</a:t>
            </a:r>
          </a:p>
          <a:p>
            <a:endParaRPr lang="en-US" sz="2400" kern="1200" dirty="0">
              <a:solidFill>
                <a:schemeClr val="tx1"/>
              </a:solidFill>
              <a:effectLst/>
              <a:latin typeface="Helvetica Neue"/>
              <a:ea typeface="+mn-ea"/>
              <a:cs typeface="+mn-cs"/>
            </a:endParaRP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US" sz="2400" dirty="0"/>
          </a:p>
          <a:p>
            <a:pPr lvl="0">
              <a:defRPr sz="1800"/>
            </a:pPr>
            <a:endParaRPr sz="2200" dirty="0"/>
          </a:p>
        </p:txBody>
      </p:sp>
    </p:spTree>
    <p:extLst>
      <p:ext uri="{BB962C8B-B14F-4D97-AF65-F5344CB8AC3E}">
        <p14:creationId xmlns:p14="http://schemas.microsoft.com/office/powerpoint/2010/main" val="17070545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hape 73"/>
          <p:cNvSpPr>
            <a:spLocks noGrp="1" noRot="1" noChangeAspect="1"/>
          </p:cNvSpPr>
          <p:nvPr>
            <p:ph type="sldImg"/>
          </p:nvPr>
        </p:nvSpPr>
        <p:spPr>
          <a:prstGeom prst="rect">
            <a:avLst/>
          </a:prstGeom>
        </p:spPr>
        <p:txBody>
          <a:bodyPr/>
          <a:lstStyle/>
          <a:p>
            <a:pPr lvl="0"/>
            <a:endParaRPr/>
          </a:p>
        </p:txBody>
      </p:sp>
      <p:sp>
        <p:nvSpPr>
          <p:cNvPr id="74" name="Shape 74"/>
          <p:cNvSpPr>
            <a:spLocks noGrp="1"/>
          </p:cNvSpPr>
          <p:nvPr>
            <p:ph type="body" sz="quarter" idx="1"/>
          </p:nvPr>
        </p:nvSpPr>
        <p:spPr>
          <a:prstGeom prst="rect">
            <a:avLst/>
          </a:prstGeom>
        </p:spPr>
        <p:txBody>
          <a:bodyPr/>
          <a:lstStyle/>
          <a:p>
            <a:pPr marL="171450" indent="-171450">
              <a:buFont typeface="Arial" panose="020B0604020202020204" pitchFamily="34" charset="0"/>
              <a:buChar char="•"/>
              <a:defRPr/>
            </a:pPr>
            <a:r>
              <a:rPr lang="en-US" altLang="en-US" dirty="0"/>
              <a:t>Set tone – here is our mission</a:t>
            </a:r>
          </a:p>
          <a:p>
            <a:pPr>
              <a:buFont typeface="Arial" panose="020B0604020202020204" pitchFamily="34" charset="0"/>
              <a:buNone/>
              <a:defRPr/>
            </a:pPr>
            <a:endParaRPr lang="en-US" altLang="en-US" dirty="0"/>
          </a:p>
          <a:p>
            <a:pPr marL="171450" indent="-171450">
              <a:buFont typeface="Arial" panose="020B0604020202020204" pitchFamily="34" charset="0"/>
              <a:buChar char="•"/>
              <a:defRPr/>
            </a:pPr>
            <a:r>
              <a:rPr lang="en-US" altLang="en-US" dirty="0"/>
              <a:t>Our 2020 impact goal </a:t>
            </a:r>
          </a:p>
          <a:p>
            <a:pPr>
              <a:buFont typeface="Arial" panose="020B0604020202020204" pitchFamily="34" charset="0"/>
              <a:buNone/>
              <a:defRPr/>
            </a:pPr>
            <a:endParaRPr lang="en-US" altLang="en-US" dirty="0"/>
          </a:p>
          <a:p>
            <a:pPr marL="171450" indent="-171450">
              <a:buFont typeface="Arial" panose="020B0604020202020204" pitchFamily="34" charset="0"/>
              <a:buChar char="•"/>
              <a:defRPr/>
            </a:pPr>
            <a:r>
              <a:rPr lang="en-US" altLang="en-US" dirty="0"/>
              <a:t>Factors we are looking at to get at </a:t>
            </a:r>
            <a:r>
              <a:rPr lang="en-US" altLang="en-US" dirty="0">
                <a:latin typeface="Times New Roman" panose="02020603050405020304" pitchFamily="18" charset="0"/>
                <a:cs typeface="Times New Roman" panose="02020603050405020304" pitchFamily="18" charset="0"/>
              </a:rPr>
              <a:t>improved cardiovascular health of all Americans by 2020</a:t>
            </a:r>
          </a:p>
          <a:p>
            <a:pPr>
              <a:defRPr/>
            </a:pPr>
            <a:r>
              <a:rPr lang="en-US" altLang="en-US" dirty="0">
                <a:latin typeface="Times New Roman" panose="02020603050405020304" pitchFamily="18" charset="0"/>
                <a:cs typeface="Times New Roman" panose="02020603050405020304" pitchFamily="18" charset="0"/>
              </a:rPr>
              <a:t>	- A mixture of health factors and health behaviors – otherwise known as life simple 7:</a:t>
            </a:r>
          </a:p>
          <a:p>
            <a:pPr>
              <a:defRPr/>
            </a:pPr>
            <a:r>
              <a:rPr lang="en-US" altLang="en-US" dirty="0">
                <a:latin typeface="Times New Roman" panose="02020603050405020304" pitchFamily="18" charset="0"/>
                <a:cs typeface="Times New Roman" panose="02020603050405020304" pitchFamily="18" charset="0"/>
              </a:rPr>
              <a:t>	- Smoking, physical activity, health diet, </a:t>
            </a:r>
            <a:r>
              <a:rPr lang="en-US" altLang="en-US" dirty="0" err="1">
                <a:latin typeface="Times New Roman" panose="02020603050405020304" pitchFamily="18" charset="0"/>
                <a:cs typeface="Times New Roman" panose="02020603050405020304" pitchFamily="18" charset="0"/>
              </a:rPr>
              <a:t>bmi</a:t>
            </a:r>
            <a:r>
              <a:rPr lang="en-US" altLang="en-US" dirty="0">
                <a:latin typeface="Times New Roman" panose="02020603050405020304" pitchFamily="18" charset="0"/>
                <a:cs typeface="Times New Roman" panose="02020603050405020304" pitchFamily="18" charset="0"/>
              </a:rPr>
              <a:t>, cholesterol, blood pressure, glucose</a:t>
            </a:r>
          </a:p>
          <a:p>
            <a:pPr marL="628650" lvl="1" indent="-171450">
              <a:buFont typeface="Arial" panose="020B0604020202020204" pitchFamily="34" charset="0"/>
              <a:buChar char="•"/>
              <a:defRPr/>
            </a:pPr>
            <a:endParaRPr lang="en-US" altLang="en-US"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defRPr/>
            </a:pPr>
            <a:endParaRPr lang="en-US" altLang="en-US" dirty="0"/>
          </a:p>
          <a:p>
            <a:pPr>
              <a:defRPr/>
            </a:pPr>
            <a:endParaRPr lang="en-US" altLang="en-US" dirty="0"/>
          </a:p>
          <a:p>
            <a:pPr>
              <a:defRPr/>
            </a:pPr>
            <a:endParaRPr lang="en-US" altLang="en-US" dirty="0"/>
          </a:p>
          <a:p>
            <a:pPr>
              <a:defRPr/>
            </a:pPr>
            <a:endParaRPr lang="en-US" altLang="en-US" dirty="0"/>
          </a:p>
          <a:p>
            <a:pPr lvl="0">
              <a:defRPr sz="1800"/>
            </a:pPr>
            <a:endParaRPr sz="2200" dirty="0"/>
          </a:p>
        </p:txBody>
      </p:sp>
    </p:spTree>
    <p:extLst>
      <p:ext uri="{BB962C8B-B14F-4D97-AF65-F5344CB8AC3E}">
        <p14:creationId xmlns:p14="http://schemas.microsoft.com/office/powerpoint/2010/main" val="920265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1375"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lIns="93287" tIns="46644" rIns="93287" bIns="46644"/>
          <a:lstStyle/>
          <a:p>
            <a:pPr marL="0" marR="0" lvl="0" indent="0" algn="r" defTabSz="932871" rtl="0" eaLnBrk="1" fontAlgn="auto" latinLnBrk="0" hangingPunct="1">
              <a:lnSpc>
                <a:spcPct val="100000"/>
              </a:lnSpc>
              <a:spcBef>
                <a:spcPts val="0"/>
              </a:spcBef>
              <a:spcAft>
                <a:spcPts val="0"/>
              </a:spcAft>
              <a:buClrTx/>
              <a:buSzTx/>
              <a:buFontTx/>
              <a:buNone/>
              <a:tabLst/>
              <a:defRPr/>
            </a:pPr>
            <a:fld id="{8CE8189E-823A-482B-BF6A-2CEC5F4FCD5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2871"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78022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Our 2020 Goal is to improve the CV health of all Americans by 20% and to reduce deaths from CVD and stroke by 20% by 2020.  We’ll begin by looking at the health improvement data.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As you can see, we are behind in our goal, and have achieved only an estimated 4.6% - 5.0% improvement in overall health. It’s worth noting that this is an overall estimate with the current data we have, and we may see a change in the months ahead as NHANES Dietary Data for 2013-2014 becomes available.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Compared</a:t>
            </a:r>
            <a:r>
              <a:rPr lang="en-US" sz="1200" b="0" baseline="0" dirty="0"/>
              <a:t> to our baseline years of 2007-2008</a:t>
            </a:r>
            <a:r>
              <a:rPr lang="en-US" sz="1200" b="0" dirty="0"/>
              <a:t>, we see health improvements in adults in five of the seven categories, but BMI and glucose showing an</a:t>
            </a:r>
            <a:r>
              <a:rPr lang="en-US" sz="1200" b="0" baseline="0" dirty="0"/>
              <a:t> unfavorable trend</a:t>
            </a:r>
            <a:r>
              <a:rPr lang="en-US" sz="1200" b="0" dirty="0"/>
              <a:t>. Among kids, we are seeing less</a:t>
            </a:r>
            <a:r>
              <a:rPr lang="en-US" sz="1200" b="0" baseline="0" dirty="0"/>
              <a:t> favorable levels of </a:t>
            </a:r>
            <a:r>
              <a:rPr lang="en-US" sz="1200" b="0" dirty="0"/>
              <a:t>physical activity, BMI and cholesterol.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We believe our greatest opportunities for success in reaching this portion of the 2020 goal </a:t>
            </a:r>
            <a:r>
              <a:rPr lang="en-US" sz="1200" b="0" dirty="0">
                <a:solidFill>
                  <a:srgbClr val="FF0000"/>
                </a:solidFill>
              </a:rPr>
              <a:t>in</a:t>
            </a:r>
            <a:r>
              <a:rPr lang="en-US" sz="1200" b="0" baseline="0" dirty="0">
                <a:solidFill>
                  <a:srgbClr val="FF0000"/>
                </a:solidFill>
              </a:rPr>
              <a:t> these final years</a:t>
            </a:r>
            <a:r>
              <a:rPr lang="en-US" sz="1200" b="0" dirty="0">
                <a:solidFill>
                  <a:srgbClr val="FF0000"/>
                </a:solidFill>
              </a:rPr>
              <a:t> </a:t>
            </a:r>
            <a:r>
              <a:rPr lang="en-US" sz="1200" b="0" dirty="0"/>
              <a:t>relies on reducing the number of adults who smoke, reducing the number of adults with poor cholesterol and reducing the</a:t>
            </a:r>
            <a:r>
              <a:rPr lang="en-US" sz="1200" b="0" baseline="0" dirty="0"/>
              <a:t> number of adults with poor blood pressure</a:t>
            </a:r>
            <a:r>
              <a:rPr lang="en-US" sz="1200" b="0" dirty="0"/>
              <a:t> .  For kids, our focus is smoking, healthy diet and physical activity. You’ll see on the graph the smaller checks, which indicate that improved eating habits and physical activity in kids will lead to improvements in these other areas.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When we look to reducing CVDs, our progress is much stronger. Today we have seen a 13.7% decrease in CVDs and a 13.6% decrease in stroke deaths. We are slightly behind our pace of 16%, but what is alarming from this data is that we have seen a significant increase in for total CVD and stroke from the 2014-2015 data. The reversal of this trend is possible due to unhealthy lifestyle choices.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On a positive note, we have seen deaths from coronary heart disease continue</a:t>
            </a:r>
            <a:r>
              <a:rPr lang="en-US" sz="1200" b="0" baseline="0" dirty="0"/>
              <a:t> to drop </a:t>
            </a:r>
            <a:r>
              <a:rPr lang="en-US" sz="1200" b="0" dirty="0"/>
              <a:t>nearly </a:t>
            </a:r>
            <a:r>
              <a:rPr lang="en-US" sz="1200" dirty="0"/>
              <a:t>25% since 2007.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A00636-8744-49B8-BB7C-57B0F878D90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76800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AHA:</a:t>
            </a:r>
          </a:p>
          <a:p>
            <a:endParaRPr lang="en-US" dirty="0"/>
          </a:p>
          <a:p>
            <a:r>
              <a:rPr lang="en-US" altLang="en-US" sz="1200" dirty="0">
                <a:latin typeface="Times New Roman" panose="02020603050405020304" pitchFamily="18" charset="0"/>
                <a:cs typeface="Times New Roman" panose="02020603050405020304" pitchFamily="18" charset="0"/>
              </a:rPr>
              <a:t>To achieve this, we must work together, in partnership to make the healthy choice the easy choice in all the places where we live, work, learn, play, pray and heal.  </a:t>
            </a:r>
          </a:p>
          <a:p>
            <a:endParaRPr lang="en-US" altLang="en-US" sz="1200" dirty="0">
              <a:latin typeface="Times New Roman" panose="02020603050405020304" pitchFamily="18" charset="0"/>
              <a:cs typeface="Times New Roman" panose="02020603050405020304" pitchFamily="18" charset="0"/>
            </a:endParaRPr>
          </a:p>
          <a:p>
            <a:r>
              <a:rPr lang="en-US" altLang="en-US" sz="1200" dirty="0">
                <a:latin typeface="Times New Roman" panose="02020603050405020304" pitchFamily="18" charset="0"/>
                <a:cs typeface="Times New Roman" panose="02020603050405020304" pitchFamily="18" charset="0"/>
              </a:rPr>
              <a:t>To impact millions, we must focus on more than just individual behavior change </a:t>
            </a:r>
          </a:p>
          <a:p>
            <a:endParaRPr lang="en-US" altLang="en-US" sz="1200" dirty="0">
              <a:latin typeface="Times New Roman" panose="02020603050405020304" pitchFamily="18" charset="0"/>
              <a:cs typeface="Times New Roman" panose="02020603050405020304" pitchFamily="18" charset="0"/>
            </a:endParaRPr>
          </a:p>
          <a:p>
            <a:r>
              <a:rPr lang="en-US" altLang="en-US" sz="1200" dirty="0">
                <a:latin typeface="Times New Roman" panose="02020603050405020304" pitchFamily="18" charset="0"/>
                <a:cs typeface="Times New Roman" panose="02020603050405020304" pitchFamily="18" charset="0"/>
              </a:rPr>
              <a:t>Need scalable, sustainable, and equity-addressing solutions.  </a:t>
            </a:r>
          </a:p>
          <a:p>
            <a:endParaRPr lang="en-US" altLang="en-US" sz="1200" dirty="0">
              <a:latin typeface="Times New Roman" panose="02020603050405020304" pitchFamily="18" charset="0"/>
              <a:cs typeface="Times New Roman" panose="02020603050405020304" pitchFamily="18" charset="0"/>
            </a:endParaRPr>
          </a:p>
          <a:p>
            <a:r>
              <a:rPr lang="en-US" altLang="en-US" sz="1200" dirty="0">
                <a:latin typeface="Times New Roman" panose="02020603050405020304" pitchFamily="18" charset="0"/>
                <a:cs typeface="Times New Roman" panose="02020603050405020304" pitchFamily="18" charset="0"/>
              </a:rPr>
              <a:t>Focus on focus on improving environments through policy and systems change and address social determinants of health </a:t>
            </a:r>
          </a:p>
          <a:p>
            <a:endParaRPr lang="en-US" dirty="0"/>
          </a:p>
          <a:p>
            <a:r>
              <a:rPr lang="en-US" dirty="0"/>
              <a:t>AHA is working to improve those social determinants of health – they are the base of making societal change and impacting all Americans’ cardiovascular health.</a:t>
            </a:r>
          </a:p>
          <a:p>
            <a:endParaRPr lang="en-US" dirty="0"/>
          </a:p>
          <a:p>
            <a:r>
              <a:rPr lang="en-US" dirty="0"/>
              <a:t>But we can’t do it alone. We know in order to make a significant impact in our focus areas, we have to partner with community organizations who can help us get there.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F65B5F-4D7A-4356-8E4B-5914215208E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53904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hape 73"/>
          <p:cNvSpPr>
            <a:spLocks noGrp="1" noRot="1" noChangeAspect="1"/>
          </p:cNvSpPr>
          <p:nvPr>
            <p:ph type="sldImg"/>
          </p:nvPr>
        </p:nvSpPr>
        <p:spPr>
          <a:prstGeom prst="rect">
            <a:avLst/>
          </a:prstGeom>
        </p:spPr>
        <p:txBody>
          <a:bodyPr/>
          <a:lstStyle/>
          <a:p>
            <a:pPr lvl="0"/>
            <a:endParaRPr/>
          </a:p>
        </p:txBody>
      </p:sp>
      <p:sp>
        <p:nvSpPr>
          <p:cNvPr id="74" name="Shape 74"/>
          <p:cNvSpPr>
            <a:spLocks noGrp="1"/>
          </p:cNvSpPr>
          <p:nvPr>
            <p:ph type="body" sz="quarter" idx="1"/>
          </p:nvPr>
        </p:nvSpPr>
        <p:spPr>
          <a:prstGeom prst="rect">
            <a:avLst/>
          </a:prstGeom>
        </p:spPr>
        <p:txBody>
          <a:bodyPr/>
          <a:lstStyle/>
          <a:p>
            <a:r>
              <a:rPr lang="en-US" altLang="en-US" sz="2400" dirty="0">
                <a:latin typeface="Times New Roman" panose="02020603050405020304" pitchFamily="18" charset="0"/>
                <a:cs typeface="Times New Roman" panose="02020603050405020304" pitchFamily="18" charset="0"/>
              </a:rPr>
              <a:t>Building a culture of health –</a:t>
            </a:r>
          </a:p>
          <a:p>
            <a:endParaRPr lang="en-US" altLang="en-US" sz="2400" dirty="0">
              <a:latin typeface="Times New Roman" panose="02020603050405020304" pitchFamily="18" charset="0"/>
              <a:cs typeface="Times New Roman" panose="02020603050405020304" pitchFamily="18" charset="0"/>
            </a:endParaRPr>
          </a:p>
          <a:p>
            <a:r>
              <a:rPr lang="en-US" altLang="en-US" sz="2400" dirty="0">
                <a:latin typeface="Times New Roman" panose="02020603050405020304" pitchFamily="18" charset="0"/>
                <a:cs typeface="Times New Roman" panose="02020603050405020304" pitchFamily="18" charset="0"/>
              </a:rPr>
              <a:t>To achieve this, we must work together, in partnership to make the healthy choice the easy choice in all the places where we live, work, learn, play, pray and heal.  </a:t>
            </a:r>
          </a:p>
          <a:p>
            <a:endParaRPr lang="en-US" altLang="en-US" sz="2400" dirty="0">
              <a:latin typeface="Times New Roman" panose="02020603050405020304" pitchFamily="18" charset="0"/>
              <a:cs typeface="Times New Roman" panose="02020603050405020304" pitchFamily="18" charset="0"/>
            </a:endParaRPr>
          </a:p>
          <a:p>
            <a:r>
              <a:rPr lang="en-US" altLang="en-US" sz="2400" dirty="0">
                <a:latin typeface="Times New Roman" panose="02020603050405020304" pitchFamily="18" charset="0"/>
                <a:cs typeface="Times New Roman" panose="02020603050405020304" pitchFamily="18" charset="0"/>
              </a:rPr>
              <a:t>To impact millions, we must focus on more than just individual behavior change </a:t>
            </a:r>
          </a:p>
          <a:p>
            <a:endParaRPr lang="en-US" altLang="en-US" sz="2400" dirty="0">
              <a:latin typeface="Times New Roman" panose="02020603050405020304" pitchFamily="18" charset="0"/>
              <a:cs typeface="Times New Roman" panose="02020603050405020304" pitchFamily="18" charset="0"/>
            </a:endParaRPr>
          </a:p>
          <a:p>
            <a:r>
              <a:rPr lang="en-US" altLang="en-US" sz="2400" dirty="0">
                <a:latin typeface="Times New Roman" panose="02020603050405020304" pitchFamily="18" charset="0"/>
                <a:cs typeface="Times New Roman" panose="02020603050405020304" pitchFamily="18" charset="0"/>
              </a:rPr>
              <a:t>Need scalable, sustainable, and equity-addressing solutions.  </a:t>
            </a:r>
          </a:p>
          <a:p>
            <a:endParaRPr lang="en-US" altLang="en-US" sz="2400" dirty="0">
              <a:latin typeface="Times New Roman" panose="02020603050405020304" pitchFamily="18" charset="0"/>
              <a:cs typeface="Times New Roman" panose="02020603050405020304" pitchFamily="18" charset="0"/>
            </a:endParaRPr>
          </a:p>
          <a:p>
            <a:r>
              <a:rPr lang="en-US" altLang="en-US" sz="2400" dirty="0">
                <a:latin typeface="Times New Roman" panose="02020603050405020304" pitchFamily="18" charset="0"/>
                <a:cs typeface="Times New Roman" panose="02020603050405020304" pitchFamily="18" charset="0"/>
              </a:rPr>
              <a:t>Focus on focus on improving environments through policy and systems change and address social determinants of health </a:t>
            </a:r>
          </a:p>
          <a:p>
            <a:endParaRPr lang="en-US" altLang="en-US" sz="2400" dirty="0"/>
          </a:p>
          <a:p>
            <a:pPr marL="0" marR="0" lvl="0" indent="0" algn="l" defTabSz="457200" rtl="0" eaLnBrk="1" fontAlgn="base" latinLnBrk="0" hangingPunct="1">
              <a:lnSpc>
                <a:spcPct val="100000"/>
              </a:lnSpc>
              <a:spcBef>
                <a:spcPct val="30000"/>
              </a:spcBef>
              <a:spcAft>
                <a:spcPct val="0"/>
              </a:spcAft>
              <a:buClrTx/>
              <a:buSzTx/>
              <a:buFontTx/>
              <a:buNone/>
              <a:tabLst/>
              <a:defRPr/>
            </a:pPr>
            <a:endParaRPr lang="en-US" sz="2400" dirty="0"/>
          </a:p>
          <a:p>
            <a:pPr lvl="0">
              <a:defRPr sz="1800"/>
            </a:pPr>
            <a:endParaRPr sz="2200" dirty="0"/>
          </a:p>
        </p:txBody>
      </p:sp>
    </p:spTree>
    <p:extLst>
      <p:ext uri="{BB962C8B-B14F-4D97-AF65-F5344CB8AC3E}">
        <p14:creationId xmlns:p14="http://schemas.microsoft.com/office/powerpoint/2010/main" val="32581357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hape 73"/>
          <p:cNvSpPr>
            <a:spLocks noGrp="1" noRot="1" noChangeAspect="1"/>
          </p:cNvSpPr>
          <p:nvPr>
            <p:ph type="sldImg"/>
          </p:nvPr>
        </p:nvSpPr>
        <p:spPr>
          <a:prstGeom prst="rect">
            <a:avLst/>
          </a:prstGeom>
        </p:spPr>
        <p:txBody>
          <a:bodyPr/>
          <a:lstStyle/>
          <a:p>
            <a:pPr lvl="0"/>
            <a:endParaRPr/>
          </a:p>
        </p:txBody>
      </p:sp>
      <p:sp>
        <p:nvSpPr>
          <p:cNvPr id="74" name="Shape 74"/>
          <p:cNvSpPr>
            <a:spLocks noGrp="1"/>
          </p:cNvSpPr>
          <p:nvPr>
            <p:ph type="body" sz="quarter" idx="1"/>
          </p:nvPr>
        </p:nvSpPr>
        <p:spPr>
          <a:prstGeom prst="rect">
            <a:avLst/>
          </a:prstGeom>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endParaRPr lang="en-US" sz="2400" dirty="0"/>
          </a:p>
          <a:p>
            <a:pPr lvl="0">
              <a:defRPr sz="1800"/>
            </a:pPr>
            <a:endParaRPr sz="2200" dirty="0"/>
          </a:p>
        </p:txBody>
      </p:sp>
    </p:spTree>
    <p:extLst>
      <p:ext uri="{BB962C8B-B14F-4D97-AF65-F5344CB8AC3E}">
        <p14:creationId xmlns:p14="http://schemas.microsoft.com/office/powerpoint/2010/main" val="14835762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hape 73"/>
          <p:cNvSpPr>
            <a:spLocks noGrp="1" noRot="1" noChangeAspect="1"/>
          </p:cNvSpPr>
          <p:nvPr>
            <p:ph type="sldImg"/>
          </p:nvPr>
        </p:nvSpPr>
        <p:spPr>
          <a:prstGeom prst="rect">
            <a:avLst/>
          </a:prstGeom>
        </p:spPr>
        <p:txBody>
          <a:bodyPr/>
          <a:lstStyle/>
          <a:p>
            <a:pPr lvl="0"/>
            <a:endParaRPr/>
          </a:p>
        </p:txBody>
      </p:sp>
      <p:sp>
        <p:nvSpPr>
          <p:cNvPr id="74" name="Shape 74"/>
          <p:cNvSpPr>
            <a:spLocks noGrp="1"/>
          </p:cNvSpPr>
          <p:nvPr>
            <p:ph type="body" sz="quarter" idx="1"/>
          </p:nvPr>
        </p:nvSpPr>
        <p:spPr>
          <a:prstGeom prst="rect">
            <a:avLst/>
          </a:prstGeom>
        </p:spPr>
        <p:txBody>
          <a:bodyPr/>
          <a:lstStyle/>
          <a:p>
            <a:r>
              <a:rPr lang="en-US" altLang="en-US" sz="2400" dirty="0">
                <a:latin typeface="Times New Roman" panose="02020603050405020304" pitchFamily="18" charset="0"/>
                <a:cs typeface="Times New Roman" panose="02020603050405020304" pitchFamily="18" charset="0"/>
              </a:rPr>
              <a:t>Building a culture of health –</a:t>
            </a:r>
          </a:p>
          <a:p>
            <a:endParaRPr lang="en-US" altLang="en-US" sz="2400" dirty="0">
              <a:latin typeface="Times New Roman" panose="02020603050405020304" pitchFamily="18" charset="0"/>
              <a:cs typeface="Times New Roman" panose="02020603050405020304" pitchFamily="18" charset="0"/>
            </a:endParaRPr>
          </a:p>
          <a:p>
            <a:r>
              <a:rPr lang="en-US" altLang="en-US" sz="2400" dirty="0">
                <a:latin typeface="Times New Roman" panose="02020603050405020304" pitchFamily="18" charset="0"/>
                <a:cs typeface="Times New Roman" panose="02020603050405020304" pitchFamily="18" charset="0"/>
              </a:rPr>
              <a:t>To achieve this, we must work together, in partnership to make the healthy choice the easy choice in all the places where we live, work, learn, play, pray and heal.  </a:t>
            </a:r>
          </a:p>
          <a:p>
            <a:endParaRPr lang="en-US" altLang="en-US" sz="2400" dirty="0">
              <a:latin typeface="Times New Roman" panose="02020603050405020304" pitchFamily="18" charset="0"/>
              <a:cs typeface="Times New Roman" panose="02020603050405020304" pitchFamily="18" charset="0"/>
            </a:endParaRPr>
          </a:p>
          <a:p>
            <a:r>
              <a:rPr lang="en-US" altLang="en-US" sz="2400" dirty="0">
                <a:latin typeface="Times New Roman" panose="02020603050405020304" pitchFamily="18" charset="0"/>
                <a:cs typeface="Times New Roman" panose="02020603050405020304" pitchFamily="18" charset="0"/>
              </a:rPr>
              <a:t>To impact millions, we must focus on more than just individual behavior change </a:t>
            </a:r>
          </a:p>
          <a:p>
            <a:endParaRPr lang="en-US" altLang="en-US" sz="2400" dirty="0">
              <a:latin typeface="Times New Roman" panose="02020603050405020304" pitchFamily="18" charset="0"/>
              <a:cs typeface="Times New Roman" panose="02020603050405020304" pitchFamily="18" charset="0"/>
            </a:endParaRPr>
          </a:p>
          <a:p>
            <a:r>
              <a:rPr lang="en-US" altLang="en-US" sz="2400" dirty="0">
                <a:latin typeface="Times New Roman" panose="02020603050405020304" pitchFamily="18" charset="0"/>
                <a:cs typeface="Times New Roman" panose="02020603050405020304" pitchFamily="18" charset="0"/>
              </a:rPr>
              <a:t>Need scalable, sustainable, and equity-addressing solutions.  </a:t>
            </a:r>
          </a:p>
          <a:p>
            <a:endParaRPr lang="en-US" altLang="en-US" sz="2400" dirty="0">
              <a:latin typeface="Times New Roman" panose="02020603050405020304" pitchFamily="18" charset="0"/>
              <a:cs typeface="Times New Roman" panose="02020603050405020304" pitchFamily="18" charset="0"/>
            </a:endParaRPr>
          </a:p>
          <a:p>
            <a:r>
              <a:rPr lang="en-US" altLang="en-US" sz="2400" dirty="0">
                <a:latin typeface="Times New Roman" panose="02020603050405020304" pitchFamily="18" charset="0"/>
                <a:cs typeface="Times New Roman" panose="02020603050405020304" pitchFamily="18" charset="0"/>
              </a:rPr>
              <a:t>Focus on focus on improving environments through policy and systems change and address social determinants of health </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US" sz="2400" dirty="0"/>
          </a:p>
          <a:p>
            <a:pPr lvl="0">
              <a:defRPr sz="1800"/>
            </a:pPr>
            <a:endParaRPr sz="2200" dirty="0"/>
          </a:p>
        </p:txBody>
      </p:sp>
    </p:spTree>
    <p:extLst>
      <p:ext uri="{BB962C8B-B14F-4D97-AF65-F5344CB8AC3E}">
        <p14:creationId xmlns:p14="http://schemas.microsoft.com/office/powerpoint/2010/main" val="14652281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hape 73"/>
          <p:cNvSpPr>
            <a:spLocks noGrp="1" noRot="1" noChangeAspect="1"/>
          </p:cNvSpPr>
          <p:nvPr>
            <p:ph type="sldImg"/>
          </p:nvPr>
        </p:nvSpPr>
        <p:spPr>
          <a:prstGeom prst="rect">
            <a:avLst/>
          </a:prstGeom>
        </p:spPr>
        <p:txBody>
          <a:bodyPr/>
          <a:lstStyle/>
          <a:p>
            <a:pPr lvl="0"/>
            <a:endParaRPr/>
          </a:p>
        </p:txBody>
      </p:sp>
      <p:sp>
        <p:nvSpPr>
          <p:cNvPr id="74" name="Shape 74"/>
          <p:cNvSpPr>
            <a:spLocks noGrp="1"/>
          </p:cNvSpPr>
          <p:nvPr>
            <p:ph type="body" sz="quarter" idx="1"/>
          </p:nvPr>
        </p:nvSpPr>
        <p:spPr>
          <a:prstGeom prst="rect">
            <a:avLst/>
          </a:prstGeom>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altLang="en-US" sz="2400" dirty="0"/>
              <a:t>Will discuss the different projects/ policies AHA is focused on and potential for collaboration with partners</a:t>
            </a: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US" sz="2400" dirty="0"/>
          </a:p>
          <a:p>
            <a:pPr lvl="0">
              <a:defRPr sz="1800"/>
            </a:pPr>
            <a:endParaRPr sz="2200" dirty="0"/>
          </a:p>
        </p:txBody>
      </p:sp>
    </p:spTree>
    <p:extLst>
      <p:ext uri="{BB962C8B-B14F-4D97-AF65-F5344CB8AC3E}">
        <p14:creationId xmlns:p14="http://schemas.microsoft.com/office/powerpoint/2010/main" val="1107831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hape 73"/>
          <p:cNvSpPr>
            <a:spLocks noGrp="1" noRot="1" noChangeAspect="1"/>
          </p:cNvSpPr>
          <p:nvPr>
            <p:ph type="sldImg"/>
          </p:nvPr>
        </p:nvSpPr>
        <p:spPr>
          <a:prstGeom prst="rect">
            <a:avLst/>
          </a:prstGeom>
        </p:spPr>
        <p:txBody>
          <a:bodyPr/>
          <a:lstStyle/>
          <a:p>
            <a:pPr lvl="0"/>
            <a:endParaRPr/>
          </a:p>
        </p:txBody>
      </p:sp>
      <p:sp>
        <p:nvSpPr>
          <p:cNvPr id="74" name="Shape 74"/>
          <p:cNvSpPr>
            <a:spLocks noGrp="1"/>
          </p:cNvSpPr>
          <p:nvPr>
            <p:ph type="body" sz="quarter" idx="1"/>
          </p:nvPr>
        </p:nvSpPr>
        <p:spPr>
          <a:prstGeom prst="rect">
            <a:avLst/>
          </a:prstGeom>
        </p:spPr>
        <p:txBody>
          <a:bodyPr/>
          <a:lstStyle/>
          <a:p>
            <a:pPr lvl="0">
              <a:defRPr sz="1800"/>
            </a:pPr>
            <a:endParaRPr sz="2200" dirty="0"/>
          </a:p>
        </p:txBody>
      </p:sp>
    </p:spTree>
    <p:extLst>
      <p:ext uri="{BB962C8B-B14F-4D97-AF65-F5344CB8AC3E}">
        <p14:creationId xmlns:p14="http://schemas.microsoft.com/office/powerpoint/2010/main" val="5642648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hape 73"/>
          <p:cNvSpPr>
            <a:spLocks noGrp="1" noRot="1" noChangeAspect="1"/>
          </p:cNvSpPr>
          <p:nvPr>
            <p:ph type="sldImg"/>
          </p:nvPr>
        </p:nvSpPr>
        <p:spPr>
          <a:prstGeom prst="rect">
            <a:avLst/>
          </a:prstGeom>
        </p:spPr>
        <p:txBody>
          <a:bodyPr/>
          <a:lstStyle/>
          <a:p>
            <a:pPr lvl="0"/>
            <a:endParaRPr/>
          </a:p>
        </p:txBody>
      </p:sp>
      <p:sp>
        <p:nvSpPr>
          <p:cNvPr id="74" name="Shape 74"/>
          <p:cNvSpPr>
            <a:spLocks noGrp="1"/>
          </p:cNvSpPr>
          <p:nvPr>
            <p:ph type="body" sz="quarter" idx="1"/>
          </p:nvPr>
        </p:nvSpPr>
        <p:spPr>
          <a:prstGeom prst="rect">
            <a:avLst/>
          </a:prstGeom>
        </p:spPr>
        <p:txBody>
          <a:bodyPr/>
          <a:lstStyle/>
          <a:p>
            <a:r>
              <a:rPr lang="en-US" altLang="en-US" sz="2400" dirty="0"/>
              <a:t>Will discuss the different projects/ policies AHA is focused on and potential for collaboration with partners</a:t>
            </a:r>
          </a:p>
        </p:txBody>
      </p:sp>
    </p:spTree>
    <p:extLst>
      <p:ext uri="{BB962C8B-B14F-4D97-AF65-F5344CB8AC3E}">
        <p14:creationId xmlns:p14="http://schemas.microsoft.com/office/powerpoint/2010/main" val="3564761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hape 73"/>
          <p:cNvSpPr>
            <a:spLocks noGrp="1" noRot="1" noChangeAspect="1"/>
          </p:cNvSpPr>
          <p:nvPr>
            <p:ph type="sldImg"/>
          </p:nvPr>
        </p:nvSpPr>
        <p:spPr>
          <a:prstGeom prst="rect">
            <a:avLst/>
          </a:prstGeom>
        </p:spPr>
        <p:txBody>
          <a:bodyPr/>
          <a:lstStyle/>
          <a:p>
            <a:pPr lvl="0"/>
            <a:endParaRPr/>
          </a:p>
        </p:txBody>
      </p:sp>
      <p:sp>
        <p:nvSpPr>
          <p:cNvPr id="74" name="Shape 74"/>
          <p:cNvSpPr>
            <a:spLocks noGrp="1"/>
          </p:cNvSpPr>
          <p:nvPr>
            <p:ph type="body" sz="quarter" idx="1"/>
          </p:nvPr>
        </p:nvSpPr>
        <p:spPr>
          <a:prstGeom prst="rect">
            <a:avLst/>
          </a:prstGeom>
        </p:spPr>
        <p:txBody>
          <a:bodyPr/>
          <a:lstStyle/>
          <a:p>
            <a:r>
              <a:rPr lang="en-US" altLang="en-US" sz="2400"/>
              <a:t>Will discuss the different projects/ policies AHA is focused on and potential for collaboration with partners</a:t>
            </a:r>
            <a:endParaRPr lang="en-US" altLang="en-US" sz="2400" dirty="0"/>
          </a:p>
        </p:txBody>
      </p:sp>
    </p:spTree>
    <p:extLst>
      <p:ext uri="{BB962C8B-B14F-4D97-AF65-F5344CB8AC3E}">
        <p14:creationId xmlns:p14="http://schemas.microsoft.com/office/powerpoint/2010/main" val="24789448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hape 73"/>
          <p:cNvSpPr>
            <a:spLocks noGrp="1" noRot="1" noChangeAspect="1"/>
          </p:cNvSpPr>
          <p:nvPr>
            <p:ph type="sldImg"/>
          </p:nvPr>
        </p:nvSpPr>
        <p:spPr>
          <a:prstGeom prst="rect">
            <a:avLst/>
          </a:prstGeom>
        </p:spPr>
        <p:txBody>
          <a:bodyPr/>
          <a:lstStyle/>
          <a:p>
            <a:pPr lvl="0"/>
            <a:endParaRPr/>
          </a:p>
        </p:txBody>
      </p:sp>
      <p:sp>
        <p:nvSpPr>
          <p:cNvPr id="74" name="Shape 74"/>
          <p:cNvSpPr>
            <a:spLocks noGrp="1"/>
          </p:cNvSpPr>
          <p:nvPr>
            <p:ph type="body" sz="quarter" idx="1"/>
          </p:nvPr>
        </p:nvSpPr>
        <p:spPr>
          <a:prstGeom prst="rect">
            <a:avLst/>
          </a:prstGeom>
        </p:spPr>
        <p:txBody>
          <a:bodyPr/>
          <a:lstStyle/>
          <a:p>
            <a:r>
              <a:rPr lang="en-US" altLang="en-US" sz="2400"/>
              <a:t>Will discuss the different projects/ policies AHA is focused on and potential for collaboration with partners</a:t>
            </a:r>
            <a:endParaRPr lang="en-US" altLang="en-US" sz="2400" dirty="0"/>
          </a:p>
        </p:txBody>
      </p:sp>
    </p:spTree>
    <p:extLst>
      <p:ext uri="{BB962C8B-B14F-4D97-AF65-F5344CB8AC3E}">
        <p14:creationId xmlns:p14="http://schemas.microsoft.com/office/powerpoint/2010/main" val="3227638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1375"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lIns="93287" tIns="46644" rIns="93287" bIns="46644"/>
          <a:lstStyle/>
          <a:p>
            <a:pPr marL="0" marR="0" lvl="0" indent="0" algn="r" defTabSz="932871" rtl="0" eaLnBrk="1" fontAlgn="auto" latinLnBrk="0" hangingPunct="1">
              <a:lnSpc>
                <a:spcPct val="100000"/>
              </a:lnSpc>
              <a:spcBef>
                <a:spcPts val="0"/>
              </a:spcBef>
              <a:spcAft>
                <a:spcPts val="0"/>
              </a:spcAft>
              <a:buClrTx/>
              <a:buSzTx/>
              <a:buFontTx/>
              <a:buNone/>
              <a:tabLst/>
              <a:defRPr/>
            </a:pPr>
            <a:fld id="{8CE8189E-823A-482B-BF6A-2CEC5F4FCD5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2871"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64424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hape 73"/>
          <p:cNvSpPr>
            <a:spLocks noGrp="1" noRot="1" noChangeAspect="1"/>
          </p:cNvSpPr>
          <p:nvPr>
            <p:ph type="sldImg"/>
          </p:nvPr>
        </p:nvSpPr>
        <p:spPr>
          <a:prstGeom prst="rect">
            <a:avLst/>
          </a:prstGeom>
        </p:spPr>
        <p:txBody>
          <a:bodyPr/>
          <a:lstStyle/>
          <a:p>
            <a:pPr lvl="0"/>
            <a:endParaRPr/>
          </a:p>
        </p:txBody>
      </p:sp>
      <p:sp>
        <p:nvSpPr>
          <p:cNvPr id="74" name="Shape 74"/>
          <p:cNvSpPr>
            <a:spLocks noGrp="1"/>
          </p:cNvSpPr>
          <p:nvPr>
            <p:ph type="body" sz="quarter" idx="1"/>
          </p:nvPr>
        </p:nvSpPr>
        <p:spPr>
          <a:prstGeom prst="rect">
            <a:avLst/>
          </a:prstGeom>
        </p:spPr>
        <p:txBody>
          <a:bodyPr/>
          <a:lstStyle/>
          <a:p>
            <a:pPr lvl="0">
              <a:defRPr sz="1800"/>
            </a:pPr>
            <a:endParaRPr sz="2200" dirty="0"/>
          </a:p>
        </p:txBody>
      </p:sp>
    </p:spTree>
    <p:extLst>
      <p:ext uri="{BB962C8B-B14F-4D97-AF65-F5344CB8AC3E}">
        <p14:creationId xmlns:p14="http://schemas.microsoft.com/office/powerpoint/2010/main" val="2468540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hape 73"/>
          <p:cNvSpPr>
            <a:spLocks noGrp="1" noRot="1" noChangeAspect="1"/>
          </p:cNvSpPr>
          <p:nvPr>
            <p:ph type="sldImg"/>
          </p:nvPr>
        </p:nvSpPr>
        <p:spPr>
          <a:prstGeom prst="rect">
            <a:avLst/>
          </a:prstGeom>
        </p:spPr>
        <p:txBody>
          <a:bodyPr/>
          <a:lstStyle/>
          <a:p>
            <a:pPr lvl="0"/>
            <a:endParaRPr/>
          </a:p>
        </p:txBody>
      </p:sp>
      <p:sp>
        <p:nvSpPr>
          <p:cNvPr id="74" name="Shape 74"/>
          <p:cNvSpPr>
            <a:spLocks noGrp="1"/>
          </p:cNvSpPr>
          <p:nvPr>
            <p:ph type="body" sz="quarter" idx="1"/>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a:pPr>
            <a:r>
              <a:rPr lang="en-US" sz="2400" b="0" dirty="0"/>
              <a:t>Now it’s time to take action </a:t>
            </a:r>
          </a:p>
          <a:p>
            <a:pPr lvl="0">
              <a:defRPr sz="1800"/>
            </a:pPr>
            <a:endParaRPr sz="2200" dirty="0"/>
          </a:p>
        </p:txBody>
      </p:sp>
    </p:spTree>
    <p:extLst>
      <p:ext uri="{BB962C8B-B14F-4D97-AF65-F5344CB8AC3E}">
        <p14:creationId xmlns:p14="http://schemas.microsoft.com/office/powerpoint/2010/main" val="30847239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hape 73"/>
          <p:cNvSpPr>
            <a:spLocks noGrp="1" noRot="1" noChangeAspect="1"/>
          </p:cNvSpPr>
          <p:nvPr>
            <p:ph type="sldImg"/>
          </p:nvPr>
        </p:nvSpPr>
        <p:spPr>
          <a:prstGeom prst="rect">
            <a:avLst/>
          </a:prstGeom>
        </p:spPr>
        <p:txBody>
          <a:bodyPr/>
          <a:lstStyle/>
          <a:p>
            <a:pPr lvl="0"/>
            <a:endParaRPr/>
          </a:p>
        </p:txBody>
      </p:sp>
      <p:sp>
        <p:nvSpPr>
          <p:cNvPr id="74" name="Shape 74"/>
          <p:cNvSpPr>
            <a:spLocks noGrp="1"/>
          </p:cNvSpPr>
          <p:nvPr>
            <p:ph type="body" sz="quarter" idx="1"/>
          </p:nvPr>
        </p:nvSpPr>
        <p:spPr>
          <a:prstGeom prst="rect">
            <a:avLst/>
          </a:prstGeom>
        </p:spPr>
        <p:txBody>
          <a:bodyPr/>
          <a:lstStyle/>
          <a:p>
            <a:endParaRPr lang="en-US"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16616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hape 73"/>
          <p:cNvSpPr>
            <a:spLocks noGrp="1" noRot="1" noChangeAspect="1"/>
          </p:cNvSpPr>
          <p:nvPr>
            <p:ph type="sldImg"/>
          </p:nvPr>
        </p:nvSpPr>
        <p:spPr>
          <a:prstGeom prst="rect">
            <a:avLst/>
          </a:prstGeom>
        </p:spPr>
        <p:txBody>
          <a:bodyPr/>
          <a:lstStyle/>
          <a:p>
            <a:pPr lvl="0"/>
            <a:endParaRPr/>
          </a:p>
        </p:txBody>
      </p:sp>
      <p:sp>
        <p:nvSpPr>
          <p:cNvPr id="74" name="Shape 74"/>
          <p:cNvSpPr>
            <a:spLocks noGrp="1"/>
          </p:cNvSpPr>
          <p:nvPr>
            <p:ph type="body" sz="quarter" idx="1"/>
          </p:nvPr>
        </p:nvSpPr>
        <p:spPr>
          <a:prstGeom prst="rect">
            <a:avLst/>
          </a:prstGeom>
        </p:spPr>
        <p:txBody>
          <a:bodyPr/>
          <a:lstStyle/>
          <a:p>
            <a:endParaRPr lang="en-US"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79094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hape 73"/>
          <p:cNvSpPr>
            <a:spLocks noGrp="1" noRot="1" noChangeAspect="1"/>
          </p:cNvSpPr>
          <p:nvPr>
            <p:ph type="sldImg"/>
          </p:nvPr>
        </p:nvSpPr>
        <p:spPr>
          <a:prstGeom prst="rect">
            <a:avLst/>
          </a:prstGeom>
        </p:spPr>
        <p:txBody>
          <a:bodyPr/>
          <a:lstStyle/>
          <a:p>
            <a:pPr lvl="0"/>
            <a:endParaRPr/>
          </a:p>
        </p:txBody>
      </p:sp>
      <p:sp>
        <p:nvSpPr>
          <p:cNvPr id="74" name="Shape 74"/>
          <p:cNvSpPr>
            <a:spLocks noGrp="1"/>
          </p:cNvSpPr>
          <p:nvPr>
            <p:ph type="body" sz="quarter" idx="1"/>
          </p:nvPr>
        </p:nvSpPr>
        <p:spPr>
          <a:prstGeom prst="rect">
            <a:avLst/>
          </a:prstGeom>
        </p:spPr>
        <p:txBody>
          <a:bodyPr/>
          <a:lstStyle/>
          <a:p>
            <a:endParaRPr lang="en-US"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76746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1375"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lIns="93287" tIns="46644" rIns="93287" bIns="46644"/>
          <a:lstStyle/>
          <a:p>
            <a:pPr algn="r" defTabSz="932871">
              <a:defRPr/>
            </a:pPr>
            <a:fld id="{8CE8189E-823A-482B-BF6A-2CEC5F4FCD51}" type="slidenum">
              <a:rPr lang="en-US" sz="1200">
                <a:solidFill>
                  <a:prstClr val="black"/>
                </a:solidFill>
                <a:latin typeface="Calibri" panose="020F0502020204030204"/>
              </a:rPr>
              <a:pPr algn="r" defTabSz="932871">
                <a:defRPr/>
              </a:pPr>
              <a:t>89</a:t>
            </a:fld>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27853332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1375"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lIns="93287" tIns="46644" rIns="93287" bIns="46644"/>
          <a:lstStyle/>
          <a:p>
            <a:pPr algn="r" defTabSz="932871">
              <a:defRPr/>
            </a:pPr>
            <a:fld id="{8CE8189E-823A-482B-BF6A-2CEC5F4FCD51}" type="slidenum">
              <a:rPr lang="en-US" sz="1200">
                <a:solidFill>
                  <a:prstClr val="black"/>
                </a:solidFill>
                <a:latin typeface="Calibri" panose="020F0502020204030204"/>
              </a:rPr>
              <a:pPr algn="r" defTabSz="932871">
                <a:defRPr/>
              </a:pPr>
              <a:t>90</a:t>
            </a:fld>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12368333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1375"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lIns="93287" tIns="46644" rIns="93287" bIns="46644"/>
          <a:lstStyle/>
          <a:p>
            <a:pPr algn="r" defTabSz="932871">
              <a:defRPr/>
            </a:pPr>
            <a:fld id="{8CE8189E-823A-482B-BF6A-2CEC5F4FCD51}" type="slidenum">
              <a:rPr lang="en-US" sz="1200">
                <a:solidFill>
                  <a:prstClr val="black"/>
                </a:solidFill>
                <a:latin typeface="Calibri" panose="020F0502020204030204"/>
              </a:rPr>
              <a:pPr algn="r" defTabSz="932871">
                <a:defRPr/>
              </a:pPr>
              <a:t>91</a:t>
            </a:fld>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36382663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1184275" y="698500"/>
            <a:ext cx="4651375" cy="34893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701993" y="4420315"/>
            <a:ext cx="5615939" cy="4187666"/>
          </a:xfrm>
          <a:prstGeom prst="rect">
            <a:avLst/>
          </a:prstGeom>
        </p:spPr>
        <p:txBody>
          <a:bodyPr lIns="93272" tIns="93272" rIns="93272" bIns="93272" anchor="t" anchorCtr="0">
            <a:noAutofit/>
          </a:bodyPr>
          <a:lstStyle/>
          <a:p>
            <a:endParaRPr dirty="0"/>
          </a:p>
        </p:txBody>
      </p:sp>
    </p:spTree>
    <p:extLst>
      <p:ext uri="{BB962C8B-B14F-4D97-AF65-F5344CB8AC3E}">
        <p14:creationId xmlns:p14="http://schemas.microsoft.com/office/powerpoint/2010/main" val="23008580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1184275" y="698500"/>
            <a:ext cx="4651375" cy="34893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701993" y="4420315"/>
            <a:ext cx="5615939" cy="4187666"/>
          </a:xfrm>
          <a:prstGeom prst="rect">
            <a:avLst/>
          </a:prstGeom>
        </p:spPr>
        <p:txBody>
          <a:bodyPr lIns="93272" tIns="93272" rIns="93272" bIns="93272" anchor="t" anchorCtr="0">
            <a:noAutofit/>
          </a:bodyPr>
          <a:lstStyle/>
          <a:p>
            <a:endParaRPr dirty="0"/>
          </a:p>
        </p:txBody>
      </p:sp>
    </p:spTree>
    <p:extLst>
      <p:ext uri="{BB962C8B-B14F-4D97-AF65-F5344CB8AC3E}">
        <p14:creationId xmlns:p14="http://schemas.microsoft.com/office/powerpoint/2010/main" val="3224253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1375"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lIns="93287" tIns="46644" rIns="93287" bIns="46644"/>
          <a:lstStyle/>
          <a:p>
            <a:pPr marL="0" marR="0" lvl="0" indent="0" algn="r" defTabSz="932871" rtl="0" eaLnBrk="1" fontAlgn="auto" latinLnBrk="0" hangingPunct="1">
              <a:lnSpc>
                <a:spcPct val="100000"/>
              </a:lnSpc>
              <a:spcBef>
                <a:spcPts val="0"/>
              </a:spcBef>
              <a:spcAft>
                <a:spcPts val="0"/>
              </a:spcAft>
              <a:buClrTx/>
              <a:buSzTx/>
              <a:buFontTx/>
              <a:buNone/>
              <a:tabLst/>
              <a:defRPr/>
            </a:pPr>
            <a:fld id="{8CE8189E-823A-482B-BF6A-2CEC5F4FCD5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2871"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2995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1375"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lIns="93287" tIns="46644" rIns="93287" bIns="46644"/>
          <a:lstStyle/>
          <a:p>
            <a:pPr algn="r" defTabSz="932871">
              <a:defRPr/>
            </a:pPr>
            <a:fld id="{8CE8189E-823A-482B-BF6A-2CEC5F4FCD51}" type="slidenum">
              <a:rPr lang="en-US" sz="1200">
                <a:solidFill>
                  <a:prstClr val="black"/>
                </a:solidFill>
                <a:latin typeface="Calibri" panose="020F0502020204030204"/>
              </a:rPr>
              <a:pPr algn="r" defTabSz="932871">
                <a:defRPr/>
              </a:pPr>
              <a:t>14</a:t>
            </a:fld>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899077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work</a:t>
            </a:r>
            <a:r>
              <a:rPr lang="en-US" sz="1200" kern="1200" baseline="0" dirty="0">
                <a:solidFill>
                  <a:schemeClr val="tx1"/>
                </a:solidFill>
                <a:effectLst/>
                <a:latin typeface="+mn-lt"/>
                <a:ea typeface="+mn-ea"/>
                <a:cs typeface="+mn-cs"/>
              </a:rPr>
              <a:t> for the DHDSP, the nation’s public health leader in CVD Prevention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We fund all states, some local health departments and tribal organizations for prevention of CVD-including a $863,000 investment in SD in FY16</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Coverdell funds 9 states to set up stroke registries and make improvements across the care continuum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Fund the </a:t>
            </a:r>
            <a:r>
              <a:rPr lang="en-US" sz="1200" kern="1200" baseline="0" dirty="0" err="1">
                <a:solidFill>
                  <a:schemeClr val="tx1"/>
                </a:solidFill>
                <a:effectLst/>
                <a:latin typeface="+mn-lt"/>
                <a:ea typeface="+mn-ea"/>
                <a:cs typeface="+mn-cs"/>
              </a:rPr>
              <a:t>Wisewoman</a:t>
            </a:r>
            <a:r>
              <a:rPr lang="en-US" sz="1200" kern="1200" baseline="0" dirty="0">
                <a:solidFill>
                  <a:schemeClr val="tx1"/>
                </a:solidFill>
                <a:effectLst/>
                <a:latin typeface="+mn-lt"/>
                <a:ea typeface="+mn-ea"/>
                <a:cs typeface="+mn-cs"/>
              </a:rPr>
              <a:t> program to provide low income and uninsured women with chronic disease risk factor screening and referrals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In addition to our funded programs, we track data and trends on CVD risk factors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We conduct research to guide practice and create products so funded programs can be effective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Million Hearts is on component of many, but is a critical national platform for a focused set of public health and clinical CVD prevention strategies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3B3A7-7C15-0344-8945-F946C0573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9260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Million Hearts® is a national initiative that aims to prevent 1 million heart attacks, strokes, and other cardiovascular events* over the next five years.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national initiative is co-led by the Centers for Disease Control and Prevention and the Centers for Medicare and Medicaid Services and carried out by a variety of governmental and non-governmental partners at local, state, and federal levels.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Million Hearts® provides a platform to shine light on a selection of evidence-based strategies for cardiovascular disease prevention, and serves as a learning lab and repository of tools, protocols, and resources for partners to use to implement these strategies. The only way we—as a nation—will meet these goals is through the collective and focused action of a variety of partners. In short, Million Hearts® provides the foundation and tools, and the Million Hearts® partners build the house.</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FF0000"/>
                </a:solidFill>
                <a:effectLst/>
                <a:latin typeface="+mn-lt"/>
                <a:ea typeface="+mn-ea"/>
                <a:cs typeface="+mn-cs"/>
              </a:rPr>
              <a:t>*Within the Million Hearts® initiative, for plain language purposes, we often say “heart attacks and strokes,” but the definition of prevented cardiovascular events that we track is broader than that and includes deaths, hospitalizations, and emergency room visits from heart attack, stroke, transient ischemic attack, and heart failure, as well as other cardiovascular events.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E3B3A7-7C15-0344-8945-F946C05731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153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hemeOverride" Target="../theme/themeOverride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6DA80C1-B06C-6246-B3E5-026D6F68DA16}" type="datetimeFigureOut">
              <a:rPr lang="en-US" smtClean="0"/>
              <a:t>4/2/2020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EE75BE-AF71-5943-8DC8-6D29C75854CA}" type="slidenum">
              <a:rPr lang="en-US" smtClean="0"/>
              <a:t>‹#›</a:t>
            </a:fld>
            <a:endParaRPr lang="en-US" dirty="0"/>
          </a:p>
        </p:txBody>
      </p:sp>
    </p:spTree>
    <p:extLst>
      <p:ext uri="{BB962C8B-B14F-4D97-AF65-F5344CB8AC3E}">
        <p14:creationId xmlns:p14="http://schemas.microsoft.com/office/powerpoint/2010/main" val="2962273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DA80C1-B06C-6246-B3E5-026D6F68DA16}" type="datetimeFigureOut">
              <a:rPr lang="en-US" smtClean="0"/>
              <a:t>4/2/2020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EE75BE-AF71-5943-8DC8-6D29C75854CA}" type="slidenum">
              <a:rPr lang="en-US" smtClean="0"/>
              <a:t>‹#›</a:t>
            </a:fld>
            <a:endParaRPr lang="en-US" dirty="0"/>
          </a:p>
        </p:txBody>
      </p:sp>
    </p:spTree>
    <p:extLst>
      <p:ext uri="{BB962C8B-B14F-4D97-AF65-F5344CB8AC3E}">
        <p14:creationId xmlns:p14="http://schemas.microsoft.com/office/powerpoint/2010/main" val="27492395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EE70B29-A366-4905-8F20-721587FEB360}"/>
              </a:ext>
            </a:extLst>
          </p:cNvPr>
          <p:cNvSpPr>
            <a:spLocks noGrp="1" noChangeArrowheads="1"/>
          </p:cNvSpPr>
          <p:nvPr>
            <p:ph type="dt" sz="half" idx="10"/>
          </p:nvPr>
        </p:nvSpPr>
        <p:spPr>
          <a:ln/>
        </p:spPr>
        <p:txBody>
          <a:bodyPr/>
          <a:lstStyle>
            <a:lvl1pPr>
              <a:defRPr/>
            </a:lvl1pPr>
          </a:lstStyle>
          <a:p>
            <a:pPr>
              <a:defRPr/>
            </a:pPr>
            <a:fld id="{E23C8A07-D082-4642-8AAE-BB16FA5C1576}" type="datetimeFigureOut">
              <a:rPr lang="en-US"/>
              <a:pPr>
                <a:defRPr/>
              </a:pPr>
              <a:t>4/2/2020</a:t>
            </a:fld>
            <a:endParaRPr lang="en-US"/>
          </a:p>
        </p:txBody>
      </p:sp>
      <p:sp>
        <p:nvSpPr>
          <p:cNvPr id="6" name="Rectangle 5">
            <a:extLst>
              <a:ext uri="{FF2B5EF4-FFF2-40B4-BE49-F238E27FC236}">
                <a16:creationId xmlns:a16="http://schemas.microsoft.com/office/drawing/2014/main" id="{35638B24-DB19-49FF-B7FC-9806E2DEE4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FB492FB-8F36-44C0-8738-612309CD64BB}"/>
              </a:ext>
            </a:extLst>
          </p:cNvPr>
          <p:cNvSpPr>
            <a:spLocks noGrp="1" noChangeArrowheads="1"/>
          </p:cNvSpPr>
          <p:nvPr>
            <p:ph type="sldNum" sz="quarter" idx="12"/>
          </p:nvPr>
        </p:nvSpPr>
        <p:spPr>
          <a:ln/>
        </p:spPr>
        <p:txBody>
          <a:bodyPr/>
          <a:lstStyle>
            <a:lvl1pPr>
              <a:defRPr/>
            </a:lvl1pPr>
          </a:lstStyle>
          <a:p>
            <a:pPr>
              <a:defRPr/>
            </a:pPr>
            <a:fld id="{E1033D68-9BD1-467C-8FEE-5C180164B916}" type="slidenum">
              <a:rPr lang="en-US" altLang="en-US"/>
              <a:pPr>
                <a:defRPr/>
              </a:pPr>
              <a:t>‹#›</a:t>
            </a:fld>
            <a:endParaRPr lang="en-US" altLang="en-US"/>
          </a:p>
        </p:txBody>
      </p:sp>
    </p:spTree>
    <p:extLst>
      <p:ext uri="{BB962C8B-B14F-4D97-AF65-F5344CB8AC3E}">
        <p14:creationId xmlns:p14="http://schemas.microsoft.com/office/powerpoint/2010/main" val="36139594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D8EEE41-9692-442B-80D0-67D5509C331C}"/>
              </a:ext>
            </a:extLst>
          </p:cNvPr>
          <p:cNvSpPr>
            <a:spLocks noGrp="1" noChangeArrowheads="1"/>
          </p:cNvSpPr>
          <p:nvPr>
            <p:ph type="dt" sz="half" idx="10"/>
          </p:nvPr>
        </p:nvSpPr>
        <p:spPr>
          <a:ln/>
        </p:spPr>
        <p:txBody>
          <a:bodyPr/>
          <a:lstStyle>
            <a:lvl1pPr>
              <a:defRPr/>
            </a:lvl1pPr>
          </a:lstStyle>
          <a:p>
            <a:pPr>
              <a:defRPr/>
            </a:pPr>
            <a:fld id="{B4C08108-469E-4112-ACD8-9ADC7923EBD5}" type="datetimeFigureOut">
              <a:rPr lang="en-US"/>
              <a:pPr>
                <a:defRPr/>
              </a:pPr>
              <a:t>4/2/2020</a:t>
            </a:fld>
            <a:endParaRPr lang="en-US"/>
          </a:p>
        </p:txBody>
      </p:sp>
      <p:sp>
        <p:nvSpPr>
          <p:cNvPr id="6" name="Rectangle 5">
            <a:extLst>
              <a:ext uri="{FF2B5EF4-FFF2-40B4-BE49-F238E27FC236}">
                <a16:creationId xmlns:a16="http://schemas.microsoft.com/office/drawing/2014/main" id="{86010596-A538-469E-9260-82A0368248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1E5D6EF-833C-460B-89AA-AA46A8BAB897}"/>
              </a:ext>
            </a:extLst>
          </p:cNvPr>
          <p:cNvSpPr>
            <a:spLocks noGrp="1" noChangeArrowheads="1"/>
          </p:cNvSpPr>
          <p:nvPr>
            <p:ph type="sldNum" sz="quarter" idx="12"/>
          </p:nvPr>
        </p:nvSpPr>
        <p:spPr>
          <a:ln/>
        </p:spPr>
        <p:txBody>
          <a:bodyPr/>
          <a:lstStyle>
            <a:lvl1pPr>
              <a:defRPr/>
            </a:lvl1pPr>
          </a:lstStyle>
          <a:p>
            <a:pPr>
              <a:defRPr/>
            </a:pPr>
            <a:fld id="{8B3F8288-C0A8-4ECA-BD56-EF37D2209F3E}" type="slidenum">
              <a:rPr lang="en-US" altLang="en-US"/>
              <a:pPr>
                <a:defRPr/>
              </a:pPr>
              <a:t>‹#›</a:t>
            </a:fld>
            <a:endParaRPr lang="en-US" altLang="en-US"/>
          </a:p>
        </p:txBody>
      </p:sp>
    </p:spTree>
    <p:extLst>
      <p:ext uri="{BB962C8B-B14F-4D97-AF65-F5344CB8AC3E}">
        <p14:creationId xmlns:p14="http://schemas.microsoft.com/office/powerpoint/2010/main" val="15543091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DF25304-12E9-40D3-B8C5-211BEFA23DD6}"/>
              </a:ext>
            </a:extLst>
          </p:cNvPr>
          <p:cNvSpPr>
            <a:spLocks noGrp="1" noChangeArrowheads="1"/>
          </p:cNvSpPr>
          <p:nvPr>
            <p:ph type="dt" sz="half" idx="10"/>
          </p:nvPr>
        </p:nvSpPr>
        <p:spPr>
          <a:ln/>
        </p:spPr>
        <p:txBody>
          <a:bodyPr/>
          <a:lstStyle>
            <a:lvl1pPr>
              <a:defRPr/>
            </a:lvl1pPr>
          </a:lstStyle>
          <a:p>
            <a:pPr>
              <a:defRPr/>
            </a:pPr>
            <a:fld id="{B09EFB26-4C8E-41D9-96FE-6B32899AA16E}" type="datetimeFigureOut">
              <a:rPr lang="en-US"/>
              <a:pPr>
                <a:defRPr/>
              </a:pPr>
              <a:t>4/2/2020</a:t>
            </a:fld>
            <a:endParaRPr lang="en-US"/>
          </a:p>
        </p:txBody>
      </p:sp>
      <p:sp>
        <p:nvSpPr>
          <p:cNvPr id="5" name="Rectangle 5">
            <a:extLst>
              <a:ext uri="{FF2B5EF4-FFF2-40B4-BE49-F238E27FC236}">
                <a16:creationId xmlns:a16="http://schemas.microsoft.com/office/drawing/2014/main" id="{CC646580-F0C1-4B42-8551-F7F7C0B604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743E674-1530-4C10-9CA0-B673ADFEAFE4}"/>
              </a:ext>
            </a:extLst>
          </p:cNvPr>
          <p:cNvSpPr>
            <a:spLocks noGrp="1" noChangeArrowheads="1"/>
          </p:cNvSpPr>
          <p:nvPr>
            <p:ph type="sldNum" sz="quarter" idx="12"/>
          </p:nvPr>
        </p:nvSpPr>
        <p:spPr>
          <a:ln/>
        </p:spPr>
        <p:txBody>
          <a:bodyPr/>
          <a:lstStyle>
            <a:lvl1pPr>
              <a:defRPr/>
            </a:lvl1pPr>
          </a:lstStyle>
          <a:p>
            <a:pPr>
              <a:defRPr/>
            </a:pPr>
            <a:fld id="{003A200F-00EA-4575-8D08-E918732FE1E2}" type="slidenum">
              <a:rPr lang="en-US" altLang="en-US"/>
              <a:pPr>
                <a:defRPr/>
              </a:pPr>
              <a:t>‹#›</a:t>
            </a:fld>
            <a:endParaRPr lang="en-US" altLang="en-US"/>
          </a:p>
        </p:txBody>
      </p:sp>
    </p:spTree>
    <p:extLst>
      <p:ext uri="{BB962C8B-B14F-4D97-AF65-F5344CB8AC3E}">
        <p14:creationId xmlns:p14="http://schemas.microsoft.com/office/powerpoint/2010/main" val="31297910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38200"/>
            <a:ext cx="20574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838200"/>
            <a:ext cx="60198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0EFE46A-D5DB-49EF-8C0C-EF483A2555A0}"/>
              </a:ext>
            </a:extLst>
          </p:cNvPr>
          <p:cNvSpPr>
            <a:spLocks noGrp="1" noChangeArrowheads="1"/>
          </p:cNvSpPr>
          <p:nvPr>
            <p:ph type="dt" sz="half" idx="10"/>
          </p:nvPr>
        </p:nvSpPr>
        <p:spPr>
          <a:ln/>
        </p:spPr>
        <p:txBody>
          <a:bodyPr/>
          <a:lstStyle>
            <a:lvl1pPr>
              <a:defRPr/>
            </a:lvl1pPr>
          </a:lstStyle>
          <a:p>
            <a:pPr>
              <a:defRPr/>
            </a:pPr>
            <a:fld id="{877826DB-8887-4410-96AF-BDEBC4B1F2E1}" type="datetimeFigureOut">
              <a:rPr lang="en-US"/>
              <a:pPr>
                <a:defRPr/>
              </a:pPr>
              <a:t>4/2/2020</a:t>
            </a:fld>
            <a:endParaRPr lang="en-US"/>
          </a:p>
        </p:txBody>
      </p:sp>
      <p:sp>
        <p:nvSpPr>
          <p:cNvPr id="5" name="Rectangle 5">
            <a:extLst>
              <a:ext uri="{FF2B5EF4-FFF2-40B4-BE49-F238E27FC236}">
                <a16:creationId xmlns:a16="http://schemas.microsoft.com/office/drawing/2014/main" id="{8E246EDA-FF50-469F-9FB6-0A46AFE490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54231B6-4158-434E-BF9A-913240184E6B}"/>
              </a:ext>
            </a:extLst>
          </p:cNvPr>
          <p:cNvSpPr>
            <a:spLocks noGrp="1" noChangeArrowheads="1"/>
          </p:cNvSpPr>
          <p:nvPr>
            <p:ph type="sldNum" sz="quarter" idx="12"/>
          </p:nvPr>
        </p:nvSpPr>
        <p:spPr>
          <a:ln/>
        </p:spPr>
        <p:txBody>
          <a:bodyPr/>
          <a:lstStyle>
            <a:lvl1pPr>
              <a:defRPr/>
            </a:lvl1pPr>
          </a:lstStyle>
          <a:p>
            <a:pPr>
              <a:defRPr/>
            </a:pPr>
            <a:fld id="{F63FF6ED-D4B5-420E-8ED3-6C47F6285455}" type="slidenum">
              <a:rPr lang="en-US" altLang="en-US"/>
              <a:pPr>
                <a:defRPr/>
              </a:pPr>
              <a:t>‹#›</a:t>
            </a:fld>
            <a:endParaRPr lang="en-US" altLang="en-US"/>
          </a:p>
        </p:txBody>
      </p:sp>
    </p:spTree>
    <p:extLst>
      <p:ext uri="{BB962C8B-B14F-4D97-AF65-F5344CB8AC3E}">
        <p14:creationId xmlns:p14="http://schemas.microsoft.com/office/powerpoint/2010/main" val="287503396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A7CBD3-FFD2-48D0-8D25-A28D372C8430}"/>
              </a:ext>
            </a:extLst>
          </p:cNvPr>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8221EE64-B74F-4ECD-9C5B-86AAA13267AC}"/>
              </a:ext>
            </a:extLst>
          </p:cNvPr>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5192E7FD-5D12-4036-9E1A-2C39322EC918}"/>
              </a:ext>
            </a:extLst>
          </p:cNvPr>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Rectangle 6">
            <a:extLst>
              <a:ext uri="{FF2B5EF4-FFF2-40B4-BE49-F238E27FC236}">
                <a16:creationId xmlns:a16="http://schemas.microsoft.com/office/drawing/2014/main" id="{517B4DCE-46BD-4144-BBFC-C32C6263BDFB}"/>
              </a:ext>
            </a:extLst>
          </p:cNvPr>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Straight Connector 9">
            <a:extLst>
              <a:ext uri="{FF2B5EF4-FFF2-40B4-BE49-F238E27FC236}">
                <a16:creationId xmlns:a16="http://schemas.microsoft.com/office/drawing/2014/main" id="{3C3C0388-D82D-4DBA-82C5-9969ED72696B}"/>
              </a:ext>
            </a:extLst>
          </p:cNvPr>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a:solidFill>
                <a:prstClr val="black"/>
              </a:solidFill>
              <a:latin typeface="Century Schoolbook"/>
            </a:endParaRPr>
          </a:p>
        </p:txBody>
      </p:sp>
      <p:sp>
        <p:nvSpPr>
          <p:cNvPr id="11" name="Straight Connector 10">
            <a:extLst>
              <a:ext uri="{FF2B5EF4-FFF2-40B4-BE49-F238E27FC236}">
                <a16:creationId xmlns:a16="http://schemas.microsoft.com/office/drawing/2014/main" id="{0E4275B0-7685-4FB1-BA4B-ECD1179C8D24}"/>
              </a:ext>
            </a:extLst>
          </p:cNvPr>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a:solidFill>
                <a:prstClr val="black"/>
              </a:solidFill>
              <a:latin typeface="Century Schoolbook"/>
            </a:endParaRPr>
          </a:p>
        </p:txBody>
      </p:sp>
      <p:sp>
        <p:nvSpPr>
          <p:cNvPr id="12" name="Straight Connector 11">
            <a:extLst>
              <a:ext uri="{FF2B5EF4-FFF2-40B4-BE49-F238E27FC236}">
                <a16:creationId xmlns:a16="http://schemas.microsoft.com/office/drawing/2014/main" id="{1CC4047A-155A-499B-B9F5-0C23F48A982A}"/>
              </a:ext>
            </a:extLst>
          </p:cNvPr>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a:solidFill>
                <a:prstClr val="black"/>
              </a:solidFill>
              <a:latin typeface="Century Schoolbook"/>
            </a:endParaRPr>
          </a:p>
        </p:txBody>
      </p:sp>
      <p:sp>
        <p:nvSpPr>
          <p:cNvPr id="13" name="Straight Connector 12">
            <a:extLst>
              <a:ext uri="{FF2B5EF4-FFF2-40B4-BE49-F238E27FC236}">
                <a16:creationId xmlns:a16="http://schemas.microsoft.com/office/drawing/2014/main" id="{8775BD72-19BC-4128-A030-5CF46EDC5507}"/>
              </a:ext>
            </a:extLst>
          </p:cNvPr>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a:solidFill>
                <a:prstClr val="black"/>
              </a:solidFill>
              <a:latin typeface="Century Schoolbook"/>
            </a:endParaRPr>
          </a:p>
        </p:txBody>
      </p:sp>
      <p:sp>
        <p:nvSpPr>
          <p:cNvPr id="14" name="Straight Connector 13">
            <a:extLst>
              <a:ext uri="{FF2B5EF4-FFF2-40B4-BE49-F238E27FC236}">
                <a16:creationId xmlns:a16="http://schemas.microsoft.com/office/drawing/2014/main" id="{4C623E77-4261-4A86-BC33-5C3D4B27EA9A}"/>
              </a:ext>
            </a:extLst>
          </p:cNvPr>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a:solidFill>
                <a:prstClr val="black"/>
              </a:solidFill>
              <a:latin typeface="Century Schoolbook"/>
            </a:endParaRPr>
          </a:p>
        </p:txBody>
      </p:sp>
      <p:sp>
        <p:nvSpPr>
          <p:cNvPr id="15" name="Straight Connector 14">
            <a:extLst>
              <a:ext uri="{FF2B5EF4-FFF2-40B4-BE49-F238E27FC236}">
                <a16:creationId xmlns:a16="http://schemas.microsoft.com/office/drawing/2014/main" id="{41CF0E0E-AFAC-4B03-87A2-484CAC9B7A97}"/>
              </a:ext>
            </a:extLst>
          </p:cNvPr>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a:solidFill>
                <a:prstClr val="black"/>
              </a:solidFill>
              <a:latin typeface="Century Schoolbook"/>
            </a:endParaRPr>
          </a:p>
        </p:txBody>
      </p:sp>
      <p:sp>
        <p:nvSpPr>
          <p:cNvPr id="16" name="Rectangle 15">
            <a:extLst>
              <a:ext uri="{FF2B5EF4-FFF2-40B4-BE49-F238E27FC236}">
                <a16:creationId xmlns:a16="http://schemas.microsoft.com/office/drawing/2014/main" id="{DB575194-F605-4B99-A09B-CC41263BEB15}"/>
              </a:ext>
            </a:extLst>
          </p:cNvPr>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17" name="Oval 16">
            <a:extLst>
              <a:ext uri="{FF2B5EF4-FFF2-40B4-BE49-F238E27FC236}">
                <a16:creationId xmlns:a16="http://schemas.microsoft.com/office/drawing/2014/main" id="{E94B4AC6-8024-40E5-B1A1-EC561A51D0AF}"/>
              </a:ext>
            </a:extLst>
          </p:cNvPr>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18" name="Oval 17">
            <a:extLst>
              <a:ext uri="{FF2B5EF4-FFF2-40B4-BE49-F238E27FC236}">
                <a16:creationId xmlns:a16="http://schemas.microsoft.com/office/drawing/2014/main" id="{34987427-AF08-4BD0-A890-502C61A8FC35}"/>
              </a:ext>
            </a:extLst>
          </p:cNvPr>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19" name="Oval 18">
            <a:extLst>
              <a:ext uri="{FF2B5EF4-FFF2-40B4-BE49-F238E27FC236}">
                <a16:creationId xmlns:a16="http://schemas.microsoft.com/office/drawing/2014/main" id="{FF9260DF-CB1C-4D2D-9FDB-9957661937FA}"/>
              </a:ext>
            </a:extLst>
          </p:cNvPr>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20" name="Oval 19">
            <a:extLst>
              <a:ext uri="{FF2B5EF4-FFF2-40B4-BE49-F238E27FC236}">
                <a16:creationId xmlns:a16="http://schemas.microsoft.com/office/drawing/2014/main" id="{297B812A-7D70-40C6-8F1B-C6ED674C0E91}"/>
              </a:ext>
            </a:extLst>
          </p:cNvPr>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21" name="Oval 20">
            <a:extLst>
              <a:ext uri="{FF2B5EF4-FFF2-40B4-BE49-F238E27FC236}">
                <a16:creationId xmlns:a16="http://schemas.microsoft.com/office/drawing/2014/main" id="{531E9674-031E-4EAF-81F2-D8D097DB1275}"/>
              </a:ext>
            </a:extLst>
          </p:cNvPr>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8" name="Title 7"/>
          <p:cNvSpPr>
            <a:spLocks noGrp="1"/>
          </p:cNvSpPr>
          <p:nvPr>
            <p:ph type="ctrTitle"/>
          </p:nvPr>
        </p:nvSpPr>
        <p:spPr>
          <a:xfrm>
            <a:off x="2286000" y="3124200"/>
            <a:ext cx="6172200" cy="1894362"/>
          </a:xfrm>
        </p:spPr>
        <p:txBody>
          <a:bodyPr/>
          <a:lstStyle>
            <a:lvl1pPr>
              <a:defRPr b="1"/>
            </a:lvl1pPr>
          </a:lstStyle>
          <a:p>
            <a:r>
              <a:rPr lang="en-US"/>
              <a:t>Click to edit Master title style</a:t>
            </a:r>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2" name="Date Placeholder 27">
            <a:extLst>
              <a:ext uri="{FF2B5EF4-FFF2-40B4-BE49-F238E27FC236}">
                <a16:creationId xmlns:a16="http://schemas.microsoft.com/office/drawing/2014/main" id="{4AC48301-D90F-4002-B861-29E3B527A007}"/>
              </a:ext>
            </a:extLst>
          </p:cNvPr>
          <p:cNvSpPr>
            <a:spLocks noGrp="1"/>
          </p:cNvSpPr>
          <p:nvPr>
            <p:ph type="dt" sz="half" idx="10"/>
          </p:nvPr>
        </p:nvSpPr>
        <p:spPr bwMode="auto">
          <a:xfrm rot="5400000">
            <a:off x="7764463" y="1174750"/>
            <a:ext cx="2286000" cy="381000"/>
          </a:xfrm>
        </p:spPr>
        <p:txBody>
          <a:bodyPr/>
          <a:lstStyle>
            <a:lvl1pPr fontAlgn="base">
              <a:spcBef>
                <a:spcPct val="0"/>
              </a:spcBef>
              <a:spcAft>
                <a:spcPct val="0"/>
              </a:spcAft>
              <a:defRPr>
                <a:latin typeface="Arial" panose="020B0604020202020204" pitchFamily="34" charset="0"/>
              </a:defRPr>
            </a:lvl1pPr>
          </a:lstStyle>
          <a:p>
            <a:pPr>
              <a:defRPr/>
            </a:pPr>
            <a:fld id="{6A1D34B6-A6F9-4539-9D4D-B305774FA29C}" type="datetimeFigureOut">
              <a:rPr lang="en-US"/>
              <a:pPr>
                <a:defRPr/>
              </a:pPr>
              <a:t>4/2/2020</a:t>
            </a:fld>
            <a:endParaRPr lang="en-US"/>
          </a:p>
        </p:txBody>
      </p:sp>
      <p:sp>
        <p:nvSpPr>
          <p:cNvPr id="23" name="Footer Placeholder 16">
            <a:extLst>
              <a:ext uri="{FF2B5EF4-FFF2-40B4-BE49-F238E27FC236}">
                <a16:creationId xmlns:a16="http://schemas.microsoft.com/office/drawing/2014/main" id="{09873644-CF24-4949-B359-F7A8E63A26FB}"/>
              </a:ext>
            </a:extLst>
          </p:cNvPr>
          <p:cNvSpPr>
            <a:spLocks noGrp="1"/>
          </p:cNvSpPr>
          <p:nvPr>
            <p:ph type="ftr" sz="quarter" idx="11"/>
          </p:nvPr>
        </p:nvSpPr>
        <p:spPr bwMode="auto">
          <a:xfrm rot="5400000">
            <a:off x="7077076" y="4181475"/>
            <a:ext cx="3657600" cy="384175"/>
          </a:xfrm>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24" name="Slide Number Placeholder 28">
            <a:extLst>
              <a:ext uri="{FF2B5EF4-FFF2-40B4-BE49-F238E27FC236}">
                <a16:creationId xmlns:a16="http://schemas.microsoft.com/office/drawing/2014/main" id="{D57E0AA6-DAE3-478C-A4A0-3851953A11FC}"/>
              </a:ext>
            </a:extLst>
          </p:cNvPr>
          <p:cNvSpPr>
            <a:spLocks noGrp="1"/>
          </p:cNvSpPr>
          <p:nvPr>
            <p:ph type="sldNum" sz="quarter" idx="12"/>
          </p:nvPr>
        </p:nvSpPr>
        <p:spPr bwMode="auto">
          <a:xfrm>
            <a:off x="1325563" y="4929188"/>
            <a:ext cx="609600" cy="517525"/>
          </a:xfrm>
        </p:spPr>
        <p:txBody>
          <a:bodyPr/>
          <a:lstStyle>
            <a:lvl1pPr fontAlgn="base">
              <a:spcBef>
                <a:spcPct val="0"/>
              </a:spcBef>
              <a:spcAft>
                <a:spcPct val="0"/>
              </a:spcAft>
              <a:defRPr>
                <a:latin typeface="Arial" panose="020B0604020202020204" pitchFamily="34" charset="0"/>
              </a:defRPr>
            </a:lvl1pPr>
          </a:lstStyle>
          <a:p>
            <a:pPr>
              <a:defRPr/>
            </a:pPr>
            <a:fld id="{A25868DF-995C-446E-9AF7-E8ED7643FE96}" type="slidenum">
              <a:rPr lang="en-US"/>
              <a:pPr>
                <a:defRPr/>
              </a:pPr>
              <a:t>‹#›</a:t>
            </a:fld>
            <a:endParaRPr lang="en-US"/>
          </a:p>
        </p:txBody>
      </p:sp>
    </p:spTree>
    <p:extLst>
      <p:ext uri="{BB962C8B-B14F-4D97-AF65-F5344CB8AC3E}">
        <p14:creationId xmlns:p14="http://schemas.microsoft.com/office/powerpoint/2010/main" val="3383278079"/>
      </p:ext>
    </p:extLst>
  </p:cSld>
  <p:clrMapOvr>
    <a:overrideClrMapping bg1="lt1" tx1="dk1" bg2="lt2" tx2="dk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a:extLst>
              <a:ext uri="{FF2B5EF4-FFF2-40B4-BE49-F238E27FC236}">
                <a16:creationId xmlns:a16="http://schemas.microsoft.com/office/drawing/2014/main" id="{96E1E160-C9A7-4697-A624-04CC0F2E9603}"/>
              </a:ext>
            </a:extLst>
          </p:cNvPr>
          <p:cNvSpPr>
            <a:spLocks noGrp="1"/>
          </p:cNvSpPr>
          <p:nvPr>
            <p:ph type="dt" sz="half" idx="10"/>
          </p:nvPr>
        </p:nvSpPr>
        <p:spPr/>
        <p:txBody>
          <a:bodyPr rtlCol="0"/>
          <a:lstStyle>
            <a:lvl1pPr fontAlgn="base">
              <a:spcBef>
                <a:spcPct val="0"/>
              </a:spcBef>
              <a:spcAft>
                <a:spcPct val="0"/>
              </a:spcAft>
              <a:defRPr>
                <a:latin typeface="Arial" panose="020B0604020202020204" pitchFamily="34" charset="0"/>
              </a:defRPr>
            </a:lvl1pPr>
          </a:lstStyle>
          <a:p>
            <a:pPr>
              <a:defRPr/>
            </a:pPr>
            <a:fld id="{A28DCCF2-C8CB-4381-806D-9E372D67CEF7}" type="datetimeFigureOut">
              <a:rPr lang="en-US"/>
              <a:pPr>
                <a:defRPr/>
              </a:pPr>
              <a:t>4/2/2020</a:t>
            </a:fld>
            <a:endParaRPr lang="en-US"/>
          </a:p>
        </p:txBody>
      </p:sp>
      <p:sp>
        <p:nvSpPr>
          <p:cNvPr id="5" name="Slide Number Placeholder 8">
            <a:extLst>
              <a:ext uri="{FF2B5EF4-FFF2-40B4-BE49-F238E27FC236}">
                <a16:creationId xmlns:a16="http://schemas.microsoft.com/office/drawing/2014/main" id="{B1947C53-364A-43B9-8BE3-584EF1A4E4D1}"/>
              </a:ext>
            </a:extLst>
          </p:cNvPr>
          <p:cNvSpPr>
            <a:spLocks noGrp="1"/>
          </p:cNvSpPr>
          <p:nvPr>
            <p:ph type="sldNum" sz="quarter" idx="11"/>
          </p:nvPr>
        </p:nvSpPr>
        <p:spPr/>
        <p:txBody>
          <a:bodyPr rtlCol="0"/>
          <a:lstStyle>
            <a:lvl1pPr fontAlgn="base">
              <a:spcBef>
                <a:spcPct val="0"/>
              </a:spcBef>
              <a:spcAft>
                <a:spcPct val="0"/>
              </a:spcAft>
              <a:defRPr>
                <a:latin typeface="Arial" panose="020B0604020202020204" pitchFamily="34" charset="0"/>
              </a:defRPr>
            </a:lvl1pPr>
          </a:lstStyle>
          <a:p>
            <a:pPr>
              <a:defRPr/>
            </a:pPr>
            <a:fld id="{889E5ABB-4E22-4F7A-8B56-8E8C43E1E256}" type="slidenum">
              <a:rPr lang="en-US"/>
              <a:pPr>
                <a:defRPr/>
              </a:pPr>
              <a:t>‹#›</a:t>
            </a:fld>
            <a:endParaRPr lang="en-US"/>
          </a:p>
        </p:txBody>
      </p:sp>
      <p:sp>
        <p:nvSpPr>
          <p:cNvPr id="6" name="Footer Placeholder 9">
            <a:extLst>
              <a:ext uri="{FF2B5EF4-FFF2-40B4-BE49-F238E27FC236}">
                <a16:creationId xmlns:a16="http://schemas.microsoft.com/office/drawing/2014/main" id="{4197A7D2-44F0-4D38-8BCC-3C6EB995BA2D}"/>
              </a:ext>
            </a:extLst>
          </p:cNvPr>
          <p:cNvSpPr>
            <a:spLocks noGrp="1"/>
          </p:cNvSpPr>
          <p:nvPr>
            <p:ph type="ftr" sz="quarter" idx="12"/>
          </p:nvPr>
        </p:nvSpPr>
        <p:spPr/>
        <p:txBody>
          <a:bodyPr rtlCol="0"/>
          <a:lstStyle>
            <a:lvl1pPr fontAlgn="base">
              <a:spcBef>
                <a:spcPct val="0"/>
              </a:spcBef>
              <a:spcAft>
                <a:spcPct val="0"/>
              </a:spcAft>
              <a:defRPr>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9731340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DC286C-AE1B-4D13-BF66-59897EC8C9E4}"/>
              </a:ext>
            </a:extLst>
          </p:cNvPr>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18B3592A-30A0-4245-92F6-8320D53FA2FE}"/>
              </a:ext>
            </a:extLst>
          </p:cNvPr>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AC240B3D-C78F-4A0F-9ED4-B1FC144115A8}"/>
              </a:ext>
            </a:extLst>
          </p:cNvPr>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Rectangle 6">
            <a:extLst>
              <a:ext uri="{FF2B5EF4-FFF2-40B4-BE49-F238E27FC236}">
                <a16:creationId xmlns:a16="http://schemas.microsoft.com/office/drawing/2014/main" id="{E3011CDC-D44F-442B-BDF6-D5326E6B9A78}"/>
              </a:ext>
            </a:extLst>
          </p:cNvPr>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8" name="Straight Connector 7">
            <a:extLst>
              <a:ext uri="{FF2B5EF4-FFF2-40B4-BE49-F238E27FC236}">
                <a16:creationId xmlns:a16="http://schemas.microsoft.com/office/drawing/2014/main" id="{0CA85E20-194E-4860-989A-D5E0E3B71257}"/>
              </a:ext>
            </a:extLst>
          </p:cNvPr>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a:solidFill>
                <a:prstClr val="white"/>
              </a:solidFill>
              <a:latin typeface="Century Schoolbook"/>
            </a:endParaRPr>
          </a:p>
        </p:txBody>
      </p:sp>
      <p:sp>
        <p:nvSpPr>
          <p:cNvPr id="9" name="Straight Connector 8">
            <a:extLst>
              <a:ext uri="{FF2B5EF4-FFF2-40B4-BE49-F238E27FC236}">
                <a16:creationId xmlns:a16="http://schemas.microsoft.com/office/drawing/2014/main" id="{7F017D3F-D07A-41E9-86F3-B70F3CB8E24E}"/>
              </a:ext>
            </a:extLst>
          </p:cNvPr>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a:solidFill>
                <a:prstClr val="white"/>
              </a:solidFill>
              <a:latin typeface="Century Schoolbook"/>
            </a:endParaRPr>
          </a:p>
        </p:txBody>
      </p:sp>
      <p:sp>
        <p:nvSpPr>
          <p:cNvPr id="10" name="Straight Connector 9">
            <a:extLst>
              <a:ext uri="{FF2B5EF4-FFF2-40B4-BE49-F238E27FC236}">
                <a16:creationId xmlns:a16="http://schemas.microsoft.com/office/drawing/2014/main" id="{960F98F5-437C-41DA-BFB0-4AA8091C9D66}"/>
              </a:ext>
            </a:extLst>
          </p:cNvPr>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a:solidFill>
                <a:prstClr val="white"/>
              </a:solidFill>
              <a:latin typeface="Century Schoolbook"/>
            </a:endParaRPr>
          </a:p>
        </p:txBody>
      </p:sp>
      <p:sp>
        <p:nvSpPr>
          <p:cNvPr id="11" name="Straight Connector 10">
            <a:extLst>
              <a:ext uri="{FF2B5EF4-FFF2-40B4-BE49-F238E27FC236}">
                <a16:creationId xmlns:a16="http://schemas.microsoft.com/office/drawing/2014/main" id="{EF81EA56-F39F-4BF7-AABE-429C3023B838}"/>
              </a:ext>
            </a:extLst>
          </p:cNvPr>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a:solidFill>
                <a:prstClr val="white"/>
              </a:solidFill>
              <a:latin typeface="Century Schoolbook"/>
            </a:endParaRPr>
          </a:p>
        </p:txBody>
      </p:sp>
      <p:sp>
        <p:nvSpPr>
          <p:cNvPr id="12" name="Straight Connector 11">
            <a:extLst>
              <a:ext uri="{FF2B5EF4-FFF2-40B4-BE49-F238E27FC236}">
                <a16:creationId xmlns:a16="http://schemas.microsoft.com/office/drawing/2014/main" id="{C2271F31-9DAF-4A39-BA2A-D196681CB82E}"/>
              </a:ext>
            </a:extLst>
          </p:cNvPr>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a:solidFill>
                <a:prstClr val="white"/>
              </a:solidFill>
              <a:latin typeface="Century Schoolbook"/>
            </a:endParaRPr>
          </a:p>
        </p:txBody>
      </p:sp>
      <p:sp>
        <p:nvSpPr>
          <p:cNvPr id="13" name="Rectangle 12">
            <a:extLst>
              <a:ext uri="{FF2B5EF4-FFF2-40B4-BE49-F238E27FC236}">
                <a16:creationId xmlns:a16="http://schemas.microsoft.com/office/drawing/2014/main" id="{D98CDDEE-DD5B-490E-9F34-83456E4D09AF}"/>
              </a:ext>
            </a:extLst>
          </p:cNvPr>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14" name="Oval 13">
            <a:extLst>
              <a:ext uri="{FF2B5EF4-FFF2-40B4-BE49-F238E27FC236}">
                <a16:creationId xmlns:a16="http://schemas.microsoft.com/office/drawing/2014/main" id="{08F80C83-8BB5-4010-B3A6-C35DEA63C13C}"/>
              </a:ext>
            </a:extLst>
          </p:cNvPr>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15" name="Oval 14">
            <a:extLst>
              <a:ext uri="{FF2B5EF4-FFF2-40B4-BE49-F238E27FC236}">
                <a16:creationId xmlns:a16="http://schemas.microsoft.com/office/drawing/2014/main" id="{5E46E85B-D210-4E9C-B9D7-0C48E707B0E5}"/>
              </a:ext>
            </a:extLst>
          </p:cNvPr>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16" name="Oval 15">
            <a:extLst>
              <a:ext uri="{FF2B5EF4-FFF2-40B4-BE49-F238E27FC236}">
                <a16:creationId xmlns:a16="http://schemas.microsoft.com/office/drawing/2014/main" id="{06A6A076-7B4D-4E34-B09A-66A277681C9B}"/>
              </a:ext>
            </a:extLst>
          </p:cNvPr>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17" name="Oval 16">
            <a:extLst>
              <a:ext uri="{FF2B5EF4-FFF2-40B4-BE49-F238E27FC236}">
                <a16:creationId xmlns:a16="http://schemas.microsoft.com/office/drawing/2014/main" id="{41803FBE-6FB3-454C-A634-94FBE3D275AC}"/>
              </a:ext>
            </a:extLst>
          </p:cNvPr>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18" name="Oval 17">
            <a:extLst>
              <a:ext uri="{FF2B5EF4-FFF2-40B4-BE49-F238E27FC236}">
                <a16:creationId xmlns:a16="http://schemas.microsoft.com/office/drawing/2014/main" id="{3C53C450-6AC7-4C6D-9C0C-F55A16C058A2}"/>
              </a:ext>
            </a:extLst>
          </p:cNvPr>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19" name="Straight Connector 18">
            <a:extLst>
              <a:ext uri="{FF2B5EF4-FFF2-40B4-BE49-F238E27FC236}">
                <a16:creationId xmlns:a16="http://schemas.microsoft.com/office/drawing/2014/main" id="{8BF0F2B3-67ED-4B62-BC94-53CFDB1ED1E0}"/>
              </a:ext>
            </a:extLst>
          </p:cNvPr>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a:solidFill>
                <a:prstClr val="white"/>
              </a:solidFill>
              <a:latin typeface="Century Schoolbook"/>
            </a:endParaRPr>
          </a:p>
        </p:txBody>
      </p:sp>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lang="en-US"/>
              <a:t>Click to edit Master title style</a:t>
            </a:r>
          </a:p>
        </p:txBody>
      </p:sp>
      <p:sp>
        <p:nvSpPr>
          <p:cNvPr id="3" name="Text Placeholder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0" name="Date Placeholder 3">
            <a:extLst>
              <a:ext uri="{FF2B5EF4-FFF2-40B4-BE49-F238E27FC236}">
                <a16:creationId xmlns:a16="http://schemas.microsoft.com/office/drawing/2014/main" id="{B57D86DC-EE60-4C85-A074-D3C4FC32CD2A}"/>
              </a:ext>
            </a:extLst>
          </p:cNvPr>
          <p:cNvSpPr>
            <a:spLocks noGrp="1"/>
          </p:cNvSpPr>
          <p:nvPr>
            <p:ph type="dt" sz="half" idx="10"/>
          </p:nvPr>
        </p:nvSpPr>
        <p:spPr bwMode="auto">
          <a:xfrm rot="5400000">
            <a:off x="7762875" y="1169988"/>
            <a:ext cx="2286000" cy="381000"/>
          </a:xfrm>
        </p:spPr>
        <p:txBody>
          <a:bodyPr/>
          <a:lstStyle>
            <a:lvl1pPr fontAlgn="base">
              <a:spcBef>
                <a:spcPct val="0"/>
              </a:spcBef>
              <a:spcAft>
                <a:spcPct val="0"/>
              </a:spcAft>
              <a:defRPr>
                <a:solidFill>
                  <a:srgbClr val="FFF39D"/>
                </a:solidFill>
                <a:latin typeface="Arial" panose="020B0604020202020204" pitchFamily="34" charset="0"/>
              </a:defRPr>
            </a:lvl1pPr>
          </a:lstStyle>
          <a:p>
            <a:pPr>
              <a:defRPr/>
            </a:pPr>
            <a:fld id="{0409EDCD-4CB0-4C46-92B5-9EF4F8CA1922}" type="datetimeFigureOut">
              <a:rPr lang="en-US"/>
              <a:pPr>
                <a:defRPr/>
              </a:pPr>
              <a:t>4/2/2020</a:t>
            </a:fld>
            <a:endParaRPr lang="en-US"/>
          </a:p>
        </p:txBody>
      </p:sp>
      <p:sp>
        <p:nvSpPr>
          <p:cNvPr id="21" name="Footer Placeholder 4">
            <a:extLst>
              <a:ext uri="{FF2B5EF4-FFF2-40B4-BE49-F238E27FC236}">
                <a16:creationId xmlns:a16="http://schemas.microsoft.com/office/drawing/2014/main" id="{D58CFCF8-8333-47E0-AD23-A418779CA75F}"/>
              </a:ext>
            </a:extLst>
          </p:cNvPr>
          <p:cNvSpPr>
            <a:spLocks noGrp="1"/>
          </p:cNvSpPr>
          <p:nvPr>
            <p:ph type="ftr" sz="quarter" idx="11"/>
          </p:nvPr>
        </p:nvSpPr>
        <p:spPr bwMode="auto">
          <a:xfrm rot="5400000">
            <a:off x="7077076" y="4178300"/>
            <a:ext cx="3657600" cy="384175"/>
          </a:xfrm>
        </p:spPr>
        <p:txBody>
          <a:bodyPr/>
          <a:lstStyle>
            <a:lvl1pPr fontAlgn="base">
              <a:spcBef>
                <a:spcPct val="0"/>
              </a:spcBef>
              <a:spcAft>
                <a:spcPct val="0"/>
              </a:spcAft>
              <a:defRPr>
                <a:solidFill>
                  <a:srgbClr val="FFF39D"/>
                </a:solidFill>
                <a:latin typeface="Arial" panose="020B0604020202020204" pitchFamily="34" charset="0"/>
              </a:defRPr>
            </a:lvl1pPr>
          </a:lstStyle>
          <a:p>
            <a:pPr>
              <a:defRPr/>
            </a:pPr>
            <a:endParaRPr lang="en-US"/>
          </a:p>
        </p:txBody>
      </p:sp>
      <p:sp>
        <p:nvSpPr>
          <p:cNvPr id="22" name="Slide Number Placeholder 5">
            <a:extLst>
              <a:ext uri="{FF2B5EF4-FFF2-40B4-BE49-F238E27FC236}">
                <a16:creationId xmlns:a16="http://schemas.microsoft.com/office/drawing/2014/main" id="{44E8EC16-608B-41A2-822A-D66F9303602F}"/>
              </a:ext>
            </a:extLst>
          </p:cNvPr>
          <p:cNvSpPr>
            <a:spLocks noGrp="1"/>
          </p:cNvSpPr>
          <p:nvPr>
            <p:ph type="sldNum" sz="quarter" idx="12"/>
          </p:nvPr>
        </p:nvSpPr>
        <p:spPr bwMode="auto">
          <a:xfrm>
            <a:off x="1339850" y="4929188"/>
            <a:ext cx="609600" cy="517525"/>
          </a:xfrm>
        </p:spPr>
        <p:txBody>
          <a:bodyPr/>
          <a:lstStyle>
            <a:lvl1pPr fontAlgn="base">
              <a:spcBef>
                <a:spcPct val="0"/>
              </a:spcBef>
              <a:spcAft>
                <a:spcPct val="0"/>
              </a:spcAft>
              <a:defRPr>
                <a:latin typeface="Arial" panose="020B0604020202020204" pitchFamily="34" charset="0"/>
              </a:defRPr>
            </a:lvl1pPr>
          </a:lstStyle>
          <a:p>
            <a:pPr>
              <a:defRPr/>
            </a:pPr>
            <a:fld id="{95F56ADE-C512-443D-A55C-B65C08525E8F}" type="slidenum">
              <a:rPr lang="en-US"/>
              <a:pPr>
                <a:defRPr/>
              </a:pPr>
              <a:t>‹#›</a:t>
            </a:fld>
            <a:endParaRPr lang="en-US"/>
          </a:p>
        </p:txBody>
      </p:sp>
    </p:spTree>
    <p:extLst>
      <p:ext uri="{BB962C8B-B14F-4D97-AF65-F5344CB8AC3E}">
        <p14:creationId xmlns:p14="http://schemas.microsoft.com/office/powerpoint/2010/main" val="3141244660"/>
      </p:ext>
    </p:extLst>
  </p:cSld>
  <p:clrMapOvr>
    <a:overrideClrMapping bg1="dk1" tx1="lt1" bg2="dk2" tx2="lt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457200" y="1600200"/>
            <a:ext cx="3657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270248" y="1600200"/>
            <a:ext cx="3657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C99166-C601-4CF4-B3A8-5F31344EB1C6}"/>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03BC0AD0-2DBF-4211-8EA0-B71B045627FE}" type="datetimeFigureOut">
              <a:rPr lang="en-US"/>
              <a:pPr>
                <a:defRPr/>
              </a:pPr>
              <a:t>4/2/2020</a:t>
            </a:fld>
            <a:endParaRPr lang="en-US"/>
          </a:p>
        </p:txBody>
      </p:sp>
      <p:sp>
        <p:nvSpPr>
          <p:cNvPr id="6" name="Footer Placeholder 5">
            <a:extLst>
              <a:ext uri="{FF2B5EF4-FFF2-40B4-BE49-F238E27FC236}">
                <a16:creationId xmlns:a16="http://schemas.microsoft.com/office/drawing/2014/main" id="{8FF63DE1-E23C-4831-8E0B-A4735CE53075}"/>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08506DAD-2414-49BB-83FA-F75820E85349}"/>
              </a:ext>
            </a:extLst>
          </p:cNvPr>
          <p:cNvSpPr>
            <a:spLocks noGrp="1"/>
          </p:cNvSpPr>
          <p:nvPr>
            <p:ph type="sldNum" sz="quarter" idx="12"/>
          </p:nvPr>
        </p:nvSpPr>
        <p:spPr/>
        <p:txBody>
          <a:bodyPr/>
          <a:lstStyle>
            <a:lvl1pPr fontAlgn="base">
              <a:spcBef>
                <a:spcPct val="0"/>
              </a:spcBef>
              <a:spcAft>
                <a:spcPct val="0"/>
              </a:spcAft>
              <a:defRPr>
                <a:latin typeface="Arial" panose="020B0604020202020204" pitchFamily="34" charset="0"/>
              </a:defRPr>
            </a:lvl1pPr>
          </a:lstStyle>
          <a:p>
            <a:pPr>
              <a:defRPr/>
            </a:pPr>
            <a:fld id="{7330DA79-3541-4F30-9C0F-B30BA32D63EF}" type="slidenum">
              <a:rPr lang="en-US"/>
              <a:pPr>
                <a:defRPr/>
              </a:pPr>
              <a:t>‹#›</a:t>
            </a:fld>
            <a:endParaRPr lang="en-US"/>
          </a:p>
        </p:txBody>
      </p:sp>
    </p:spTree>
    <p:extLst>
      <p:ext uri="{BB962C8B-B14F-4D97-AF65-F5344CB8AC3E}">
        <p14:creationId xmlns:p14="http://schemas.microsoft.com/office/powerpoint/2010/main" val="26155677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457200" y="2362200"/>
            <a:ext cx="3657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371975" y="2362200"/>
            <a:ext cx="3657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a:t>Click to edit Master text styles</a:t>
            </a:r>
          </a:p>
        </p:txBody>
      </p:sp>
      <p:sp>
        <p:nvSpPr>
          <p:cNvPr id="7" name="Date Placeholder 6">
            <a:extLst>
              <a:ext uri="{FF2B5EF4-FFF2-40B4-BE49-F238E27FC236}">
                <a16:creationId xmlns:a16="http://schemas.microsoft.com/office/drawing/2014/main" id="{EF8F2797-6811-4D32-A7CE-30D0E6559314}"/>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60B98E81-4E2D-4E82-AE7D-CE874E225462}" type="datetimeFigureOut">
              <a:rPr lang="en-US"/>
              <a:pPr>
                <a:defRPr/>
              </a:pPr>
              <a:t>4/2/2020</a:t>
            </a:fld>
            <a:endParaRPr lang="en-US"/>
          </a:p>
        </p:txBody>
      </p:sp>
      <p:sp>
        <p:nvSpPr>
          <p:cNvPr id="8" name="Footer Placeholder 7">
            <a:extLst>
              <a:ext uri="{FF2B5EF4-FFF2-40B4-BE49-F238E27FC236}">
                <a16:creationId xmlns:a16="http://schemas.microsoft.com/office/drawing/2014/main" id="{9AE658D8-B0B5-498D-9834-1E932D612E88}"/>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0FB63FE3-F749-4D90-80DD-4B7BF49BC0C3}"/>
              </a:ext>
            </a:extLst>
          </p:cNvPr>
          <p:cNvSpPr>
            <a:spLocks noGrp="1"/>
          </p:cNvSpPr>
          <p:nvPr>
            <p:ph type="sldNum" sz="quarter" idx="12"/>
          </p:nvPr>
        </p:nvSpPr>
        <p:spPr/>
        <p:txBody>
          <a:bodyPr/>
          <a:lstStyle>
            <a:lvl1pPr fontAlgn="base">
              <a:spcBef>
                <a:spcPct val="0"/>
              </a:spcBef>
              <a:spcAft>
                <a:spcPct val="0"/>
              </a:spcAft>
              <a:defRPr>
                <a:latin typeface="Arial" panose="020B0604020202020204" pitchFamily="34" charset="0"/>
              </a:defRPr>
            </a:lvl1pPr>
          </a:lstStyle>
          <a:p>
            <a:pPr>
              <a:defRPr/>
            </a:pPr>
            <a:fld id="{B31BE963-0178-429A-A549-CD3511568F2D}" type="slidenum">
              <a:rPr lang="en-US"/>
              <a:pPr>
                <a:defRPr/>
              </a:pPr>
              <a:t>‹#›</a:t>
            </a:fld>
            <a:endParaRPr lang="en-US"/>
          </a:p>
        </p:txBody>
      </p:sp>
    </p:spTree>
    <p:extLst>
      <p:ext uri="{BB962C8B-B14F-4D97-AF65-F5344CB8AC3E}">
        <p14:creationId xmlns:p14="http://schemas.microsoft.com/office/powerpoint/2010/main" val="4165142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5">
            <a:extLst>
              <a:ext uri="{FF2B5EF4-FFF2-40B4-BE49-F238E27FC236}">
                <a16:creationId xmlns:a16="http://schemas.microsoft.com/office/drawing/2014/main" id="{11CBCC8D-76D3-4773-90AD-25AD9562EBE4}"/>
              </a:ext>
            </a:extLst>
          </p:cNvPr>
          <p:cNvSpPr>
            <a:spLocks noGrp="1"/>
          </p:cNvSpPr>
          <p:nvPr>
            <p:ph type="dt" sz="half" idx="10"/>
          </p:nvPr>
        </p:nvSpPr>
        <p:spPr/>
        <p:txBody>
          <a:bodyPr rtlCol="0"/>
          <a:lstStyle>
            <a:lvl1pPr fontAlgn="base">
              <a:spcBef>
                <a:spcPct val="0"/>
              </a:spcBef>
              <a:spcAft>
                <a:spcPct val="0"/>
              </a:spcAft>
              <a:defRPr>
                <a:latin typeface="Arial" panose="020B0604020202020204" pitchFamily="34" charset="0"/>
              </a:defRPr>
            </a:lvl1pPr>
          </a:lstStyle>
          <a:p>
            <a:pPr>
              <a:defRPr/>
            </a:pPr>
            <a:fld id="{3C411063-2A9F-4963-B5A1-2FAE1004E6D8}" type="datetimeFigureOut">
              <a:rPr lang="en-US"/>
              <a:pPr>
                <a:defRPr/>
              </a:pPr>
              <a:t>4/2/2020</a:t>
            </a:fld>
            <a:endParaRPr lang="en-US"/>
          </a:p>
        </p:txBody>
      </p:sp>
      <p:sp>
        <p:nvSpPr>
          <p:cNvPr id="4" name="Slide Number Placeholder 6">
            <a:extLst>
              <a:ext uri="{FF2B5EF4-FFF2-40B4-BE49-F238E27FC236}">
                <a16:creationId xmlns:a16="http://schemas.microsoft.com/office/drawing/2014/main" id="{B6D26FFC-3FA7-42E1-8F26-5288BCAFE6AC}"/>
              </a:ext>
            </a:extLst>
          </p:cNvPr>
          <p:cNvSpPr>
            <a:spLocks noGrp="1"/>
          </p:cNvSpPr>
          <p:nvPr>
            <p:ph type="sldNum" sz="quarter" idx="11"/>
          </p:nvPr>
        </p:nvSpPr>
        <p:spPr/>
        <p:txBody>
          <a:bodyPr rtlCol="0"/>
          <a:lstStyle>
            <a:lvl1pPr fontAlgn="base">
              <a:spcBef>
                <a:spcPct val="0"/>
              </a:spcBef>
              <a:spcAft>
                <a:spcPct val="0"/>
              </a:spcAft>
              <a:defRPr>
                <a:latin typeface="Arial" panose="020B0604020202020204" pitchFamily="34" charset="0"/>
              </a:defRPr>
            </a:lvl1pPr>
          </a:lstStyle>
          <a:p>
            <a:pPr>
              <a:defRPr/>
            </a:pPr>
            <a:fld id="{B390D9F8-0AB5-44D5-90EA-F37665262065}" type="slidenum">
              <a:rPr lang="en-US"/>
              <a:pPr>
                <a:defRPr/>
              </a:pPr>
              <a:t>‹#›</a:t>
            </a:fld>
            <a:endParaRPr lang="en-US"/>
          </a:p>
        </p:txBody>
      </p:sp>
      <p:sp>
        <p:nvSpPr>
          <p:cNvPr id="5" name="Footer Placeholder 7">
            <a:extLst>
              <a:ext uri="{FF2B5EF4-FFF2-40B4-BE49-F238E27FC236}">
                <a16:creationId xmlns:a16="http://schemas.microsoft.com/office/drawing/2014/main" id="{9263776E-8FE7-4D22-8228-9E84CD15E367}"/>
              </a:ext>
            </a:extLst>
          </p:cNvPr>
          <p:cNvSpPr>
            <a:spLocks noGrp="1"/>
          </p:cNvSpPr>
          <p:nvPr>
            <p:ph type="ftr" sz="quarter" idx="12"/>
          </p:nvPr>
        </p:nvSpPr>
        <p:spPr/>
        <p:txBody>
          <a:bodyPr rtlCol="0"/>
          <a:lstStyle>
            <a:lvl1pPr fontAlgn="base">
              <a:spcBef>
                <a:spcPct val="0"/>
              </a:spcBef>
              <a:spcAft>
                <a:spcPct val="0"/>
              </a:spcAft>
              <a:defRPr>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754806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DA80C1-B06C-6246-B3E5-026D6F68DA16}" type="datetimeFigureOut">
              <a:rPr lang="en-US" smtClean="0"/>
              <a:t>4/2/2020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EE75BE-AF71-5943-8DC8-6D29C75854CA}" type="slidenum">
              <a:rPr lang="en-US" smtClean="0"/>
              <a:t>‹#›</a:t>
            </a:fld>
            <a:endParaRPr lang="en-US" dirty="0"/>
          </a:p>
        </p:txBody>
      </p:sp>
    </p:spTree>
    <p:extLst>
      <p:ext uri="{BB962C8B-B14F-4D97-AF65-F5344CB8AC3E}">
        <p14:creationId xmlns:p14="http://schemas.microsoft.com/office/powerpoint/2010/main" val="122733483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0570A6-B175-4883-BC9F-E224A9732055}"/>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32815A1A-7E85-4087-AD8A-AEE42FB39447}" type="datetimeFigureOut">
              <a:rPr lang="en-US"/>
              <a:pPr>
                <a:defRPr/>
              </a:pPr>
              <a:t>4/2/2020</a:t>
            </a:fld>
            <a:endParaRPr lang="en-US"/>
          </a:p>
        </p:txBody>
      </p:sp>
      <p:sp>
        <p:nvSpPr>
          <p:cNvPr id="3" name="Footer Placeholder 2">
            <a:extLst>
              <a:ext uri="{FF2B5EF4-FFF2-40B4-BE49-F238E27FC236}">
                <a16:creationId xmlns:a16="http://schemas.microsoft.com/office/drawing/2014/main" id="{0044388B-9D1D-48B5-B70C-D23A263BFEB1}"/>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575EF18C-3BCB-42A4-BF6A-9D0DC54F87E8}"/>
              </a:ext>
            </a:extLst>
          </p:cNvPr>
          <p:cNvSpPr>
            <a:spLocks noGrp="1"/>
          </p:cNvSpPr>
          <p:nvPr>
            <p:ph type="sldNum" sz="quarter" idx="12"/>
          </p:nvPr>
        </p:nvSpPr>
        <p:spPr/>
        <p:txBody>
          <a:bodyPr/>
          <a:lstStyle>
            <a:lvl1pPr fontAlgn="base">
              <a:spcBef>
                <a:spcPct val="0"/>
              </a:spcBef>
              <a:spcAft>
                <a:spcPct val="0"/>
              </a:spcAft>
              <a:defRPr>
                <a:latin typeface="Arial" panose="020B0604020202020204" pitchFamily="34" charset="0"/>
              </a:defRPr>
            </a:lvl1pPr>
          </a:lstStyle>
          <a:p>
            <a:pPr>
              <a:defRPr/>
            </a:pPr>
            <a:fld id="{FB125C71-44BA-415B-B72C-54A5A1A662F4}" type="slidenum">
              <a:rPr lang="en-US"/>
              <a:pPr>
                <a:defRPr/>
              </a:pPr>
              <a:t>‹#›</a:t>
            </a:fld>
            <a:endParaRPr lang="en-US"/>
          </a:p>
        </p:txBody>
      </p:sp>
    </p:spTree>
    <p:extLst>
      <p:ext uri="{BB962C8B-B14F-4D97-AF65-F5344CB8AC3E}">
        <p14:creationId xmlns:p14="http://schemas.microsoft.com/office/powerpoint/2010/main" val="167313984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EFE785A7-3A99-4DB6-8D7F-56D9EA7F471F}"/>
              </a:ext>
            </a:extLst>
          </p:cNvPr>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solidFill>
                <a:prstClr val="black"/>
              </a:solidFill>
              <a:latin typeface="Century Schoolbook"/>
            </a:endParaRPr>
          </a:p>
        </p:txBody>
      </p:sp>
      <p:sp>
        <p:nvSpPr>
          <p:cNvPr id="6" name="Straight Connector 5">
            <a:extLst>
              <a:ext uri="{FF2B5EF4-FFF2-40B4-BE49-F238E27FC236}">
                <a16:creationId xmlns:a16="http://schemas.microsoft.com/office/drawing/2014/main" id="{0B559292-4334-4740-9D98-9BDE6AFA4FD5}"/>
              </a:ext>
            </a:extLst>
          </p:cNvPr>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solidFill>
                <a:prstClr val="black"/>
              </a:solidFill>
              <a:latin typeface="Century Schoolbook"/>
            </a:endParaRPr>
          </a:p>
        </p:txBody>
      </p:sp>
      <p:sp>
        <p:nvSpPr>
          <p:cNvPr id="7" name="Straight Connector 17">
            <a:extLst>
              <a:ext uri="{FF2B5EF4-FFF2-40B4-BE49-F238E27FC236}">
                <a16:creationId xmlns:a16="http://schemas.microsoft.com/office/drawing/2014/main" id="{2195A3C7-334F-40A4-8F89-0C2460655AE1}"/>
              </a:ext>
            </a:extLst>
          </p:cNvPr>
          <p:cNvSpPr>
            <a:spLocks noChangeShapeType="1"/>
          </p:cNvSpPr>
          <p:nvPr/>
        </p:nvSpPr>
        <p:spPr bwMode="auto">
          <a:xfrm>
            <a:off x="6192838"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Straight Connector 18">
            <a:extLst>
              <a:ext uri="{FF2B5EF4-FFF2-40B4-BE49-F238E27FC236}">
                <a16:creationId xmlns:a16="http://schemas.microsoft.com/office/drawing/2014/main" id="{5FC64D3F-C83F-4601-8A3B-0AD8ED319A1C}"/>
              </a:ext>
            </a:extLst>
          </p:cNvPr>
          <p:cNvSpPr>
            <a:spLocks noChangeShapeType="1"/>
          </p:cNvSpPr>
          <p:nvPr/>
        </p:nvSpPr>
        <p:spPr bwMode="auto">
          <a:xfrm>
            <a:off x="89916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Rectangle 8">
            <a:extLst>
              <a:ext uri="{FF2B5EF4-FFF2-40B4-BE49-F238E27FC236}">
                <a16:creationId xmlns:a16="http://schemas.microsoft.com/office/drawing/2014/main" id="{730D9DD1-DE6C-47F2-B3CA-20C52600F61F}"/>
              </a:ext>
            </a:extLst>
          </p:cNvPr>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Straight Connector 20">
            <a:extLst>
              <a:ext uri="{FF2B5EF4-FFF2-40B4-BE49-F238E27FC236}">
                <a16:creationId xmlns:a16="http://schemas.microsoft.com/office/drawing/2014/main" id="{49BDCC64-39B0-4FC0-991C-6418AEBB5ECB}"/>
              </a:ext>
            </a:extLst>
          </p:cNvPr>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Oval 10">
            <a:extLst>
              <a:ext uri="{FF2B5EF4-FFF2-40B4-BE49-F238E27FC236}">
                <a16:creationId xmlns:a16="http://schemas.microsoft.com/office/drawing/2014/main" id="{9E09F4F0-FF16-4391-B58F-4DF704AE96D4}"/>
              </a:ext>
            </a:extLst>
          </p:cNvPr>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rot="5400000">
            <a:off x="3371850" y="3200400"/>
            <a:ext cx="6309360" cy="457200"/>
          </a:xfrm>
        </p:spPr>
        <p:txBody>
          <a:bodyPr/>
          <a:lstStyle>
            <a:lvl1pPr algn="l">
              <a:buNone/>
              <a:defRPr sz="2000" b="1" cap="small" baseline="0"/>
            </a:lvl1pPr>
          </a:lstStyle>
          <a:p>
            <a:r>
              <a:rPr lang="en-US"/>
              <a:t>Click to edit Master title style</a:t>
            </a:r>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8" name="Content Placeholder 17"/>
          <p:cNvSpPr>
            <a:spLocks noGrp="1"/>
          </p:cNvSpPr>
          <p:nvPr>
            <p:ph sz="quarter" idx="1"/>
          </p:nvPr>
        </p:nvSpPr>
        <p:spPr>
          <a:xfrm>
            <a:off x="304800" y="274320"/>
            <a:ext cx="5638800" cy="6327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20">
            <a:extLst>
              <a:ext uri="{FF2B5EF4-FFF2-40B4-BE49-F238E27FC236}">
                <a16:creationId xmlns:a16="http://schemas.microsoft.com/office/drawing/2014/main" id="{F75F48DB-A31E-4631-AB55-B115F3C0D37C}"/>
              </a:ext>
            </a:extLst>
          </p:cNvPr>
          <p:cNvSpPr>
            <a:spLocks noGrp="1"/>
          </p:cNvSpPr>
          <p:nvPr>
            <p:ph type="dt" sz="half" idx="10"/>
          </p:nvPr>
        </p:nvSpPr>
        <p:spPr/>
        <p:txBody>
          <a:bodyPr rtlCol="0"/>
          <a:lstStyle>
            <a:lvl1pPr fontAlgn="base">
              <a:spcBef>
                <a:spcPct val="0"/>
              </a:spcBef>
              <a:spcAft>
                <a:spcPct val="0"/>
              </a:spcAft>
              <a:defRPr>
                <a:latin typeface="Arial" panose="020B0604020202020204" pitchFamily="34" charset="0"/>
              </a:defRPr>
            </a:lvl1pPr>
          </a:lstStyle>
          <a:p>
            <a:pPr>
              <a:defRPr/>
            </a:pPr>
            <a:fld id="{FE33D09C-4443-402A-A8B6-6D547DEFEF5D}" type="datetimeFigureOut">
              <a:rPr lang="en-US"/>
              <a:pPr>
                <a:defRPr/>
              </a:pPr>
              <a:t>4/2/2020</a:t>
            </a:fld>
            <a:endParaRPr lang="en-US"/>
          </a:p>
        </p:txBody>
      </p:sp>
      <p:sp>
        <p:nvSpPr>
          <p:cNvPr id="13" name="Slide Number Placeholder 21">
            <a:extLst>
              <a:ext uri="{FF2B5EF4-FFF2-40B4-BE49-F238E27FC236}">
                <a16:creationId xmlns:a16="http://schemas.microsoft.com/office/drawing/2014/main" id="{7CD40B8C-900E-4340-BA37-96D67F4B54B4}"/>
              </a:ext>
            </a:extLst>
          </p:cNvPr>
          <p:cNvSpPr>
            <a:spLocks noGrp="1"/>
          </p:cNvSpPr>
          <p:nvPr>
            <p:ph type="sldNum" sz="quarter" idx="11"/>
          </p:nvPr>
        </p:nvSpPr>
        <p:spPr/>
        <p:txBody>
          <a:bodyPr rtlCol="0"/>
          <a:lstStyle>
            <a:lvl1pPr fontAlgn="base">
              <a:spcBef>
                <a:spcPct val="0"/>
              </a:spcBef>
              <a:spcAft>
                <a:spcPct val="0"/>
              </a:spcAft>
              <a:defRPr>
                <a:latin typeface="Arial" panose="020B0604020202020204" pitchFamily="34" charset="0"/>
              </a:defRPr>
            </a:lvl1pPr>
          </a:lstStyle>
          <a:p>
            <a:pPr>
              <a:defRPr/>
            </a:pPr>
            <a:fld id="{FEDAC580-A9B3-4AEF-84A8-CCD2E57B6BF6}" type="slidenum">
              <a:rPr lang="en-US"/>
              <a:pPr>
                <a:defRPr/>
              </a:pPr>
              <a:t>‹#›</a:t>
            </a:fld>
            <a:endParaRPr lang="en-US"/>
          </a:p>
        </p:txBody>
      </p:sp>
      <p:sp>
        <p:nvSpPr>
          <p:cNvPr id="14" name="Footer Placeholder 22">
            <a:extLst>
              <a:ext uri="{FF2B5EF4-FFF2-40B4-BE49-F238E27FC236}">
                <a16:creationId xmlns:a16="http://schemas.microsoft.com/office/drawing/2014/main" id="{49CD066F-A5D4-4519-8ECC-36C21833541F}"/>
              </a:ext>
            </a:extLst>
          </p:cNvPr>
          <p:cNvSpPr>
            <a:spLocks noGrp="1"/>
          </p:cNvSpPr>
          <p:nvPr>
            <p:ph type="ftr" sz="quarter" idx="12"/>
          </p:nvPr>
        </p:nvSpPr>
        <p:spPr/>
        <p:txBody>
          <a:bodyPr rtlCol="0"/>
          <a:lstStyle>
            <a:lvl1pPr fontAlgn="base">
              <a:spcBef>
                <a:spcPct val="0"/>
              </a:spcBef>
              <a:spcAft>
                <a:spcPct val="0"/>
              </a:spcAft>
              <a:defRPr>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4209984651"/>
      </p:ext>
    </p:extLst>
  </p:cSld>
  <p:clrMapOvr>
    <a:overrideClrMapping bg1="lt1" tx1="dk1" bg2="lt2" tx2="dk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5C914542-82D6-49C4-8374-9E54584500D1}"/>
              </a:ext>
            </a:extLst>
          </p:cNvPr>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a:solidFill>
                <a:prstClr val="black"/>
              </a:solidFill>
              <a:latin typeface="Century Schoolbook"/>
            </a:endParaRPr>
          </a:p>
        </p:txBody>
      </p:sp>
      <p:sp>
        <p:nvSpPr>
          <p:cNvPr id="6" name="Oval 5">
            <a:extLst>
              <a:ext uri="{FF2B5EF4-FFF2-40B4-BE49-F238E27FC236}">
                <a16:creationId xmlns:a16="http://schemas.microsoft.com/office/drawing/2014/main" id="{AB20DED2-E5E1-4934-972E-A8300F1898F4}"/>
              </a:ext>
            </a:extLst>
          </p:cNvPr>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7" name="Straight Connector 17">
            <a:extLst>
              <a:ext uri="{FF2B5EF4-FFF2-40B4-BE49-F238E27FC236}">
                <a16:creationId xmlns:a16="http://schemas.microsoft.com/office/drawing/2014/main" id="{18D2CCFB-5118-4EFB-89B7-0913DFB56C96}"/>
              </a:ext>
            </a:extLst>
          </p:cNvPr>
          <p:cNvSpPr>
            <a:spLocks noChangeShapeType="1"/>
          </p:cNvSpPr>
          <p:nvPr/>
        </p:nvSpPr>
        <p:spPr bwMode="auto">
          <a:xfrm>
            <a:off x="8991600" y="0"/>
            <a:ext cx="0" cy="68580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Rectangle 7">
            <a:extLst>
              <a:ext uri="{FF2B5EF4-FFF2-40B4-BE49-F238E27FC236}">
                <a16:creationId xmlns:a16="http://schemas.microsoft.com/office/drawing/2014/main" id="{28EEE9E9-CFD4-4C7E-ADB6-19A18FDA8440}"/>
              </a:ext>
            </a:extLst>
          </p:cNvPr>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9" name="Straight Connector 19">
            <a:extLst>
              <a:ext uri="{FF2B5EF4-FFF2-40B4-BE49-F238E27FC236}">
                <a16:creationId xmlns:a16="http://schemas.microsoft.com/office/drawing/2014/main" id="{4B6AF152-7700-43BF-A3E0-ACC4E49E5897}"/>
              </a:ext>
            </a:extLst>
          </p:cNvPr>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Straight Connector 9">
            <a:extLst>
              <a:ext uri="{FF2B5EF4-FFF2-40B4-BE49-F238E27FC236}">
                <a16:creationId xmlns:a16="http://schemas.microsoft.com/office/drawing/2014/main" id="{6D341FB5-7B1A-493D-A8BE-4F6D0F1D7683}"/>
              </a:ext>
            </a:extLst>
          </p:cNvPr>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solidFill>
                <a:prstClr val="black"/>
              </a:solidFill>
              <a:latin typeface="Century Schoolbook"/>
            </a:endParaRPr>
          </a:p>
        </p:txBody>
      </p:sp>
      <p:sp>
        <p:nvSpPr>
          <p:cNvPr id="11" name="Straight Connector 23">
            <a:extLst>
              <a:ext uri="{FF2B5EF4-FFF2-40B4-BE49-F238E27FC236}">
                <a16:creationId xmlns:a16="http://schemas.microsoft.com/office/drawing/2014/main" id="{B326790F-2DE1-4A19-A1C3-8A1FA7602B89}"/>
              </a:ext>
            </a:extLst>
          </p:cNvPr>
          <p:cNvSpPr>
            <a:spLocks noChangeShapeType="1"/>
          </p:cNvSpPr>
          <p:nvPr/>
        </p:nvSpPr>
        <p:spPr bwMode="auto">
          <a:xfrm>
            <a:off x="6192838"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Title 1"/>
          <p:cNvSpPr>
            <a:spLocks noGrp="1"/>
          </p:cNvSpPr>
          <p:nvPr>
            <p:ph type="title"/>
          </p:nvPr>
        </p:nvSpPr>
        <p:spPr>
          <a:xfrm rot="5400000">
            <a:off x="3350133" y="3200400"/>
            <a:ext cx="6309360" cy="457200"/>
          </a:xfrm>
        </p:spPr>
        <p:txBody>
          <a:bodyPr/>
          <a:lstStyle>
            <a:lvl1pPr algn="l">
              <a:buNone/>
              <a:defRPr sz="2000" b="1"/>
            </a:lvl1pPr>
          </a:lstStyle>
          <a:p>
            <a:r>
              <a:rPr lang="en-US"/>
              <a:t>Click to edit Master title style</a:t>
            </a:r>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en-US"/>
              <a:t>Click to edit Master text styles</a:t>
            </a:r>
          </a:p>
        </p:txBody>
      </p:sp>
      <p:sp>
        <p:nvSpPr>
          <p:cNvPr id="12" name="Date Placeholder 16">
            <a:extLst>
              <a:ext uri="{FF2B5EF4-FFF2-40B4-BE49-F238E27FC236}">
                <a16:creationId xmlns:a16="http://schemas.microsoft.com/office/drawing/2014/main" id="{8E0BF3DF-CEFE-4D67-9244-510FD831EA46}"/>
              </a:ext>
            </a:extLst>
          </p:cNvPr>
          <p:cNvSpPr>
            <a:spLocks noGrp="1"/>
          </p:cNvSpPr>
          <p:nvPr>
            <p:ph type="dt" sz="half" idx="10"/>
          </p:nvPr>
        </p:nvSpPr>
        <p:spPr/>
        <p:txBody>
          <a:bodyPr rtlCol="0"/>
          <a:lstStyle>
            <a:lvl1pPr fontAlgn="base">
              <a:spcBef>
                <a:spcPct val="0"/>
              </a:spcBef>
              <a:spcAft>
                <a:spcPct val="0"/>
              </a:spcAft>
              <a:defRPr>
                <a:latin typeface="Arial" panose="020B0604020202020204" pitchFamily="34" charset="0"/>
              </a:defRPr>
            </a:lvl1pPr>
          </a:lstStyle>
          <a:p>
            <a:pPr>
              <a:defRPr/>
            </a:pPr>
            <a:fld id="{B74B231A-CD26-412E-BAB5-7F0E0AC9D9E1}" type="datetimeFigureOut">
              <a:rPr lang="en-US"/>
              <a:pPr>
                <a:defRPr/>
              </a:pPr>
              <a:t>4/2/2020</a:t>
            </a:fld>
            <a:endParaRPr lang="en-US"/>
          </a:p>
        </p:txBody>
      </p:sp>
      <p:sp>
        <p:nvSpPr>
          <p:cNvPr id="13" name="Slide Number Placeholder 17">
            <a:extLst>
              <a:ext uri="{FF2B5EF4-FFF2-40B4-BE49-F238E27FC236}">
                <a16:creationId xmlns:a16="http://schemas.microsoft.com/office/drawing/2014/main" id="{7BEB59F5-E34B-46EF-A1AA-B7F3FB33F00D}"/>
              </a:ext>
            </a:extLst>
          </p:cNvPr>
          <p:cNvSpPr>
            <a:spLocks noGrp="1"/>
          </p:cNvSpPr>
          <p:nvPr>
            <p:ph type="sldNum" sz="quarter" idx="11"/>
          </p:nvPr>
        </p:nvSpPr>
        <p:spPr/>
        <p:txBody>
          <a:bodyPr rtlCol="0"/>
          <a:lstStyle>
            <a:lvl1pPr fontAlgn="base">
              <a:spcBef>
                <a:spcPct val="0"/>
              </a:spcBef>
              <a:spcAft>
                <a:spcPct val="0"/>
              </a:spcAft>
              <a:defRPr>
                <a:latin typeface="Arial" panose="020B0604020202020204" pitchFamily="34" charset="0"/>
              </a:defRPr>
            </a:lvl1pPr>
          </a:lstStyle>
          <a:p>
            <a:pPr>
              <a:defRPr/>
            </a:pPr>
            <a:fld id="{467BCD9D-B6CE-451B-B18A-427F63293154}" type="slidenum">
              <a:rPr lang="en-US"/>
              <a:pPr>
                <a:defRPr/>
              </a:pPr>
              <a:t>‹#›</a:t>
            </a:fld>
            <a:endParaRPr lang="en-US"/>
          </a:p>
        </p:txBody>
      </p:sp>
      <p:sp>
        <p:nvSpPr>
          <p:cNvPr id="14" name="Footer Placeholder 20">
            <a:extLst>
              <a:ext uri="{FF2B5EF4-FFF2-40B4-BE49-F238E27FC236}">
                <a16:creationId xmlns:a16="http://schemas.microsoft.com/office/drawing/2014/main" id="{5C035EB0-C429-4768-8C93-9A0BC099BC12}"/>
              </a:ext>
            </a:extLst>
          </p:cNvPr>
          <p:cNvSpPr>
            <a:spLocks noGrp="1"/>
          </p:cNvSpPr>
          <p:nvPr>
            <p:ph type="ftr" sz="quarter" idx="12"/>
          </p:nvPr>
        </p:nvSpPr>
        <p:spPr/>
        <p:txBody>
          <a:bodyPr rtlCol="0"/>
          <a:lstStyle>
            <a:lvl1pPr fontAlgn="base">
              <a:spcBef>
                <a:spcPct val="0"/>
              </a:spcBef>
              <a:spcAft>
                <a:spcPct val="0"/>
              </a:spcAft>
              <a:defRPr>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10422824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534778-6120-4623-A604-E8ABE04FDB57}"/>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2717899C-98B0-4B71-B23F-9F1EEEF350F0}" type="datetimeFigureOut">
              <a:rPr lang="en-US"/>
              <a:pPr>
                <a:defRPr/>
              </a:pPr>
              <a:t>4/2/2020</a:t>
            </a:fld>
            <a:endParaRPr lang="en-US"/>
          </a:p>
        </p:txBody>
      </p:sp>
      <p:sp>
        <p:nvSpPr>
          <p:cNvPr id="5" name="Footer Placeholder 4">
            <a:extLst>
              <a:ext uri="{FF2B5EF4-FFF2-40B4-BE49-F238E27FC236}">
                <a16:creationId xmlns:a16="http://schemas.microsoft.com/office/drawing/2014/main" id="{02E39F36-4354-47A3-A5D9-17A77BBCD1BA}"/>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2E81B8B-3988-4282-AA2C-AEDAB466907D}"/>
              </a:ext>
            </a:extLst>
          </p:cNvPr>
          <p:cNvSpPr>
            <a:spLocks noGrp="1"/>
          </p:cNvSpPr>
          <p:nvPr>
            <p:ph type="sldNum" sz="quarter" idx="12"/>
          </p:nvPr>
        </p:nvSpPr>
        <p:spPr/>
        <p:txBody>
          <a:bodyPr/>
          <a:lstStyle>
            <a:lvl1pPr fontAlgn="base">
              <a:spcBef>
                <a:spcPct val="0"/>
              </a:spcBef>
              <a:spcAft>
                <a:spcPct val="0"/>
              </a:spcAft>
              <a:defRPr>
                <a:latin typeface="Arial" panose="020B0604020202020204" pitchFamily="34" charset="0"/>
              </a:defRPr>
            </a:lvl1pPr>
          </a:lstStyle>
          <a:p>
            <a:pPr>
              <a:defRPr/>
            </a:pPr>
            <a:fld id="{8B1967C2-424E-4C22-BB2C-2A38219B36C8}" type="slidenum">
              <a:rPr lang="en-US"/>
              <a:pPr>
                <a:defRPr/>
              </a:pPr>
              <a:t>‹#›</a:t>
            </a:fld>
            <a:endParaRPr lang="en-US"/>
          </a:p>
        </p:txBody>
      </p:sp>
    </p:spTree>
    <p:extLst>
      <p:ext uri="{BB962C8B-B14F-4D97-AF65-F5344CB8AC3E}">
        <p14:creationId xmlns:p14="http://schemas.microsoft.com/office/powerpoint/2010/main" val="233579976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96C841-7B4E-4EFB-8CDB-651F007E40BD}"/>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ECF4D3AB-BB8C-4F88-8F43-A8DA37C5C512}" type="datetimeFigureOut">
              <a:rPr lang="en-US"/>
              <a:pPr>
                <a:defRPr/>
              </a:pPr>
              <a:t>4/2/2020</a:t>
            </a:fld>
            <a:endParaRPr lang="en-US"/>
          </a:p>
        </p:txBody>
      </p:sp>
      <p:sp>
        <p:nvSpPr>
          <p:cNvPr id="5" name="Footer Placeholder 4">
            <a:extLst>
              <a:ext uri="{FF2B5EF4-FFF2-40B4-BE49-F238E27FC236}">
                <a16:creationId xmlns:a16="http://schemas.microsoft.com/office/drawing/2014/main" id="{281C1626-1517-4F6D-8840-DA76033B0C2D}"/>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3834A0F3-2E08-4483-8106-6B739D22667E}"/>
              </a:ext>
            </a:extLst>
          </p:cNvPr>
          <p:cNvSpPr>
            <a:spLocks noGrp="1"/>
          </p:cNvSpPr>
          <p:nvPr>
            <p:ph type="sldNum" sz="quarter" idx="12"/>
          </p:nvPr>
        </p:nvSpPr>
        <p:spPr/>
        <p:txBody>
          <a:bodyPr/>
          <a:lstStyle>
            <a:lvl1pPr fontAlgn="base">
              <a:spcBef>
                <a:spcPct val="0"/>
              </a:spcBef>
              <a:spcAft>
                <a:spcPct val="0"/>
              </a:spcAft>
              <a:defRPr>
                <a:latin typeface="Arial" panose="020B0604020202020204" pitchFamily="34" charset="0"/>
              </a:defRPr>
            </a:lvl1pPr>
          </a:lstStyle>
          <a:p>
            <a:pPr>
              <a:defRPr/>
            </a:pPr>
            <a:fld id="{1B8D9912-A68C-40F1-B60C-F7CC72B9050C}" type="slidenum">
              <a:rPr lang="en-US"/>
              <a:pPr>
                <a:defRPr/>
              </a:pPr>
              <a:t>‹#›</a:t>
            </a:fld>
            <a:endParaRPr lang="en-US"/>
          </a:p>
        </p:txBody>
      </p:sp>
    </p:spTree>
    <p:extLst>
      <p:ext uri="{BB962C8B-B14F-4D97-AF65-F5344CB8AC3E}">
        <p14:creationId xmlns:p14="http://schemas.microsoft.com/office/powerpoint/2010/main" val="1402825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a:p>
            <a:r>
              <a:rPr lang="en-US" sz="1800" b="0" i="0" kern="1200" dirty="0">
                <a:solidFill>
                  <a:schemeClr val="tx1"/>
                </a:solidFill>
                <a:effectLst/>
                <a:latin typeface="Arial" charset="0"/>
                <a:ea typeface="Arial" charset="0"/>
                <a:cs typeface="Arial" charset="0"/>
              </a:rPr>
              <a:t>Presenter's name </a:t>
            </a:r>
          </a:p>
          <a:p>
            <a:r>
              <a:rPr lang="en-US" sz="1800" b="0" i="0" kern="1200" dirty="0">
                <a:solidFill>
                  <a:schemeClr val="tx1"/>
                </a:solidFill>
                <a:effectLst/>
                <a:latin typeface="Arial" charset="0"/>
                <a:ea typeface="Arial" charset="0"/>
                <a:cs typeface="Arial" charset="0"/>
              </a:rPr>
              <a:t>Credentials</a:t>
            </a:r>
            <a:endParaRPr lang="en-US" sz="1800" dirty="0">
              <a:latin typeface="Arial" charset="0"/>
              <a:ea typeface="Arial" charset="0"/>
              <a:cs typeface="Arial" charset="0"/>
            </a:endParaRPr>
          </a:p>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CC9860-AA27-4167-A2A8-CAF6C654A2BD}" type="slidenum">
              <a:rPr lang="en-US" smtClean="0"/>
              <a:pPr/>
              <a:t>‹#›</a:t>
            </a:fld>
            <a:endParaRPr lang="en-US" dirty="0"/>
          </a:p>
        </p:txBody>
      </p:sp>
      <p:sp>
        <p:nvSpPr>
          <p:cNvPr id="7" name="Rectangle 6"/>
          <p:cNvSpPr/>
          <p:nvPr userDrawn="1"/>
        </p:nvSpPr>
        <p:spPr>
          <a:xfrm>
            <a:off x="0" y="0"/>
            <a:ext cx="9144000" cy="3507288"/>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Tree>
    <p:extLst>
      <p:ext uri="{BB962C8B-B14F-4D97-AF65-F5344CB8AC3E}">
        <p14:creationId xmlns:p14="http://schemas.microsoft.com/office/powerpoint/2010/main" val="1641408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943609"/>
          </a:xfrm>
        </p:spPr>
        <p:txBody>
          <a:bodyPr anchor="t" anchorCtr="0">
            <a:noAutofit/>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CC9860-AA27-4167-A2A8-CAF6C654A2BD}" type="slidenum">
              <a:rPr lang="en-US" smtClean="0"/>
              <a:pPr/>
              <a:t>‹#›</a:t>
            </a:fld>
            <a:endParaRPr lang="en-US" dirty="0"/>
          </a:p>
        </p:txBody>
      </p:sp>
      <p:sp>
        <p:nvSpPr>
          <p:cNvPr id="7" name="Rectangle 6"/>
          <p:cNvSpPr/>
          <p:nvPr userDrawn="1"/>
        </p:nvSpPr>
        <p:spPr>
          <a:xfrm>
            <a:off x="0" y="0"/>
            <a:ext cx="9144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Tree>
    <p:extLst>
      <p:ext uri="{BB962C8B-B14F-4D97-AF65-F5344CB8AC3E}">
        <p14:creationId xmlns:p14="http://schemas.microsoft.com/office/powerpoint/2010/main" val="40479843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Arial" charset="0"/>
                <a:ea typeface="Arial" charset="0"/>
                <a:cs typeface="Arial" charset="0"/>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latin typeface="Arial" charset="0"/>
                <a:ea typeface="Arial" charset="0"/>
                <a:cs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CC9860-AA27-4167-A2A8-CAF6C654A2BD}" type="slidenum">
              <a:rPr lang="en-US" smtClean="0"/>
              <a:t>‹#›</a:t>
            </a:fld>
            <a:endParaRPr lang="en-US" dirty="0"/>
          </a:p>
        </p:txBody>
      </p:sp>
    </p:spTree>
    <p:extLst>
      <p:ext uri="{BB962C8B-B14F-4D97-AF65-F5344CB8AC3E}">
        <p14:creationId xmlns:p14="http://schemas.microsoft.com/office/powerpoint/2010/main" val="3131929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49324"/>
          </a:xfrm>
        </p:spPr>
        <p:txBody>
          <a:bodyPr anchor="t" anchorCtr="0"/>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CC9860-AA27-4167-A2A8-CAF6C654A2BD}" type="slidenum">
              <a:rPr lang="en-US" smtClean="0"/>
              <a:pPr/>
              <a:t>‹#›</a:t>
            </a:fld>
            <a:endParaRPr lang="en-US" dirty="0"/>
          </a:p>
        </p:txBody>
      </p:sp>
      <p:sp>
        <p:nvSpPr>
          <p:cNvPr id="8" name="Rectangle 7"/>
          <p:cNvSpPr/>
          <p:nvPr userDrawn="1"/>
        </p:nvSpPr>
        <p:spPr>
          <a:xfrm>
            <a:off x="0" y="0"/>
            <a:ext cx="9144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Tree>
    <p:extLst>
      <p:ext uri="{BB962C8B-B14F-4D97-AF65-F5344CB8AC3E}">
        <p14:creationId xmlns:p14="http://schemas.microsoft.com/office/powerpoint/2010/main" val="2662831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CC9860-AA27-4167-A2A8-CAF6C654A2BD}" type="slidenum">
              <a:rPr lang="en-US" smtClean="0"/>
              <a:pPr/>
              <a:t>‹#›</a:t>
            </a:fld>
            <a:endParaRPr lang="en-US" dirty="0"/>
          </a:p>
        </p:txBody>
      </p:sp>
      <p:sp>
        <p:nvSpPr>
          <p:cNvPr id="10" name="Rectangle 9"/>
          <p:cNvSpPr/>
          <p:nvPr userDrawn="1"/>
        </p:nvSpPr>
        <p:spPr>
          <a:xfrm>
            <a:off x="0" y="0"/>
            <a:ext cx="9144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Tree>
    <p:extLst>
      <p:ext uri="{BB962C8B-B14F-4D97-AF65-F5344CB8AC3E}">
        <p14:creationId xmlns:p14="http://schemas.microsoft.com/office/powerpoint/2010/main" val="38412319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CC9860-AA27-4167-A2A8-CAF6C654A2BD}" type="slidenum">
              <a:rPr lang="en-US" smtClean="0"/>
              <a:pPr/>
              <a:t>‹#›</a:t>
            </a:fld>
            <a:endParaRPr lang="en-US" dirty="0"/>
          </a:p>
        </p:txBody>
      </p:sp>
      <p:sp>
        <p:nvSpPr>
          <p:cNvPr id="6" name="Rectangle 5"/>
          <p:cNvSpPr/>
          <p:nvPr userDrawn="1"/>
        </p:nvSpPr>
        <p:spPr>
          <a:xfrm>
            <a:off x="0" y="0"/>
            <a:ext cx="9144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Tree>
    <p:extLst>
      <p:ext uri="{BB962C8B-B14F-4D97-AF65-F5344CB8AC3E}">
        <p14:creationId xmlns:p14="http://schemas.microsoft.com/office/powerpoint/2010/main" val="944427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CC9860-AA27-4167-A2A8-CAF6C654A2BD}" type="slidenum">
              <a:rPr lang="en-US" smtClean="0"/>
              <a:t>‹#›</a:t>
            </a:fld>
            <a:endParaRPr lang="en-US" dirty="0"/>
          </a:p>
        </p:txBody>
      </p:sp>
    </p:spTree>
    <p:extLst>
      <p:ext uri="{BB962C8B-B14F-4D97-AF65-F5344CB8AC3E}">
        <p14:creationId xmlns:p14="http://schemas.microsoft.com/office/powerpoint/2010/main" val="22703067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CC9860-AA27-4167-A2A8-CAF6C654A2BD}" type="slidenum">
              <a:rPr lang="en-US" smtClean="0"/>
              <a:pPr/>
              <a:t>‹#›</a:t>
            </a:fld>
            <a:endParaRPr lang="en-US" dirty="0"/>
          </a:p>
        </p:txBody>
      </p:sp>
      <p:sp>
        <p:nvSpPr>
          <p:cNvPr id="8" name="Rectangle 7"/>
          <p:cNvSpPr/>
          <p:nvPr userDrawn="1"/>
        </p:nvSpPr>
        <p:spPr>
          <a:xfrm>
            <a:off x="0" y="0"/>
            <a:ext cx="9144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Tree>
    <p:extLst>
      <p:ext uri="{BB962C8B-B14F-4D97-AF65-F5344CB8AC3E}">
        <p14:creationId xmlns:p14="http://schemas.microsoft.com/office/powerpoint/2010/main" val="3364776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DA80C1-B06C-6246-B3E5-026D6F68DA16}" type="datetimeFigureOut">
              <a:rPr lang="en-US" smtClean="0"/>
              <a:t>4/2/2020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EE75BE-AF71-5943-8DC8-6D29C75854CA}" type="slidenum">
              <a:rPr lang="en-US" smtClean="0"/>
              <a:t>‹#›</a:t>
            </a:fld>
            <a:endParaRPr lang="en-US" dirty="0"/>
          </a:p>
        </p:txBody>
      </p:sp>
    </p:spTree>
    <p:extLst>
      <p:ext uri="{BB962C8B-B14F-4D97-AF65-F5344CB8AC3E}">
        <p14:creationId xmlns:p14="http://schemas.microsoft.com/office/powerpoint/2010/main" val="3073433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CC9860-AA27-4167-A2A8-CAF6C654A2BD}" type="slidenum">
              <a:rPr lang="en-US" smtClean="0"/>
              <a:t>‹#›</a:t>
            </a:fld>
            <a:endParaRPr lang="en-US" dirty="0"/>
          </a:p>
        </p:txBody>
      </p:sp>
    </p:spTree>
    <p:extLst>
      <p:ext uri="{BB962C8B-B14F-4D97-AF65-F5344CB8AC3E}">
        <p14:creationId xmlns:p14="http://schemas.microsoft.com/office/powerpoint/2010/main" val="8563764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CC9860-AA27-4167-A2A8-CAF6C654A2BD}" type="slidenum">
              <a:rPr lang="en-US" smtClean="0"/>
              <a:t>‹#›</a:t>
            </a:fld>
            <a:endParaRPr lang="en-US" dirty="0"/>
          </a:p>
        </p:txBody>
      </p:sp>
    </p:spTree>
    <p:extLst>
      <p:ext uri="{BB962C8B-B14F-4D97-AF65-F5344CB8AC3E}">
        <p14:creationId xmlns:p14="http://schemas.microsoft.com/office/powerpoint/2010/main" val="16974770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CC9860-AA27-4167-A2A8-CAF6C654A2BD}" type="slidenum">
              <a:rPr lang="en-US" smtClean="0"/>
              <a:t>‹#›</a:t>
            </a:fld>
            <a:endParaRPr lang="en-US" dirty="0"/>
          </a:p>
        </p:txBody>
      </p:sp>
    </p:spTree>
    <p:extLst>
      <p:ext uri="{BB962C8B-B14F-4D97-AF65-F5344CB8AC3E}">
        <p14:creationId xmlns:p14="http://schemas.microsoft.com/office/powerpoint/2010/main" val="41636328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11" name="Rectangle 10"/>
          <p:cNvSpPr/>
          <p:nvPr userDrawn="1"/>
        </p:nvSpPr>
        <p:spPr>
          <a:xfrm>
            <a:off x="0" y="0"/>
            <a:ext cx="9144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12" name="Title 1"/>
          <p:cNvSpPr>
            <a:spLocks noGrp="1"/>
          </p:cNvSpPr>
          <p:nvPr>
            <p:ph type="title"/>
          </p:nvPr>
        </p:nvSpPr>
        <p:spPr>
          <a:xfrm>
            <a:off x="628650" y="0"/>
            <a:ext cx="7886700" cy="1316736"/>
          </a:xfrm>
        </p:spPr>
        <p:txBody>
          <a:bodyPr/>
          <a:lstStyle>
            <a:lvl1pPr algn="ctr">
              <a:defRPr>
                <a:solidFill>
                  <a:schemeClr val="bg1"/>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1445115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13" name="Rectangle 12"/>
          <p:cNvSpPr/>
          <p:nvPr userDrawn="1"/>
        </p:nvSpPr>
        <p:spPr>
          <a:xfrm>
            <a:off x="0" y="0"/>
            <a:ext cx="9144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14" name="Title 1"/>
          <p:cNvSpPr>
            <a:spLocks noGrp="1"/>
          </p:cNvSpPr>
          <p:nvPr>
            <p:ph type="title"/>
          </p:nvPr>
        </p:nvSpPr>
        <p:spPr>
          <a:xfrm>
            <a:off x="628650" y="0"/>
            <a:ext cx="7886700" cy="1316736"/>
          </a:xfrm>
        </p:spPr>
        <p:txBody>
          <a:bodyPr/>
          <a:lstStyle>
            <a:lvl1pPr algn="ctr">
              <a:defRPr>
                <a:solidFill>
                  <a:schemeClr val="bg1"/>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41692030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1800" b="1">
                <a:latin typeface="Arial" charset="0"/>
                <a:ea typeface="Arial" charset="0"/>
                <a:cs typeface="Arial"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atin typeface="Arial" charset="0"/>
                <a:ea typeface="Arial" charset="0"/>
                <a:cs typeface="Arial"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lvl1pPr>
              <a:buClr>
                <a:schemeClr val="accent1"/>
              </a:buClr>
              <a:defRPr>
                <a:latin typeface="Arial" charset="0"/>
                <a:ea typeface="Arial" charset="0"/>
                <a:cs typeface="Arial" charset="0"/>
              </a:defRPr>
            </a:lvl1pPr>
            <a:lvl2pPr>
              <a:buClr>
                <a:schemeClr val="accent1"/>
              </a:buClr>
              <a:defRPr>
                <a:latin typeface="Arial" charset="0"/>
                <a:ea typeface="Arial" charset="0"/>
                <a:cs typeface="Arial" charset="0"/>
              </a:defRPr>
            </a:lvl2pPr>
            <a:lvl3pPr>
              <a:buClr>
                <a:schemeClr val="accent1"/>
              </a:buClr>
              <a:defRPr>
                <a:latin typeface="Arial" charset="0"/>
                <a:ea typeface="Arial" charset="0"/>
                <a:cs typeface="Arial" charset="0"/>
              </a:defRPr>
            </a:lvl3pPr>
            <a:lvl4pPr>
              <a:buClr>
                <a:schemeClr val="accent1"/>
              </a:buClr>
              <a:defRPr>
                <a:latin typeface="Arial" charset="0"/>
                <a:ea typeface="Arial" charset="0"/>
                <a:cs typeface="Arial" charset="0"/>
              </a:defRPr>
            </a:lvl4pPr>
            <a:lvl5pPr>
              <a:buClr>
                <a:schemeClr val="accent1"/>
              </a:buCl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9" name="Slide Number Placeholder 8"/>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15" name="Rectangle 14"/>
          <p:cNvSpPr/>
          <p:nvPr userDrawn="1"/>
        </p:nvSpPr>
        <p:spPr>
          <a:xfrm>
            <a:off x="0" y="0"/>
            <a:ext cx="9144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16" name="Title 1"/>
          <p:cNvSpPr>
            <a:spLocks noGrp="1"/>
          </p:cNvSpPr>
          <p:nvPr>
            <p:ph type="title"/>
          </p:nvPr>
        </p:nvSpPr>
        <p:spPr>
          <a:xfrm>
            <a:off x="628650" y="0"/>
            <a:ext cx="7886700" cy="1316736"/>
          </a:xfrm>
        </p:spPr>
        <p:txBody>
          <a:bodyPr/>
          <a:lstStyle>
            <a:lvl1pPr algn="ctr">
              <a:defRPr>
                <a:solidFill>
                  <a:schemeClr val="bg1"/>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41801741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8486" y="1772433"/>
            <a:ext cx="4629150" cy="4087368"/>
          </a:xfrm>
        </p:spPr>
        <p:txBody>
          <a:bodyPr/>
          <a:lstStyle>
            <a:lvl1pPr>
              <a:buClr>
                <a:schemeClr val="accent1"/>
              </a:buClr>
              <a:defRPr sz="2400">
                <a:latin typeface="Arial" charset="0"/>
                <a:ea typeface="Arial" charset="0"/>
                <a:cs typeface="Arial" charset="0"/>
              </a:defRPr>
            </a:lvl1pPr>
            <a:lvl2pPr>
              <a:buClr>
                <a:schemeClr val="accent1"/>
              </a:buClr>
              <a:defRPr sz="2100">
                <a:latin typeface="Arial" charset="0"/>
                <a:ea typeface="Arial" charset="0"/>
                <a:cs typeface="Arial" charset="0"/>
              </a:defRPr>
            </a:lvl2pPr>
            <a:lvl3pPr>
              <a:buClr>
                <a:schemeClr val="accent1"/>
              </a:buClr>
              <a:defRPr sz="1800">
                <a:latin typeface="Arial" charset="0"/>
                <a:ea typeface="Arial" charset="0"/>
                <a:cs typeface="Arial" charset="0"/>
              </a:defRPr>
            </a:lvl3pPr>
            <a:lvl4pPr>
              <a:buClr>
                <a:schemeClr val="accent1"/>
              </a:buClr>
              <a:defRPr sz="1500">
                <a:latin typeface="Arial" charset="0"/>
                <a:ea typeface="Arial" charset="0"/>
                <a:cs typeface="Arial" charset="0"/>
              </a:defRPr>
            </a:lvl4pPr>
            <a:lvl5pPr>
              <a:buClr>
                <a:schemeClr val="accent1"/>
              </a:buClr>
              <a:defRPr sz="1500">
                <a:latin typeface="Arial" charset="0"/>
                <a:ea typeface="Arial" charset="0"/>
                <a:cs typeface="Arial" charset="0"/>
              </a:defRPr>
            </a:lvl5pPr>
            <a:lvl6pPr>
              <a:defRPr sz="1500"/>
            </a:lvl6pPr>
            <a:lvl7pPr>
              <a:defRPr sz="1500"/>
            </a:lvl7pPr>
            <a:lvl8pPr>
              <a:defRPr sz="1500"/>
            </a:lvl8pPr>
            <a:lvl9pPr>
              <a:defRPr sz="1500"/>
            </a:lvl9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1772433"/>
            <a:ext cx="2949178" cy="4087368"/>
          </a:xfrm>
        </p:spPr>
        <p:txBody>
          <a:bodyPr/>
          <a:lstStyle>
            <a:lvl1pPr marL="0" indent="0">
              <a:buNone/>
              <a:defRPr sz="1200">
                <a:latin typeface="Arial" charset="0"/>
                <a:ea typeface="Arial" charset="0"/>
                <a:cs typeface="Arial" charset="0"/>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7" name="Slide Number Placeholder 6"/>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12" name="Rectangle 11"/>
          <p:cNvSpPr/>
          <p:nvPr userDrawn="1"/>
        </p:nvSpPr>
        <p:spPr>
          <a:xfrm>
            <a:off x="0" y="0"/>
            <a:ext cx="9144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13" name="Title 1"/>
          <p:cNvSpPr>
            <a:spLocks noGrp="1"/>
          </p:cNvSpPr>
          <p:nvPr>
            <p:ph type="title"/>
          </p:nvPr>
        </p:nvSpPr>
        <p:spPr>
          <a:xfrm>
            <a:off x="628650" y="0"/>
            <a:ext cx="7886700" cy="1316736"/>
          </a:xfrm>
        </p:spPr>
        <p:txBody>
          <a:bodyPr/>
          <a:lstStyle>
            <a:lvl1pPr algn="ctr">
              <a:defRPr>
                <a:solidFill>
                  <a:schemeClr val="bg1"/>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6353813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a:latin typeface="Arial" charset="0"/>
                <a:ea typeface="Arial" charset="0"/>
                <a:cs typeface="Arial" charset="0"/>
              </a:defRPr>
            </a:lvl1pPr>
          </a:lstStyle>
          <a:p>
            <a:endParaRPr lang="en-US" dirty="0"/>
          </a:p>
        </p:txBody>
      </p:sp>
      <p:sp>
        <p:nvSpPr>
          <p:cNvPr id="5" name="Slide Number Placeholder 4"/>
          <p:cNvSpPr>
            <a:spLocks noGrp="1"/>
          </p:cNvSpPr>
          <p:nvPr>
            <p:ph type="sldNum" sz="quarter" idx="12"/>
          </p:nvPr>
        </p:nvSpPr>
        <p:spPr/>
        <p:txBody>
          <a:bodyPr/>
          <a:lstStyle>
            <a:lvl1pPr>
              <a:defRPr>
                <a:latin typeface="Arial" charset="0"/>
                <a:ea typeface="Arial" charset="0"/>
                <a:cs typeface="Arial" charset="0"/>
              </a:defRPr>
            </a:lvl1pPr>
          </a:lstStyle>
          <a:p>
            <a:fld id="{48CC9860-AA27-4167-A2A8-CAF6C654A2BD}" type="slidenum">
              <a:rPr lang="en-US" smtClean="0"/>
              <a:pPr/>
              <a:t>‹#›</a:t>
            </a:fld>
            <a:endParaRPr lang="en-US" dirty="0"/>
          </a:p>
        </p:txBody>
      </p:sp>
      <p:sp>
        <p:nvSpPr>
          <p:cNvPr id="8" name="Rectangle 7"/>
          <p:cNvSpPr/>
          <p:nvPr userDrawn="1"/>
        </p:nvSpPr>
        <p:spPr>
          <a:xfrm>
            <a:off x="0" y="0"/>
            <a:ext cx="9144000" cy="1316736"/>
          </a:xfrm>
          <a:prstGeom prst="rect">
            <a:avLst/>
          </a:prstGeom>
          <a:solidFill>
            <a:srgbClr val="8600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9" name="Title 1"/>
          <p:cNvSpPr>
            <a:spLocks noGrp="1"/>
          </p:cNvSpPr>
          <p:nvPr>
            <p:ph type="title"/>
          </p:nvPr>
        </p:nvSpPr>
        <p:spPr>
          <a:xfrm>
            <a:off x="628650" y="0"/>
            <a:ext cx="7886700" cy="1316736"/>
          </a:xfrm>
        </p:spPr>
        <p:txBody>
          <a:bodyPr/>
          <a:lstStyle>
            <a:lvl1pPr algn="ctr">
              <a:defRPr>
                <a:solidFill>
                  <a:schemeClr val="bg1"/>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14191505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419606" cy="6858000"/>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68159" y="233142"/>
            <a:ext cx="3514458" cy="1187560"/>
          </a:xfrm>
          <a:prstGeom prst="rect">
            <a:avLst/>
          </a:prstGeom>
        </p:spPr>
      </p:pic>
    </p:spTree>
    <p:extLst>
      <p:ext uri="{BB962C8B-B14F-4D97-AF65-F5344CB8AC3E}">
        <p14:creationId xmlns:p14="http://schemas.microsoft.com/office/powerpoint/2010/main" val="25782397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419606" cy="6858000"/>
          </a:xfrm>
          <a:prstGeom prst="rect">
            <a:avLst/>
          </a:prstGeom>
        </p:spPr>
      </p:pic>
    </p:spTree>
    <p:extLst>
      <p:ext uri="{BB962C8B-B14F-4D97-AF65-F5344CB8AC3E}">
        <p14:creationId xmlns:p14="http://schemas.microsoft.com/office/powerpoint/2010/main" val="1197612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DA80C1-B06C-6246-B3E5-026D6F68DA16}" type="datetimeFigureOut">
              <a:rPr lang="en-US" smtClean="0"/>
              <a:t>4/2/2020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EE75BE-AF71-5943-8DC8-6D29C75854CA}" type="slidenum">
              <a:rPr lang="en-US" smtClean="0"/>
              <a:t>‹#›</a:t>
            </a:fld>
            <a:endParaRPr lang="en-US" dirty="0"/>
          </a:p>
        </p:txBody>
      </p:sp>
    </p:spTree>
    <p:extLst>
      <p:ext uri="{BB962C8B-B14F-4D97-AF65-F5344CB8AC3E}">
        <p14:creationId xmlns:p14="http://schemas.microsoft.com/office/powerpoint/2010/main" val="12828087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291988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rotWithShape="1">
          <a:blip r:embed="rId3">
            <a:extLst>
              <a:ext uri="{28A0092B-C50C-407E-A947-70E740481C1C}">
                <a14:useLocalDpi xmlns:a14="http://schemas.microsoft.com/office/drawing/2010/main" val="0"/>
              </a:ext>
            </a:extLst>
          </a:blip>
          <a:srcRect l="17308"/>
          <a:stretch/>
        </p:blipFill>
        <p:spPr>
          <a:xfrm>
            <a:off x="0" y="472027"/>
            <a:ext cx="6219497" cy="1482828"/>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419606" cy="6858000"/>
          </a:xfrm>
          <a:prstGeom prst="rect">
            <a:avLst/>
          </a:prstGeom>
        </p:spPr>
      </p:pic>
      <p:pic>
        <p:nvPicPr>
          <p:cNvPr id="12" name="Picture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19496" y="233143"/>
            <a:ext cx="2663120" cy="899887"/>
          </a:xfrm>
          <a:prstGeom prst="rect">
            <a:avLst/>
          </a:prstGeom>
        </p:spPr>
      </p:pic>
    </p:spTree>
    <p:extLst>
      <p:ext uri="{BB962C8B-B14F-4D97-AF65-F5344CB8AC3E}">
        <p14:creationId xmlns:p14="http://schemas.microsoft.com/office/powerpoint/2010/main" val="30250258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8254" y="0"/>
            <a:ext cx="4825746" cy="6858000"/>
          </a:xfrm>
          <a:prstGeom prst="rect">
            <a:avLst/>
          </a:prstGeom>
        </p:spPr>
      </p:pic>
      <p:pic>
        <p:nvPicPr>
          <p:cNvPr id="14" name="Picture 13"/>
          <p:cNvPicPr>
            <a:picLocks noChangeAspect="1"/>
          </p:cNvPicPr>
          <p:nvPr userDrawn="1"/>
        </p:nvPicPr>
        <p:blipFill rotWithShape="1">
          <a:blip r:embed="rId4">
            <a:extLst>
              <a:ext uri="{28A0092B-C50C-407E-A947-70E740481C1C}">
                <a14:useLocalDpi xmlns:a14="http://schemas.microsoft.com/office/drawing/2010/main" val="0"/>
              </a:ext>
            </a:extLst>
          </a:blip>
          <a:srcRect l="39535"/>
          <a:stretch/>
        </p:blipFill>
        <p:spPr>
          <a:xfrm>
            <a:off x="0" y="1063458"/>
            <a:ext cx="4918841" cy="2365543"/>
          </a:xfrm>
          <a:prstGeom prst="rect">
            <a:avLst/>
          </a:prstGeom>
        </p:spPr>
      </p:pic>
    </p:spTree>
    <p:extLst>
      <p:ext uri="{BB962C8B-B14F-4D97-AF65-F5344CB8AC3E}">
        <p14:creationId xmlns:p14="http://schemas.microsoft.com/office/powerpoint/2010/main" val="8113588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68318" y="6356357"/>
            <a:ext cx="2057400" cy="365125"/>
          </a:xfrm>
        </p:spPr>
        <p:txBody>
          <a:bodyPr/>
          <a:lstStyle>
            <a:lvl1pPr algn="l">
              <a:defRPr>
                <a:latin typeface="Century Gothic" panose="020B0502020202020204" pitchFamily="34" charset="0"/>
              </a:defRPr>
            </a:lvl1pPr>
          </a:lstStyle>
          <a:p>
            <a:fld id="{A2913BD2-0EC3-4A28-A0B3-17AD16238613}" type="slidenum">
              <a:rPr lang="en-US" smtClean="0"/>
              <a:pPr/>
              <a:t>‹#›</a:t>
            </a:fld>
            <a:endParaRPr lang="en-US" dirty="0"/>
          </a:p>
        </p:txBody>
      </p:sp>
      <p:sp>
        <p:nvSpPr>
          <p:cNvPr id="2" name="Title 1"/>
          <p:cNvSpPr>
            <a:spLocks noGrp="1"/>
          </p:cNvSpPr>
          <p:nvPr>
            <p:ph type="title"/>
          </p:nvPr>
        </p:nvSpPr>
        <p:spPr>
          <a:xfrm>
            <a:off x="628650" y="1415443"/>
            <a:ext cx="7886700" cy="789139"/>
          </a:xfrm>
        </p:spPr>
        <p:txBody>
          <a:bodyPr>
            <a:normAutofit/>
          </a:bodyPr>
          <a:lstStyle>
            <a:lvl1pPr algn="ctr">
              <a:defRPr sz="2025" b="1">
                <a:latin typeface="Century Gothic" panose="020B0502020202020204" pitchFamily="34" charset="0"/>
              </a:defRPr>
            </a:lvl1pPr>
          </a:lstStyle>
          <a:p>
            <a:r>
              <a:rPr lang="en-US"/>
              <a:t>Click to edit Master title style</a:t>
            </a:r>
          </a:p>
        </p:txBody>
      </p:sp>
      <p:sp>
        <p:nvSpPr>
          <p:cNvPr id="3" name="Content Placeholder 2"/>
          <p:cNvSpPr>
            <a:spLocks noGrp="1"/>
          </p:cNvSpPr>
          <p:nvPr>
            <p:ph idx="1"/>
          </p:nvPr>
        </p:nvSpPr>
        <p:spPr>
          <a:xfrm>
            <a:off x="628650" y="2329849"/>
            <a:ext cx="7886700" cy="3983277"/>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9974" b="36885"/>
          <a:stretch/>
        </p:blipFill>
        <p:spPr>
          <a:xfrm>
            <a:off x="2702003" y="7374"/>
            <a:ext cx="3742591" cy="1253614"/>
          </a:xfrm>
          <a:prstGeom prst="rect">
            <a:avLst/>
          </a:prstGeom>
        </p:spPr>
      </p:pic>
      <p:sp>
        <p:nvSpPr>
          <p:cNvPr id="10" name="Rectangle 9"/>
          <p:cNvSpPr/>
          <p:nvPr userDrawn="1"/>
        </p:nvSpPr>
        <p:spPr bwMode="auto">
          <a:xfrm>
            <a:off x="0" y="0"/>
            <a:ext cx="9144000" cy="990600"/>
          </a:xfrm>
          <a:prstGeom prst="rect">
            <a:avLst/>
          </a:prstGeom>
          <a:solidFill>
            <a:srgbClr val="E10202"/>
          </a:solidFill>
          <a:ln w="9525" cap="flat" cmpd="sng" algn="ctr">
            <a:no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eaLnBrk="0" fontAlgn="base" hangingPunct="0">
              <a:spcBef>
                <a:spcPct val="0"/>
              </a:spcBef>
              <a:spcAft>
                <a:spcPct val="0"/>
              </a:spcAft>
              <a:defRPr/>
            </a:pPr>
            <a:r>
              <a:rPr lang="en-US" sz="1125" b="1" kern="0" dirty="0">
                <a:solidFill>
                  <a:prstClr val="white"/>
                </a:solidFill>
                <a:latin typeface="Times New Roman" pitchFamily="18" charset="0"/>
              </a:rPr>
              <a:t> </a:t>
            </a:r>
          </a:p>
        </p:txBody>
      </p:sp>
      <p:pic>
        <p:nvPicPr>
          <p:cNvPr id="11" name="Picture 10" descr="Vibrant_Page_01-02.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288772" y="0"/>
            <a:ext cx="6855230" cy="6858000"/>
          </a:xfrm>
          <a:prstGeom prst="rect">
            <a:avLst/>
          </a:prstGeom>
        </p:spPr>
      </p:pic>
    </p:spTree>
    <p:extLst>
      <p:ext uri="{BB962C8B-B14F-4D97-AF65-F5344CB8AC3E}">
        <p14:creationId xmlns:p14="http://schemas.microsoft.com/office/powerpoint/2010/main" val="42348060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AF_all_bo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2"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October 17, 2016</a:t>
            </a:fld>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638" y="466725"/>
            <a:ext cx="1374588" cy="105156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5392" y="1069848"/>
            <a:ext cx="1692161" cy="460005"/>
          </a:xfrm>
          <a:prstGeom prst="rect">
            <a:avLst/>
          </a:prstGeom>
        </p:spPr>
      </p:pic>
    </p:spTree>
    <p:extLst>
      <p:ext uri="{BB962C8B-B14F-4D97-AF65-F5344CB8AC3E}">
        <p14:creationId xmlns:p14="http://schemas.microsoft.com/office/powerpoint/2010/main" val="16304074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D7D3D9F-483B-4D2E-9546-1BB0A0DE023F}" type="slidenum">
              <a:rPr lang="en-US"/>
              <a:pPr>
                <a:defRPr/>
              </a:pPr>
              <a:t>‹#›</a:t>
            </a:fld>
            <a:endParaRPr lang="en-US" dirty="0"/>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solidFill>
                <a:schemeClr val="tx2"/>
              </a:solidFill>
            </a:endParaRPr>
          </a:p>
        </p:txBody>
      </p:sp>
    </p:spTree>
    <p:extLst>
      <p:ext uri="{BB962C8B-B14F-4D97-AF65-F5344CB8AC3E}">
        <p14:creationId xmlns:p14="http://schemas.microsoft.com/office/powerpoint/2010/main" val="39548450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1 or Agenda">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0040" y="320040"/>
            <a:ext cx="8366760" cy="841248"/>
          </a:xfrm>
        </p:spPr>
        <p:txBody>
          <a:bodyPr/>
          <a:lstStyle>
            <a:lvl1pPr algn="l">
              <a:defRPr sz="2600" b="1" cap="all">
                <a:solidFill>
                  <a:schemeClr val="bg1"/>
                </a:solidFill>
              </a:defRPr>
            </a:lvl1pPr>
          </a:lstStyle>
          <a:p>
            <a:r>
              <a:rPr lang="en-US" dirty="0"/>
              <a:t>Click to edit Master title style</a:t>
            </a:r>
          </a:p>
        </p:txBody>
      </p:sp>
      <p:sp>
        <p:nvSpPr>
          <p:cNvPr id="4" name="Slide Number Placeholder 3"/>
          <p:cNvSpPr>
            <a:spLocks noGrp="1"/>
          </p:cNvSpPr>
          <p:nvPr>
            <p:ph type="sldNum" sz="quarter" idx="10"/>
          </p:nvPr>
        </p:nvSpPr>
        <p:spPr/>
        <p:txBody>
          <a:bodyPr/>
          <a:lstStyle>
            <a:lvl1pPr>
              <a:defRPr smtClean="0">
                <a:solidFill>
                  <a:schemeClr val="bg1"/>
                </a:solidFill>
              </a:defRPr>
            </a:lvl1pPr>
          </a:lstStyle>
          <a:p>
            <a:pPr>
              <a:defRPr/>
            </a:pPr>
            <a:fld id="{474F9A76-05EC-4927-B4A2-A8CE3023F9C5}" type="slidenum">
              <a:rPr lang="en-US" smtClean="0"/>
              <a:pPr>
                <a:defRPr/>
              </a:pPr>
              <a:t>‹#›</a:t>
            </a:fld>
            <a:endParaRPr lang="en-US" dirty="0"/>
          </a:p>
        </p:txBody>
      </p:sp>
      <p:sp>
        <p:nvSpPr>
          <p:cNvPr id="5" name="Footer Placeholder 4"/>
          <p:cNvSpPr>
            <a:spLocks noGrp="1"/>
          </p:cNvSpPr>
          <p:nvPr>
            <p:ph type="ftr" sz="quarter" idx="11"/>
          </p:nvPr>
        </p:nvSpPr>
        <p:spPr/>
        <p:txBody>
          <a:bodyPr/>
          <a:lstStyle>
            <a:lvl1pPr>
              <a:defRPr smtClean="0">
                <a:solidFill>
                  <a:schemeClr val="bg1"/>
                </a:solidFill>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p>
        </p:txBody>
      </p:sp>
      <p:sp>
        <p:nvSpPr>
          <p:cNvPr id="6" name="Content Placeholder 2"/>
          <p:cNvSpPr>
            <a:spLocks noGrp="1"/>
          </p:cNvSpPr>
          <p:nvPr>
            <p:ph idx="1"/>
          </p:nvPr>
        </p:nvSpPr>
        <p:spPr>
          <a:xfrm>
            <a:off x="354013" y="1739900"/>
            <a:ext cx="8339137" cy="4375150"/>
          </a:xfrm>
        </p:spPr>
        <p:txBody>
          <a:bodyPr/>
          <a:lstStyle>
            <a:lvl1pPr marL="457200" indent="-457200">
              <a:spcBef>
                <a:spcPts val="528"/>
              </a:spcBef>
              <a:buFont typeface="+mj-lt"/>
              <a:buAutoNum type="arabicPeriod"/>
              <a:defRPr sz="2200" b="1" cap="all" baseline="0">
                <a:solidFill>
                  <a:schemeClr val="bg1"/>
                </a:solidFill>
              </a:defRPr>
            </a:lvl1pPr>
            <a:lvl2pPr marL="740664" indent="-283464">
              <a:spcBef>
                <a:spcPts val="528"/>
              </a:spcBef>
              <a:buSzPct val="100000"/>
              <a:buFont typeface="Verdana" pitchFamily="34" charset="0"/>
              <a:buChar char="–"/>
              <a:defRPr sz="2200" baseline="0">
                <a:solidFill>
                  <a:schemeClr val="bg1"/>
                </a:solidFill>
              </a:defRPr>
            </a:lvl2pPr>
            <a:lvl3pPr marL="1143000">
              <a:spcBef>
                <a:spcPts val="528"/>
              </a:spcBef>
              <a:buFont typeface="Arial" pitchFamily="34" charset="0"/>
              <a:buChar char="•"/>
              <a:defRPr sz="2200" baseline="0">
                <a:solidFill>
                  <a:schemeClr val="bg1"/>
                </a:solidFill>
              </a:defRPr>
            </a:lvl3pPr>
            <a:lvl4pPr>
              <a:spcBef>
                <a:spcPts val="528"/>
              </a:spcBef>
              <a:defRPr sz="2200" baseline="0">
                <a:solidFill>
                  <a:schemeClr val="bg1"/>
                </a:solidFill>
              </a:defRPr>
            </a:lvl4pPr>
            <a:lvl5pPr>
              <a:spcBef>
                <a:spcPts val="528"/>
              </a:spcBef>
              <a:defRPr sz="2200" baseline="0">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8178376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2608" y="374904"/>
            <a:ext cx="8732520" cy="1636776"/>
          </a:xfrm>
        </p:spPr>
        <p:txBody>
          <a:bodyPr/>
          <a:lstStyle>
            <a:lvl1pPr algn="l">
              <a:lnSpc>
                <a:spcPct val="80000"/>
              </a:lnSpc>
              <a:defRPr sz="6400" b="1" cap="all">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0094283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ank You with Nam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2608" y="2756154"/>
            <a:ext cx="8732520" cy="949071"/>
          </a:xfrm>
        </p:spPr>
        <p:txBody>
          <a:bodyPr/>
          <a:lstStyle>
            <a:lvl1pPr algn="l">
              <a:lnSpc>
                <a:spcPct val="80000"/>
              </a:lnSpc>
              <a:defRPr sz="6400" b="1" cap="all">
                <a:solidFill>
                  <a:schemeClr val="bg1"/>
                </a:solidFill>
              </a:defRPr>
            </a:lvl1pPr>
          </a:lstStyle>
          <a:p>
            <a:r>
              <a:rPr lang="en-US" dirty="0"/>
              <a:t>THANK YOU</a:t>
            </a:r>
          </a:p>
        </p:txBody>
      </p:sp>
      <p:sp>
        <p:nvSpPr>
          <p:cNvPr id="5" name="Text Placeholder 4"/>
          <p:cNvSpPr>
            <a:spLocks noGrp="1"/>
          </p:cNvSpPr>
          <p:nvPr>
            <p:ph type="body" sz="quarter" idx="10" hasCustomPrompt="1"/>
          </p:nvPr>
        </p:nvSpPr>
        <p:spPr>
          <a:xfrm>
            <a:off x="276225" y="4467225"/>
            <a:ext cx="7048500" cy="1924050"/>
          </a:xfrm>
        </p:spPr>
        <p:txBody>
          <a:bodyPr/>
          <a:lstStyle>
            <a:lvl1pPr>
              <a:spcBef>
                <a:spcPts val="200"/>
              </a:spcBef>
              <a:defRPr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dirty="0"/>
              <a:t>Name</a:t>
            </a:r>
          </a:p>
          <a:p>
            <a:pPr lvl="0"/>
            <a:r>
              <a:rPr lang="en-US" dirty="0"/>
              <a:t>YMCA OF THE USA</a:t>
            </a:r>
          </a:p>
          <a:p>
            <a:pPr lvl="0"/>
            <a:r>
              <a:rPr lang="en-US" dirty="0"/>
              <a:t>800 872 9622</a:t>
            </a:r>
          </a:p>
          <a:p>
            <a:pPr lvl="0"/>
            <a:r>
              <a:rPr lang="en-US" dirty="0"/>
              <a:t>name.name@ymca.net</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812" y="466344"/>
            <a:ext cx="1376087" cy="1051560"/>
          </a:xfrm>
          <a:prstGeom prst="rect">
            <a:avLst/>
          </a:prstGeom>
        </p:spPr>
      </p:pic>
    </p:spTree>
    <p:extLst>
      <p:ext uri="{BB962C8B-B14F-4D97-AF65-F5344CB8AC3E}">
        <p14:creationId xmlns:p14="http://schemas.microsoft.com/office/powerpoint/2010/main" val="182000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4013" y="1739900"/>
            <a:ext cx="4092575"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8988" y="1739900"/>
            <a:ext cx="4094162" cy="437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smtClean="0"/>
            </a:lvl1pPr>
          </a:lstStyle>
          <a:p>
            <a:pPr>
              <a:defRPr/>
            </a:pPr>
            <a:fld id="{9B2D5AC9-C07E-4D0F-9B68-74093CA5E8E6}"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solidFill>
                <a:schemeClr val="tx2"/>
              </a:solidFill>
            </a:endParaRPr>
          </a:p>
        </p:txBody>
      </p:sp>
    </p:spTree>
    <p:extLst>
      <p:ext uri="{BB962C8B-B14F-4D97-AF65-F5344CB8AC3E}">
        <p14:creationId xmlns:p14="http://schemas.microsoft.com/office/powerpoint/2010/main" val="1637872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DA80C1-B06C-6246-B3E5-026D6F68DA16}" type="datetimeFigureOut">
              <a:rPr lang="en-US" smtClean="0"/>
              <a:t>4/2/2020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7EE75BE-AF71-5943-8DC8-6D29C75854CA}" type="slidenum">
              <a:rPr lang="en-US" smtClean="0"/>
              <a:t>‹#›</a:t>
            </a:fld>
            <a:endParaRPr lang="en-US" dirty="0"/>
          </a:p>
        </p:txBody>
      </p:sp>
    </p:spTree>
    <p:extLst>
      <p:ext uri="{BB962C8B-B14F-4D97-AF65-F5344CB8AC3E}">
        <p14:creationId xmlns:p14="http://schemas.microsoft.com/office/powerpoint/2010/main" val="15777171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smtClean="0"/>
            </a:lvl1pPr>
          </a:lstStyle>
          <a:p>
            <a:pPr>
              <a:defRPr/>
            </a:pPr>
            <a:fld id="{739F491E-278F-4842-9DD3-1ED96C0B2DBF}" type="slidenum">
              <a:rPr lang="en-US"/>
              <a:pPr>
                <a:defRPr/>
              </a:pPr>
              <a:t>‹#›</a:t>
            </a:fld>
            <a:endParaRPr lang="en-US"/>
          </a:p>
        </p:txBody>
      </p:sp>
      <p:sp>
        <p:nvSpPr>
          <p:cNvPr id="8" name="Footer Placeholder 7"/>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solidFill>
                <a:schemeClr val="tx2"/>
              </a:solidFill>
            </a:endParaRPr>
          </a:p>
        </p:txBody>
      </p:sp>
    </p:spTree>
    <p:extLst>
      <p:ext uri="{BB962C8B-B14F-4D97-AF65-F5344CB8AC3E}">
        <p14:creationId xmlns:p14="http://schemas.microsoft.com/office/powerpoint/2010/main" val="9224455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smtClean="0"/>
            </a:lvl1pPr>
          </a:lstStyle>
          <a:p>
            <a:pPr>
              <a:defRPr/>
            </a:pPr>
            <a:fld id="{E309AD80-642E-4752-95E7-F234FD1CAC30}" type="slidenum">
              <a:rPr lang="en-US"/>
              <a:pPr>
                <a:defRPr/>
              </a:pPr>
              <a:t>‹#›</a:t>
            </a:fld>
            <a:endParaRPr lang="en-US"/>
          </a:p>
        </p:txBody>
      </p:sp>
      <p:sp>
        <p:nvSpPr>
          <p:cNvPr id="4" name="Footer Placeholder 3"/>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solidFill>
                <a:schemeClr val="tx2"/>
              </a:solidFill>
            </a:endParaRPr>
          </a:p>
        </p:txBody>
      </p:sp>
    </p:spTree>
    <p:extLst>
      <p:ext uri="{BB962C8B-B14F-4D97-AF65-F5344CB8AC3E}">
        <p14:creationId xmlns:p14="http://schemas.microsoft.com/office/powerpoint/2010/main" val="16022484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pPr>
              <a:defRPr/>
            </a:pPr>
            <a:fld id="{956761A3-887C-4DD5-B9CF-A38A6F8AFC8F}" type="slidenum">
              <a:rPr lang="en-US"/>
              <a:pPr>
                <a:defRPr/>
              </a:pPr>
              <a:t>‹#›</a:t>
            </a:fld>
            <a:endParaRPr lang="en-US"/>
          </a:p>
        </p:txBody>
      </p:sp>
      <p:sp>
        <p:nvSpPr>
          <p:cNvPr id="3" name="Footer Placeholder 2"/>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solidFill>
                <a:schemeClr val="tx2"/>
              </a:solidFill>
            </a:endParaRPr>
          </a:p>
        </p:txBody>
      </p:sp>
    </p:spTree>
    <p:extLst>
      <p:ext uri="{BB962C8B-B14F-4D97-AF65-F5344CB8AC3E}">
        <p14:creationId xmlns:p14="http://schemas.microsoft.com/office/powerpoint/2010/main" val="18612718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50E8085F-83F7-4C0E-9245-522DA2328C59}"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solidFill>
                <a:schemeClr val="tx2"/>
              </a:solidFill>
            </a:endParaRPr>
          </a:p>
        </p:txBody>
      </p:sp>
    </p:spTree>
    <p:extLst>
      <p:ext uri="{BB962C8B-B14F-4D97-AF65-F5344CB8AC3E}">
        <p14:creationId xmlns:p14="http://schemas.microsoft.com/office/powerpoint/2010/main" val="35069155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smtClean="0"/>
            </a:lvl1pPr>
          </a:lstStyle>
          <a:p>
            <a:pPr>
              <a:defRPr/>
            </a:pPr>
            <a:fld id="{22DC0770-9FB8-4610-8BB9-FE2BE2544DBD}" type="slidenum">
              <a:rPr lang="en-US"/>
              <a:pPr>
                <a:defRPr/>
              </a:pPr>
              <a:t>‹#›</a:t>
            </a:fld>
            <a:endParaRPr lang="en-US"/>
          </a:p>
        </p:txBody>
      </p:sp>
      <p:sp>
        <p:nvSpPr>
          <p:cNvPr id="6" name="Footer Placeholder 5"/>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solidFill>
                <a:schemeClr val="tx2"/>
              </a:solidFill>
            </a:endParaRPr>
          </a:p>
        </p:txBody>
      </p:sp>
    </p:spTree>
    <p:extLst>
      <p:ext uri="{BB962C8B-B14F-4D97-AF65-F5344CB8AC3E}">
        <p14:creationId xmlns:p14="http://schemas.microsoft.com/office/powerpoint/2010/main" val="7267348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F7D1158C-E9ED-4F39-ABDD-33CF79A496DC}"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solidFill>
                <a:schemeClr val="tx2"/>
              </a:solidFill>
            </a:endParaRPr>
          </a:p>
        </p:txBody>
      </p:sp>
    </p:spTree>
    <p:extLst>
      <p:ext uri="{BB962C8B-B14F-4D97-AF65-F5344CB8AC3E}">
        <p14:creationId xmlns:p14="http://schemas.microsoft.com/office/powerpoint/2010/main" val="1980318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28613"/>
            <a:ext cx="2092325" cy="57864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3" y="328613"/>
            <a:ext cx="6129337" cy="5786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smtClean="0"/>
            </a:lvl1pPr>
          </a:lstStyle>
          <a:p>
            <a:pPr>
              <a:defRPr/>
            </a:pPr>
            <a:fld id="{D7869E72-FA37-4917-9BDE-D439D97A9E8E}" type="slidenum">
              <a:rPr lang="en-US"/>
              <a:pPr>
                <a:defRPr/>
              </a:pPr>
              <a:t>‹#›</a:t>
            </a:fld>
            <a:endParaRPr lang="en-US"/>
          </a:p>
        </p:txBody>
      </p:sp>
      <p:sp>
        <p:nvSpPr>
          <p:cNvPr id="5" name="Footer Placeholder 4"/>
          <p:cNvSpPr>
            <a:spLocks noGrp="1"/>
          </p:cNvSpPr>
          <p:nvPr>
            <p:ph type="ftr" sz="quarter" idx="11"/>
          </p:nvPr>
        </p:nvSpPr>
        <p:spPr/>
        <p:txBody>
          <a:bodyPr/>
          <a:lstStyle>
            <a:lvl1pPr>
              <a:defRPr smtClean="0">
                <a:latin typeface="Verdana" pitchFamily="64" charset="0"/>
                <a:ea typeface="ＭＳ Ｐゴシック" pitchFamily="64" charset="-128"/>
                <a:cs typeface="ＭＳ Ｐゴシック" pitchFamily="64" charset="-128"/>
              </a:defRPr>
            </a:lvl1pPr>
          </a:lstStyle>
          <a:p>
            <a:pPr>
              <a:defRPr/>
            </a:pPr>
            <a:r>
              <a:rPr lang="en-US"/>
              <a:t>| PRESENTATION TITLE HERE | ©2011 YMCA of the USA</a:t>
            </a:r>
            <a:endParaRPr lang="en-US" dirty="0">
              <a:solidFill>
                <a:schemeClr val="tx2"/>
              </a:solidFill>
            </a:endParaRPr>
          </a:p>
        </p:txBody>
      </p:sp>
    </p:spTree>
    <p:extLst>
      <p:ext uri="{BB962C8B-B14F-4D97-AF65-F5344CB8AC3E}">
        <p14:creationId xmlns:p14="http://schemas.microsoft.com/office/powerpoint/2010/main" val="39134920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AF_Youth">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2"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October 17, 2016</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638" y="466725"/>
            <a:ext cx="1374588" cy="105156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5392" y="1069848"/>
            <a:ext cx="1692161" cy="460005"/>
          </a:xfrm>
          <a:prstGeom prst="rect">
            <a:avLst/>
          </a:prstGeom>
        </p:spPr>
      </p:pic>
    </p:spTree>
    <p:extLst>
      <p:ext uri="{BB962C8B-B14F-4D97-AF65-F5344CB8AC3E}">
        <p14:creationId xmlns:p14="http://schemas.microsoft.com/office/powerpoint/2010/main" val="40187981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AF_Healthy">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2"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October 17, 2016</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638" y="466725"/>
            <a:ext cx="1374588" cy="105156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5392" y="1069848"/>
            <a:ext cx="1692161" cy="460005"/>
          </a:xfrm>
          <a:prstGeom prst="rect">
            <a:avLst/>
          </a:prstGeom>
        </p:spPr>
      </p:pic>
    </p:spTree>
    <p:extLst>
      <p:ext uri="{BB962C8B-B14F-4D97-AF65-F5344CB8AC3E}">
        <p14:creationId xmlns:p14="http://schemas.microsoft.com/office/powerpoint/2010/main" val="32019823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AF_Social">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95275" y="2252663"/>
            <a:ext cx="8697913" cy="1638300"/>
          </a:xfrm>
        </p:spPr>
        <p:txBody>
          <a:bodyPr/>
          <a:lstStyle>
            <a:lvl1pPr>
              <a:lnSpc>
                <a:spcPct val="80000"/>
              </a:lnSpc>
              <a:defRPr sz="6400" baseline="0"/>
            </a:lvl1pPr>
          </a:lstStyle>
          <a:p>
            <a:r>
              <a:rPr lang="en-US" dirty="0"/>
              <a:t>Click to edit Master title style</a:t>
            </a:r>
          </a:p>
        </p:txBody>
      </p:sp>
      <p:sp>
        <p:nvSpPr>
          <p:cNvPr id="3075" name="Rectangle 3"/>
          <p:cNvSpPr>
            <a:spLocks noGrp="1" noChangeArrowheads="1"/>
          </p:cNvSpPr>
          <p:nvPr>
            <p:ph type="subTitle" idx="1"/>
          </p:nvPr>
        </p:nvSpPr>
        <p:spPr>
          <a:xfrm>
            <a:off x="338138" y="3875088"/>
            <a:ext cx="4572000" cy="468312"/>
          </a:xfrm>
        </p:spPr>
        <p:txBody>
          <a:bodyPr/>
          <a:lstStyle>
            <a:lvl1pPr>
              <a:spcBef>
                <a:spcPts val="0"/>
              </a:spcBef>
              <a:defRPr sz="1200" cap="all" baseline="0"/>
            </a:lvl1pPr>
          </a:lstStyle>
          <a:p>
            <a:r>
              <a:rPr lang="en-US" dirty="0"/>
              <a:t>Click to edit Master subtitle style</a:t>
            </a:r>
          </a:p>
        </p:txBody>
      </p:sp>
      <p:sp>
        <p:nvSpPr>
          <p:cNvPr id="12" name="Text Placeholder 13"/>
          <p:cNvSpPr>
            <a:spLocks noGrp="1"/>
          </p:cNvSpPr>
          <p:nvPr>
            <p:ph type="body" sz="quarter" idx="14" hasCustomPrompt="1"/>
          </p:nvPr>
        </p:nvSpPr>
        <p:spPr>
          <a:xfrm>
            <a:off x="356616" y="4325112"/>
            <a:ext cx="1901825" cy="552450"/>
          </a:xfrm>
        </p:spPr>
        <p:txBody>
          <a:bodyPr/>
          <a:lstStyle>
            <a:lvl1pPr>
              <a:defRPr sz="1200">
                <a:solidFill>
                  <a:schemeClr val="tx2"/>
                </a:solidFill>
              </a:defRPr>
            </a:lvl1pPr>
          </a:lstStyle>
          <a:p>
            <a:pPr lvl="0"/>
            <a:fld id="{4C901293-34E9-4F76-8219-85CDC3C85D63}" type="datetime4">
              <a:rPr lang="en-US" smtClean="0"/>
              <a:pPr lvl="0"/>
              <a:t>October 17, 2016</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638" y="466725"/>
            <a:ext cx="1374588" cy="105156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5392" y="1069848"/>
            <a:ext cx="1692161" cy="460005"/>
          </a:xfrm>
          <a:prstGeom prst="rect">
            <a:avLst/>
          </a:prstGeom>
        </p:spPr>
      </p:pic>
    </p:spTree>
    <p:extLst>
      <p:ext uri="{BB962C8B-B14F-4D97-AF65-F5344CB8AC3E}">
        <p14:creationId xmlns:p14="http://schemas.microsoft.com/office/powerpoint/2010/main" val="2090265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DA80C1-B06C-6246-B3E5-026D6F68DA16}" type="datetimeFigureOut">
              <a:rPr lang="en-US" smtClean="0"/>
              <a:t>4/2/2020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7EE75BE-AF71-5943-8DC8-6D29C75854CA}" type="slidenum">
              <a:rPr lang="en-US" smtClean="0"/>
              <a:t>‹#›</a:t>
            </a:fld>
            <a:endParaRPr lang="en-US" dirty="0"/>
          </a:p>
        </p:txBody>
      </p:sp>
    </p:spTree>
    <p:extLst>
      <p:ext uri="{BB962C8B-B14F-4D97-AF65-F5344CB8AC3E}">
        <p14:creationId xmlns:p14="http://schemas.microsoft.com/office/powerpoint/2010/main" val="8316520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1833"/>
            <a:ext cx="6858000" cy="2387600"/>
          </a:xfrm>
        </p:spPr>
        <p:txBody>
          <a:bodyPr anchor="b"/>
          <a:lstStyle>
            <a:lvl1pPr algn="ctr">
              <a:defRPr sz="6000">
                <a:solidFill>
                  <a:srgbClr val="002855"/>
                </a:solidFill>
              </a:defRPr>
            </a:lvl1pPr>
          </a:lstStyle>
          <a:p>
            <a:r>
              <a:rPr lang="en-US"/>
              <a:t>Click to edit Master title style</a:t>
            </a:r>
          </a:p>
        </p:txBody>
      </p:sp>
      <p:sp>
        <p:nvSpPr>
          <p:cNvPr id="3" name="Subtitle 2"/>
          <p:cNvSpPr>
            <a:spLocks noGrp="1"/>
          </p:cNvSpPr>
          <p:nvPr>
            <p:ph type="subTitle" idx="1"/>
          </p:nvPr>
        </p:nvSpPr>
        <p:spPr>
          <a:xfrm>
            <a:off x="1143000" y="3602568"/>
            <a:ext cx="6858000" cy="1655233"/>
          </a:xfrm>
        </p:spPr>
        <p:txBody>
          <a:bodyPr/>
          <a:lstStyle>
            <a:lvl1pPr marL="0" indent="0" algn="ctr">
              <a:buNone/>
              <a:defRPr sz="2400">
                <a:solidFill>
                  <a:srgbClr val="00285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817885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855"/>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rgbClr val="002855"/>
                </a:solidFill>
              </a:defRPr>
            </a:lvl1pPr>
            <a:lvl2pPr>
              <a:defRPr>
                <a:solidFill>
                  <a:srgbClr val="002855"/>
                </a:solidFill>
              </a:defRPr>
            </a:lvl2pPr>
            <a:lvl3pPr>
              <a:defRPr>
                <a:solidFill>
                  <a:srgbClr val="002855"/>
                </a:solidFill>
              </a:defRPr>
            </a:lvl3pPr>
            <a:lvl4pPr>
              <a:defRPr>
                <a:solidFill>
                  <a:srgbClr val="002855"/>
                </a:solidFill>
              </a:defRPr>
            </a:lvl4pPr>
            <a:lvl5pPr>
              <a:defRPr>
                <a:solidFill>
                  <a:srgbClr val="00285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29423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0267"/>
            <a:ext cx="7886700" cy="2853267"/>
          </a:xfrm>
        </p:spPr>
        <p:txBody>
          <a:bodyPr anchor="b"/>
          <a:lstStyle>
            <a:lvl1pPr>
              <a:defRPr sz="6000">
                <a:solidFill>
                  <a:srgbClr val="002855"/>
                </a:solidFill>
              </a:defRPr>
            </a:lvl1pPr>
          </a:lstStyle>
          <a:p>
            <a:r>
              <a:rPr lang="en-US"/>
              <a:t>Click to edit Master title style</a:t>
            </a:r>
          </a:p>
        </p:txBody>
      </p:sp>
      <p:sp>
        <p:nvSpPr>
          <p:cNvPr id="3" name="Text Placeholder 2"/>
          <p:cNvSpPr>
            <a:spLocks noGrp="1"/>
          </p:cNvSpPr>
          <p:nvPr>
            <p:ph type="body" idx="1"/>
          </p:nvPr>
        </p:nvSpPr>
        <p:spPr>
          <a:xfrm>
            <a:off x="623888" y="4588934"/>
            <a:ext cx="7886700" cy="150071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187385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855"/>
                </a:solidFill>
              </a:defRPr>
            </a:lvl1pPr>
          </a:lstStyle>
          <a:p>
            <a:r>
              <a:rPr lang="en-US"/>
              <a:t>Click to edit Master title style</a:t>
            </a:r>
          </a:p>
        </p:txBody>
      </p:sp>
      <p:sp>
        <p:nvSpPr>
          <p:cNvPr id="3" name="Content Placeholder 2"/>
          <p:cNvSpPr>
            <a:spLocks noGrp="1"/>
          </p:cNvSpPr>
          <p:nvPr>
            <p:ph sz="half" idx="1"/>
          </p:nvPr>
        </p:nvSpPr>
        <p:spPr>
          <a:xfrm>
            <a:off x="628650" y="1826684"/>
            <a:ext cx="3867150" cy="4349749"/>
          </a:xfrm>
        </p:spPr>
        <p:txBody>
          <a:bodyPr/>
          <a:lstStyle>
            <a:lvl1pPr>
              <a:defRPr>
                <a:solidFill>
                  <a:srgbClr val="002855"/>
                </a:solidFill>
              </a:defRPr>
            </a:lvl1pPr>
            <a:lvl2pPr>
              <a:defRPr>
                <a:solidFill>
                  <a:srgbClr val="002855"/>
                </a:solidFill>
              </a:defRPr>
            </a:lvl2pPr>
            <a:lvl3pPr>
              <a:defRPr>
                <a:solidFill>
                  <a:srgbClr val="002855"/>
                </a:solidFill>
              </a:defRPr>
            </a:lvl3pPr>
            <a:lvl4pPr>
              <a:defRPr>
                <a:solidFill>
                  <a:srgbClr val="002855"/>
                </a:solidFill>
              </a:defRPr>
            </a:lvl4pPr>
            <a:lvl5pPr>
              <a:defRPr>
                <a:solidFill>
                  <a:srgbClr val="00285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6684"/>
            <a:ext cx="3867150" cy="4349749"/>
          </a:xfrm>
        </p:spPr>
        <p:txBody>
          <a:bodyPr/>
          <a:lstStyle>
            <a:lvl1pPr>
              <a:defRPr>
                <a:solidFill>
                  <a:srgbClr val="002855"/>
                </a:solidFill>
              </a:defRPr>
            </a:lvl1pPr>
            <a:lvl2pPr>
              <a:defRPr>
                <a:solidFill>
                  <a:srgbClr val="002855"/>
                </a:solidFill>
              </a:defRPr>
            </a:lvl2pPr>
            <a:lvl3pPr>
              <a:defRPr>
                <a:solidFill>
                  <a:srgbClr val="002855"/>
                </a:solidFill>
              </a:defRPr>
            </a:lvl3pPr>
            <a:lvl4pPr>
              <a:defRPr>
                <a:solidFill>
                  <a:srgbClr val="002855"/>
                </a:solidFill>
              </a:defRPr>
            </a:lvl4pPr>
            <a:lvl5pPr>
              <a:defRPr>
                <a:solidFill>
                  <a:srgbClr val="00285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11197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6185"/>
            <a:ext cx="7886700" cy="1325033"/>
          </a:xfrm>
        </p:spPr>
        <p:txBody>
          <a:bodyPr/>
          <a:lstStyle>
            <a:lvl1pPr>
              <a:defRPr>
                <a:solidFill>
                  <a:srgbClr val="002855"/>
                </a:solidFill>
              </a:defRPr>
            </a:lvl1pPr>
          </a:lstStyle>
          <a:p>
            <a:r>
              <a:rPr lang="en-US"/>
              <a:t>Click to edit Master title style</a:t>
            </a:r>
          </a:p>
        </p:txBody>
      </p:sp>
      <p:sp>
        <p:nvSpPr>
          <p:cNvPr id="3" name="Text Placeholder 2"/>
          <p:cNvSpPr>
            <a:spLocks noGrp="1"/>
          </p:cNvSpPr>
          <p:nvPr>
            <p:ph type="body" idx="1"/>
          </p:nvPr>
        </p:nvSpPr>
        <p:spPr>
          <a:xfrm>
            <a:off x="630239" y="1680634"/>
            <a:ext cx="3868737" cy="825500"/>
          </a:xfrm>
        </p:spPr>
        <p:txBody>
          <a:bodyPr anchor="b"/>
          <a:lstStyle>
            <a:lvl1pPr marL="0" indent="0">
              <a:buNone/>
              <a:defRPr sz="2400" b="1">
                <a:solidFill>
                  <a:srgbClr val="00285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9" y="2506133"/>
            <a:ext cx="3868737" cy="3683000"/>
          </a:xfrm>
        </p:spPr>
        <p:txBody>
          <a:bodyPr/>
          <a:lstStyle>
            <a:lvl1pPr>
              <a:defRPr>
                <a:solidFill>
                  <a:srgbClr val="002855"/>
                </a:solidFill>
              </a:defRPr>
            </a:lvl1pPr>
            <a:lvl2pPr>
              <a:defRPr>
                <a:solidFill>
                  <a:srgbClr val="002855"/>
                </a:solidFill>
              </a:defRPr>
            </a:lvl2pPr>
            <a:lvl3pPr>
              <a:defRPr>
                <a:solidFill>
                  <a:srgbClr val="002855"/>
                </a:solidFill>
              </a:defRPr>
            </a:lvl3pPr>
            <a:lvl4pPr>
              <a:defRPr>
                <a:solidFill>
                  <a:srgbClr val="002855"/>
                </a:solidFill>
              </a:defRPr>
            </a:lvl4pPr>
            <a:lvl5pPr>
              <a:defRPr>
                <a:solidFill>
                  <a:srgbClr val="00285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0634"/>
            <a:ext cx="3887788" cy="825500"/>
          </a:xfrm>
        </p:spPr>
        <p:txBody>
          <a:bodyPr anchor="b"/>
          <a:lstStyle>
            <a:lvl1pPr marL="0" indent="0">
              <a:buNone/>
              <a:defRPr sz="2400" b="1">
                <a:solidFill>
                  <a:srgbClr val="00285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6133"/>
            <a:ext cx="3887788" cy="3683000"/>
          </a:xfrm>
        </p:spPr>
        <p:txBody>
          <a:bodyPr/>
          <a:lstStyle>
            <a:lvl1pPr>
              <a:defRPr>
                <a:solidFill>
                  <a:srgbClr val="002855"/>
                </a:solidFill>
              </a:defRPr>
            </a:lvl1pPr>
            <a:lvl2pPr>
              <a:defRPr>
                <a:solidFill>
                  <a:srgbClr val="002855"/>
                </a:solidFill>
              </a:defRPr>
            </a:lvl2pPr>
            <a:lvl3pPr>
              <a:defRPr>
                <a:solidFill>
                  <a:srgbClr val="002855"/>
                </a:solidFill>
              </a:defRPr>
            </a:lvl3pPr>
            <a:lvl4pPr>
              <a:defRPr>
                <a:solidFill>
                  <a:srgbClr val="002855"/>
                </a:solidFill>
              </a:defRPr>
            </a:lvl4pPr>
            <a:lvl5pPr>
              <a:defRPr>
                <a:solidFill>
                  <a:srgbClr val="00285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5191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855"/>
                </a:solidFill>
              </a:defRPr>
            </a:lvl1pPr>
          </a:lstStyle>
          <a:p>
            <a:r>
              <a:rPr lang="en-US"/>
              <a:t>Click to edit Master title style</a:t>
            </a:r>
          </a:p>
        </p:txBody>
      </p:sp>
    </p:spTree>
    <p:extLst>
      <p:ext uri="{BB962C8B-B14F-4D97-AF65-F5344CB8AC3E}">
        <p14:creationId xmlns:p14="http://schemas.microsoft.com/office/powerpoint/2010/main" val="36125659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8268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3200">
                <a:solidFill>
                  <a:srgbClr val="002855"/>
                </a:solidFill>
              </a:defRPr>
            </a:lvl1pPr>
          </a:lstStyle>
          <a:p>
            <a:r>
              <a:rPr lang="en-US"/>
              <a:t>Click to edit Master title style</a:t>
            </a:r>
          </a:p>
        </p:txBody>
      </p:sp>
      <p:sp>
        <p:nvSpPr>
          <p:cNvPr id="3" name="Content Placeholder 2"/>
          <p:cNvSpPr>
            <a:spLocks noGrp="1"/>
          </p:cNvSpPr>
          <p:nvPr>
            <p:ph idx="1"/>
          </p:nvPr>
        </p:nvSpPr>
        <p:spPr>
          <a:xfrm>
            <a:off x="3887788" y="988485"/>
            <a:ext cx="4629150" cy="4872567"/>
          </a:xfrm>
        </p:spPr>
        <p:txBody>
          <a:bodyPr/>
          <a:lstStyle>
            <a:lvl1pPr>
              <a:defRPr sz="3200">
                <a:solidFill>
                  <a:srgbClr val="002855"/>
                </a:solidFill>
              </a:defRPr>
            </a:lvl1pPr>
            <a:lvl2pPr>
              <a:defRPr sz="2800">
                <a:solidFill>
                  <a:srgbClr val="002855"/>
                </a:solidFill>
              </a:defRPr>
            </a:lvl2pPr>
            <a:lvl3pPr>
              <a:defRPr sz="2400">
                <a:solidFill>
                  <a:srgbClr val="002855"/>
                </a:solidFill>
              </a:defRPr>
            </a:lvl3pPr>
            <a:lvl4pPr>
              <a:defRPr sz="2000">
                <a:solidFill>
                  <a:srgbClr val="002855"/>
                </a:solidFill>
              </a:defRPr>
            </a:lvl4pPr>
            <a:lvl5pPr>
              <a:defRPr sz="2000">
                <a:solidFill>
                  <a:srgbClr val="002855"/>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2057400"/>
            <a:ext cx="2949575" cy="3812117"/>
          </a:xfrm>
        </p:spPr>
        <p:txBody>
          <a:bodyPr/>
          <a:lstStyle>
            <a:lvl1pPr marL="0" indent="0">
              <a:buNone/>
              <a:defRPr sz="1600">
                <a:solidFill>
                  <a:srgbClr val="00285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753397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3200">
                <a:solidFill>
                  <a:srgbClr val="002855"/>
                </a:solidFill>
              </a:defRPr>
            </a:lvl1pPr>
          </a:lstStyle>
          <a:p>
            <a:r>
              <a:rPr lang="en-US"/>
              <a:t>Click to edit Master title style</a:t>
            </a:r>
          </a:p>
        </p:txBody>
      </p:sp>
      <p:sp>
        <p:nvSpPr>
          <p:cNvPr id="3" name="Picture Placeholder 2"/>
          <p:cNvSpPr>
            <a:spLocks noGrp="1"/>
          </p:cNvSpPr>
          <p:nvPr>
            <p:ph type="pic" idx="1"/>
          </p:nvPr>
        </p:nvSpPr>
        <p:spPr>
          <a:xfrm>
            <a:off x="3887788" y="988485"/>
            <a:ext cx="4629150" cy="487256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30239" y="2057400"/>
            <a:ext cx="2949575" cy="3812117"/>
          </a:xfrm>
        </p:spPr>
        <p:txBody>
          <a:bodyPr/>
          <a:lstStyle>
            <a:lvl1pPr marL="0" indent="0">
              <a:buNone/>
              <a:defRPr sz="1600">
                <a:solidFill>
                  <a:srgbClr val="00285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169502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2855"/>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002855"/>
                </a:solidFill>
              </a:defRPr>
            </a:lvl1pPr>
            <a:lvl2pPr>
              <a:defRPr>
                <a:solidFill>
                  <a:srgbClr val="002855"/>
                </a:solidFill>
              </a:defRPr>
            </a:lvl2pPr>
            <a:lvl3pPr>
              <a:defRPr>
                <a:solidFill>
                  <a:srgbClr val="002855"/>
                </a:solidFill>
              </a:defRPr>
            </a:lvl3pPr>
            <a:lvl4pPr>
              <a:defRPr>
                <a:solidFill>
                  <a:srgbClr val="002855"/>
                </a:solidFill>
              </a:defRPr>
            </a:lvl4pPr>
            <a:lvl5pPr>
              <a:defRPr>
                <a:solidFill>
                  <a:srgbClr val="00285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13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DA80C1-B06C-6246-B3E5-026D6F68DA16}" type="datetimeFigureOut">
              <a:rPr lang="en-US" smtClean="0"/>
              <a:t>4/2/2020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7EE75BE-AF71-5943-8DC8-6D29C75854CA}" type="slidenum">
              <a:rPr lang="en-US" smtClean="0"/>
              <a:t>‹#›</a:t>
            </a:fld>
            <a:endParaRPr lang="en-US" dirty="0"/>
          </a:p>
        </p:txBody>
      </p:sp>
    </p:spTree>
    <p:extLst>
      <p:ext uri="{BB962C8B-B14F-4D97-AF65-F5344CB8AC3E}">
        <p14:creationId xmlns:p14="http://schemas.microsoft.com/office/powerpoint/2010/main" val="30491947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6185"/>
            <a:ext cx="1971675" cy="5810249"/>
          </a:xfrm>
        </p:spPr>
        <p:txBody>
          <a:bodyPr vert="eaVert"/>
          <a:lstStyle>
            <a:lvl1pPr>
              <a:defRPr>
                <a:solidFill>
                  <a:srgbClr val="002855"/>
                </a:solidFill>
              </a:defRPr>
            </a:lvl1pPr>
          </a:lstStyle>
          <a:p>
            <a:r>
              <a:rPr lang="en-US"/>
              <a:t>Click to edit Master title style</a:t>
            </a:r>
          </a:p>
        </p:txBody>
      </p:sp>
      <p:sp>
        <p:nvSpPr>
          <p:cNvPr id="3" name="Vertical Text Placeholder 2"/>
          <p:cNvSpPr>
            <a:spLocks noGrp="1"/>
          </p:cNvSpPr>
          <p:nvPr>
            <p:ph type="body" orient="vert" idx="1"/>
          </p:nvPr>
        </p:nvSpPr>
        <p:spPr>
          <a:xfrm>
            <a:off x="628651" y="366185"/>
            <a:ext cx="5762625" cy="5810249"/>
          </a:xfrm>
        </p:spPr>
        <p:txBody>
          <a:bodyPr vert="eaVert"/>
          <a:lstStyle>
            <a:lvl1pPr>
              <a:defRPr>
                <a:solidFill>
                  <a:srgbClr val="002855"/>
                </a:solidFill>
              </a:defRPr>
            </a:lvl1pPr>
            <a:lvl2pPr>
              <a:defRPr>
                <a:solidFill>
                  <a:srgbClr val="002855"/>
                </a:solidFill>
              </a:defRPr>
            </a:lvl2pPr>
            <a:lvl3pPr>
              <a:defRPr>
                <a:solidFill>
                  <a:srgbClr val="002855"/>
                </a:solidFill>
              </a:defRPr>
            </a:lvl3pPr>
            <a:lvl4pPr>
              <a:defRPr>
                <a:solidFill>
                  <a:srgbClr val="002855"/>
                </a:solidFill>
              </a:defRPr>
            </a:lvl4pPr>
            <a:lvl5pPr>
              <a:defRPr>
                <a:solidFill>
                  <a:srgbClr val="00285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67689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E8C7AE-84C8-4B3B-B3C3-F0C35AD0AE80}"/>
              </a:ext>
            </a:extLst>
          </p:cNvPr>
          <p:cNvSpPr/>
          <p:nvPr userDrawn="1"/>
        </p:nvSpPr>
        <p:spPr>
          <a:xfrm>
            <a:off x="0" y="274638"/>
            <a:ext cx="9144000" cy="5486400"/>
          </a:xfrm>
          <a:prstGeom prst="rect">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56FD210B-9753-499C-B447-597B9DD10E3A}"/>
              </a:ext>
            </a:extLst>
          </p:cNvPr>
          <p:cNvSpPr/>
          <p:nvPr userDrawn="1"/>
        </p:nvSpPr>
        <p:spPr>
          <a:xfrm>
            <a:off x="0" y="0"/>
            <a:ext cx="3017838" cy="182563"/>
          </a:xfrm>
          <a:prstGeom prst="rect">
            <a:avLst/>
          </a:prstGeom>
          <a:solidFill>
            <a:srgbClr val="13B5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144A9E7F-DC2E-4E4F-A6EA-2D20E5DF4402}"/>
              </a:ext>
            </a:extLst>
          </p:cNvPr>
          <p:cNvSpPr/>
          <p:nvPr userDrawn="1"/>
        </p:nvSpPr>
        <p:spPr>
          <a:xfrm>
            <a:off x="3108325" y="0"/>
            <a:ext cx="2927350" cy="182563"/>
          </a:xfrm>
          <a:prstGeom prst="rect">
            <a:avLst/>
          </a:prstGeom>
          <a:solidFill>
            <a:srgbClr val="F1C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87783C84-1FC6-40F0-8B73-CA816422DEA5}"/>
              </a:ext>
            </a:extLst>
          </p:cNvPr>
          <p:cNvSpPr/>
          <p:nvPr userDrawn="1"/>
        </p:nvSpPr>
        <p:spPr>
          <a:xfrm>
            <a:off x="6126163" y="0"/>
            <a:ext cx="3017837" cy="182563"/>
          </a:xfrm>
          <a:prstGeom prst="rect">
            <a:avLst/>
          </a:prstGeom>
          <a:solidFill>
            <a:srgbClr val="6D8D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8" name="Picture 9" descr="Quality Improvement Organizations logo and Mountain-Pacific Quality Health logo">
            <a:extLst>
              <a:ext uri="{FF2B5EF4-FFF2-40B4-BE49-F238E27FC236}">
                <a16:creationId xmlns:a16="http://schemas.microsoft.com/office/drawing/2014/main" id="{C1DE5716-6E9C-43F5-B32C-285CF9F5CED2}"/>
              </a:ext>
            </a:extLst>
          </p:cNvPr>
          <p:cNvPicPr>
            <a:picLocks noChangeAspect="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l="2779" r="4167"/>
          <a:stretch>
            <a:fillRect/>
          </a:stretch>
        </p:blipFill>
        <p:spPr bwMode="auto">
          <a:xfrm>
            <a:off x="3856038" y="5773738"/>
            <a:ext cx="5211762"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9">
            <a:extLst>
              <a:ext uri="{FF2B5EF4-FFF2-40B4-BE49-F238E27FC236}">
                <a16:creationId xmlns:a16="http://schemas.microsoft.com/office/drawing/2014/main" id="{C4D34429-6D7C-4120-A426-40E2FDD49DE4}"/>
              </a:ext>
            </a:extLst>
          </p:cNvPr>
          <p:cNvSpPr txBox="1">
            <a:spLocks noChangeArrowheads="1"/>
          </p:cNvSpPr>
          <p:nvPr userDrawn="1"/>
        </p:nvSpPr>
        <p:spPr bwMode="auto">
          <a:xfrm>
            <a:off x="152400" y="6105525"/>
            <a:ext cx="3565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1400" b="1" i="1">
                <a:solidFill>
                  <a:srgbClr val="00539B"/>
                </a:solidFill>
              </a:rPr>
              <a:t>Better care, better population health and lower costs through improvement.</a:t>
            </a:r>
          </a:p>
        </p:txBody>
      </p:sp>
      <p:sp>
        <p:nvSpPr>
          <p:cNvPr id="2" name="Title 1"/>
          <p:cNvSpPr>
            <a:spLocks noGrp="1"/>
          </p:cNvSpPr>
          <p:nvPr>
            <p:ph type="ctrTitle"/>
          </p:nvPr>
        </p:nvSpPr>
        <p:spPr>
          <a:xfrm>
            <a:off x="685800" y="990600"/>
            <a:ext cx="7772400" cy="1470025"/>
          </a:xfrm>
        </p:spPr>
        <p:txBody>
          <a:bodyPr>
            <a:noAutofit/>
          </a:bodyPr>
          <a:lstStyle>
            <a:lvl1pPr>
              <a:defRPr sz="5400" b="1">
                <a:solidFill>
                  <a:schemeClr val="bg1"/>
                </a:solidFill>
                <a:latin typeface="Arial" pitchFamily="34" charset="0"/>
                <a:cs typeface="Arial" pitchFamily="34" charset="0"/>
              </a:defRPr>
            </a:lvl1pPr>
          </a:lstStyle>
          <a:p>
            <a:r>
              <a:rPr lang="en-US"/>
              <a:t>Click to edit Master title style</a:t>
            </a:r>
          </a:p>
        </p:txBody>
      </p:sp>
      <p:sp>
        <p:nvSpPr>
          <p:cNvPr id="3" name="Subtitle 2"/>
          <p:cNvSpPr>
            <a:spLocks noGrp="1"/>
          </p:cNvSpPr>
          <p:nvPr>
            <p:ph type="subTitle" idx="1"/>
          </p:nvPr>
        </p:nvSpPr>
        <p:spPr>
          <a:xfrm>
            <a:off x="1371600" y="2743200"/>
            <a:ext cx="6400800" cy="1752600"/>
          </a:xfrm>
        </p:spPr>
        <p:txBody>
          <a:bodyPr/>
          <a:lstStyle>
            <a:lvl1pPr marL="0" indent="0" algn="ctr">
              <a:buNone/>
              <a:defRPr b="1">
                <a:solidFill>
                  <a:schemeClr val="bg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6137152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704A97-6425-4D6A-AC85-C24FA8D6BB69}"/>
              </a:ext>
            </a:extLst>
          </p:cNvPr>
          <p:cNvSpPr/>
          <p:nvPr userDrawn="1"/>
        </p:nvSpPr>
        <p:spPr>
          <a:xfrm>
            <a:off x="0" y="6400800"/>
            <a:ext cx="9144000" cy="457200"/>
          </a:xfrm>
          <a:prstGeom prst="rect">
            <a:avLst/>
          </a:prstGeom>
          <a:solidFill>
            <a:srgbClr val="00539B"/>
          </a:solidFill>
          <a:ln>
            <a:solidFill>
              <a:srgbClr val="00539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ADCC11D2-0C1E-4A4B-9110-2BB73EFA04FB}"/>
              </a:ext>
            </a:extLst>
          </p:cNvPr>
          <p:cNvSpPr/>
          <p:nvPr userDrawn="1"/>
        </p:nvSpPr>
        <p:spPr>
          <a:xfrm>
            <a:off x="0" y="0"/>
            <a:ext cx="3017838" cy="182563"/>
          </a:xfrm>
          <a:prstGeom prst="rect">
            <a:avLst/>
          </a:prstGeom>
          <a:solidFill>
            <a:srgbClr val="13B5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69266FD4-4CA4-4989-A3DF-B406CA02D8AE}"/>
              </a:ext>
            </a:extLst>
          </p:cNvPr>
          <p:cNvSpPr/>
          <p:nvPr userDrawn="1"/>
        </p:nvSpPr>
        <p:spPr>
          <a:xfrm>
            <a:off x="3108325" y="0"/>
            <a:ext cx="2927350" cy="182563"/>
          </a:xfrm>
          <a:prstGeom prst="rect">
            <a:avLst/>
          </a:prstGeom>
          <a:solidFill>
            <a:srgbClr val="F1C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4743EFA6-8CAA-4AA7-BE5A-2A6FAE6CE277}"/>
              </a:ext>
            </a:extLst>
          </p:cNvPr>
          <p:cNvSpPr/>
          <p:nvPr userDrawn="1"/>
        </p:nvSpPr>
        <p:spPr>
          <a:xfrm>
            <a:off x="6126163" y="0"/>
            <a:ext cx="3017837" cy="182563"/>
          </a:xfrm>
          <a:prstGeom prst="rect">
            <a:avLst/>
          </a:prstGeom>
          <a:solidFill>
            <a:srgbClr val="6D8D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457200" y="304800"/>
            <a:ext cx="8229600" cy="1143000"/>
          </a:xfrm>
        </p:spPr>
        <p:txBody>
          <a:bodyPr/>
          <a:lstStyle>
            <a:lvl1pPr>
              <a:defRPr b="1">
                <a:solidFill>
                  <a:srgbClr val="00539B"/>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00539B"/>
              </a:buClr>
              <a:defRPr>
                <a:latin typeface="Times New Roman" pitchFamily="18" charset="0"/>
                <a:cs typeface="Times New Roman" pitchFamily="18" charset="0"/>
              </a:defRPr>
            </a:lvl1pPr>
            <a:lvl2pPr>
              <a:defRPr>
                <a:solidFill>
                  <a:srgbClr val="6D8D24"/>
                </a:solidFill>
                <a:latin typeface="Times New Roman" pitchFamily="18" charset="0"/>
                <a:cs typeface="Times New Roman" pitchFamily="18" charset="0"/>
              </a:defRPr>
            </a:lvl2pPr>
            <a:lvl3pPr>
              <a:buClr>
                <a:srgbClr val="13B5EA"/>
              </a:buClr>
              <a:buFont typeface="Wingdings" pitchFamily="2" charset="2"/>
              <a:buChar char="§"/>
              <a:defRPr>
                <a:latin typeface="Arial" pitchFamily="34" charset="0"/>
                <a:cs typeface="Arial" pitchFamily="34" charset="0"/>
              </a:defRPr>
            </a:lvl3pPr>
            <a:lvl4pPr>
              <a:buClr>
                <a:srgbClr val="F1CB00"/>
              </a:buClr>
              <a:buFont typeface="Lucida Sans Unicode" pitchFamily="34" charset="0"/>
              <a:buChar char="▶"/>
              <a:defRPr>
                <a:solidFill>
                  <a:srgbClr val="00539B"/>
                </a:solidFill>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45DA390F-9C76-49EF-8DFF-B952198ED9D8}"/>
              </a:ext>
            </a:extLst>
          </p:cNvPr>
          <p:cNvSpPr>
            <a:spLocks noGrp="1"/>
          </p:cNvSpPr>
          <p:nvPr>
            <p:ph type="dt" sz="half" idx="10"/>
          </p:nvPr>
        </p:nvSpPr>
        <p:spPr>
          <a:xfrm>
            <a:off x="457200" y="6443663"/>
            <a:ext cx="2133600" cy="365125"/>
          </a:xfrm>
        </p:spPr>
        <p:txBody>
          <a:bodyPr/>
          <a:lstStyle>
            <a:lvl1pPr>
              <a:defRPr b="1">
                <a:solidFill>
                  <a:schemeClr val="bg1"/>
                </a:solidFill>
                <a:latin typeface="Arial" pitchFamily="34" charset="0"/>
                <a:cs typeface="Arial" pitchFamily="34" charset="0"/>
              </a:defRPr>
            </a:lvl1pPr>
          </a:lstStyle>
          <a:p>
            <a:pPr>
              <a:defRPr/>
            </a:pPr>
            <a:fld id="{6D156058-4F71-4781-BE3B-4A64615A3D0B}" type="datetimeFigureOut">
              <a:rPr lang="en-US"/>
              <a:pPr>
                <a:defRPr/>
              </a:pPr>
              <a:t>4/2/2020</a:t>
            </a:fld>
            <a:endParaRPr lang="en-US"/>
          </a:p>
        </p:txBody>
      </p:sp>
      <p:sp>
        <p:nvSpPr>
          <p:cNvPr id="9" name="Footer Placeholder 4">
            <a:extLst>
              <a:ext uri="{FF2B5EF4-FFF2-40B4-BE49-F238E27FC236}">
                <a16:creationId xmlns:a16="http://schemas.microsoft.com/office/drawing/2014/main" id="{9E48FF83-5DF4-460C-B37D-FA3065F6A15B}"/>
              </a:ext>
            </a:extLst>
          </p:cNvPr>
          <p:cNvSpPr>
            <a:spLocks noGrp="1"/>
          </p:cNvSpPr>
          <p:nvPr>
            <p:ph type="ftr" sz="quarter" idx="11"/>
          </p:nvPr>
        </p:nvSpPr>
        <p:spPr>
          <a:xfrm>
            <a:off x="3124200" y="6443663"/>
            <a:ext cx="2895600" cy="365125"/>
          </a:xfrm>
        </p:spPr>
        <p:txBody>
          <a:bodyPr/>
          <a:lstStyle>
            <a:lvl1pPr>
              <a:defRPr b="1">
                <a:solidFill>
                  <a:schemeClr val="bg1"/>
                </a:solidFill>
                <a:latin typeface="Arial" pitchFamily="34" charset="0"/>
                <a:cs typeface="Arial"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8F2EEC5F-5F61-4D3A-8A9E-51FE2E19C6E6}"/>
              </a:ext>
            </a:extLst>
          </p:cNvPr>
          <p:cNvSpPr>
            <a:spLocks noGrp="1"/>
          </p:cNvSpPr>
          <p:nvPr>
            <p:ph type="sldNum" sz="quarter" idx="12"/>
          </p:nvPr>
        </p:nvSpPr>
        <p:spPr>
          <a:xfrm>
            <a:off x="6553200" y="6443663"/>
            <a:ext cx="2133600" cy="365125"/>
          </a:xfrm>
        </p:spPr>
        <p:txBody>
          <a:bodyPr/>
          <a:lstStyle>
            <a:lvl1pPr>
              <a:defRPr b="1">
                <a:solidFill>
                  <a:schemeClr val="bg1"/>
                </a:solidFill>
                <a:latin typeface="Arial" panose="020B0604020202020204" pitchFamily="34" charset="0"/>
              </a:defRPr>
            </a:lvl1pPr>
          </a:lstStyle>
          <a:p>
            <a:pPr>
              <a:defRPr/>
            </a:pPr>
            <a:fld id="{72980E0C-6CAA-470D-894C-EBE53F82294B}" type="slidenum">
              <a:rPr lang="en-US" altLang="en-US"/>
              <a:pPr>
                <a:defRPr/>
              </a:pPr>
              <a:t>‹#›</a:t>
            </a:fld>
            <a:endParaRPr lang="en-US" altLang="en-US"/>
          </a:p>
        </p:txBody>
      </p:sp>
    </p:spTree>
    <p:extLst>
      <p:ext uri="{BB962C8B-B14F-4D97-AF65-F5344CB8AC3E}">
        <p14:creationId xmlns:p14="http://schemas.microsoft.com/office/powerpoint/2010/main" val="41784961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17ACD7-14CD-43CF-A137-511B4F159643}"/>
              </a:ext>
            </a:extLst>
          </p:cNvPr>
          <p:cNvSpPr/>
          <p:nvPr userDrawn="1"/>
        </p:nvSpPr>
        <p:spPr>
          <a:xfrm>
            <a:off x="0" y="1676400"/>
            <a:ext cx="9144000" cy="4664075"/>
          </a:xfrm>
          <a:prstGeom prst="rect">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91C1A8AE-98A1-42EE-A983-3B4734C9F9A7}"/>
              </a:ext>
            </a:extLst>
          </p:cNvPr>
          <p:cNvSpPr/>
          <p:nvPr userDrawn="1"/>
        </p:nvSpPr>
        <p:spPr>
          <a:xfrm>
            <a:off x="0" y="1371600"/>
            <a:ext cx="3017838" cy="182563"/>
          </a:xfrm>
          <a:prstGeom prst="rect">
            <a:avLst/>
          </a:prstGeom>
          <a:solidFill>
            <a:srgbClr val="13B5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AD5C68ED-98B0-486E-9247-3B77DB24326B}"/>
              </a:ext>
            </a:extLst>
          </p:cNvPr>
          <p:cNvSpPr/>
          <p:nvPr userDrawn="1"/>
        </p:nvSpPr>
        <p:spPr>
          <a:xfrm>
            <a:off x="3108325" y="1371600"/>
            <a:ext cx="2927350" cy="182563"/>
          </a:xfrm>
          <a:prstGeom prst="rect">
            <a:avLst/>
          </a:prstGeom>
          <a:solidFill>
            <a:srgbClr val="F1C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8F24EFA3-71A7-48DA-8765-292C716E1B70}"/>
              </a:ext>
            </a:extLst>
          </p:cNvPr>
          <p:cNvSpPr/>
          <p:nvPr userDrawn="1"/>
        </p:nvSpPr>
        <p:spPr>
          <a:xfrm>
            <a:off x="6126163" y="1371600"/>
            <a:ext cx="3017837" cy="182563"/>
          </a:xfrm>
          <a:prstGeom prst="rect">
            <a:avLst/>
          </a:prstGeom>
          <a:solidFill>
            <a:srgbClr val="6D8D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8" name="Picture 9" descr="Quality Improvement Organizations logo and Mountain-Pacific Quality Health logo">
            <a:extLst>
              <a:ext uri="{FF2B5EF4-FFF2-40B4-BE49-F238E27FC236}">
                <a16:creationId xmlns:a16="http://schemas.microsoft.com/office/drawing/2014/main" id="{01DD8CC1-5966-4F40-8099-07387E2A4120}"/>
              </a:ext>
            </a:extLst>
          </p:cNvPr>
          <p:cNvPicPr>
            <a:picLocks noChangeAspect="1"/>
          </p:cNvPicPr>
          <p:nvPr userDrawn="1"/>
        </p:nvPicPr>
        <p:blipFill>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l="2779" r="4167"/>
          <a:stretch>
            <a:fillRect/>
          </a:stretch>
        </p:blipFill>
        <p:spPr bwMode="auto">
          <a:xfrm>
            <a:off x="198438" y="152400"/>
            <a:ext cx="5211762"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124325"/>
            <a:ext cx="7772400" cy="1362075"/>
          </a:xfrm>
        </p:spPr>
        <p:txBody>
          <a:bodyPr anchor="t"/>
          <a:lstStyle>
            <a:lvl1pPr algn="l">
              <a:defRPr sz="4000" b="1" cap="all">
                <a:solidFill>
                  <a:schemeClr val="bg1"/>
                </a:solidFill>
                <a:latin typeface="Arial" pitchFamily="34" charset="0"/>
                <a:cs typeface="Arial" pitchFamily="34" charset="0"/>
              </a:defRPr>
            </a:lvl1pPr>
          </a:lstStyle>
          <a:p>
            <a:r>
              <a:rPr lang="en-US" dirty="0"/>
              <a:t>Click to edit Master title style</a:t>
            </a:r>
          </a:p>
        </p:txBody>
      </p:sp>
      <p:sp>
        <p:nvSpPr>
          <p:cNvPr id="3" name="Text Placeholder 2"/>
          <p:cNvSpPr>
            <a:spLocks noGrp="1"/>
          </p:cNvSpPr>
          <p:nvPr>
            <p:ph type="body" idx="1"/>
          </p:nvPr>
        </p:nvSpPr>
        <p:spPr>
          <a:xfrm>
            <a:off x="722313" y="2624138"/>
            <a:ext cx="7772400" cy="1500187"/>
          </a:xfrm>
        </p:spPr>
        <p:txBody>
          <a:bodyPr anchor="b"/>
          <a:lstStyle>
            <a:lvl1pPr marL="0" indent="0">
              <a:buNone/>
              <a:defRPr sz="2000" b="1">
                <a:solidFill>
                  <a:schemeClr val="bg1"/>
                </a:solidFill>
                <a:latin typeface="Times New Roman" pitchFamily="18" charset="0"/>
                <a:cs typeface="Times New Roman"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Date Placeholder 3">
            <a:extLst>
              <a:ext uri="{FF2B5EF4-FFF2-40B4-BE49-F238E27FC236}">
                <a16:creationId xmlns:a16="http://schemas.microsoft.com/office/drawing/2014/main" id="{88C8C69D-6409-46CD-812D-A85C387E2098}"/>
              </a:ext>
            </a:extLst>
          </p:cNvPr>
          <p:cNvSpPr>
            <a:spLocks noGrp="1"/>
          </p:cNvSpPr>
          <p:nvPr>
            <p:ph type="dt" sz="half" idx="10"/>
          </p:nvPr>
        </p:nvSpPr>
        <p:spPr>
          <a:xfrm>
            <a:off x="457200" y="6435725"/>
            <a:ext cx="2133600" cy="365125"/>
          </a:xfrm>
        </p:spPr>
        <p:txBody>
          <a:bodyPr/>
          <a:lstStyle>
            <a:lvl1pPr>
              <a:defRPr b="1">
                <a:solidFill>
                  <a:srgbClr val="80A1B6"/>
                </a:solidFill>
                <a:latin typeface="Arial" pitchFamily="34" charset="0"/>
                <a:cs typeface="Arial" pitchFamily="34" charset="0"/>
              </a:defRPr>
            </a:lvl1pPr>
          </a:lstStyle>
          <a:p>
            <a:pPr>
              <a:defRPr/>
            </a:pPr>
            <a:fld id="{621FBBBF-46FA-4F7A-80E3-6A8E957F96CA}" type="datetimeFigureOut">
              <a:rPr lang="en-US"/>
              <a:pPr>
                <a:defRPr/>
              </a:pPr>
              <a:t>4/2/2020</a:t>
            </a:fld>
            <a:endParaRPr lang="en-US"/>
          </a:p>
        </p:txBody>
      </p:sp>
      <p:sp>
        <p:nvSpPr>
          <p:cNvPr id="10" name="Footer Placeholder 4">
            <a:extLst>
              <a:ext uri="{FF2B5EF4-FFF2-40B4-BE49-F238E27FC236}">
                <a16:creationId xmlns:a16="http://schemas.microsoft.com/office/drawing/2014/main" id="{4946CEB3-1EB3-46CE-9A02-9C9FA9D5037A}"/>
              </a:ext>
            </a:extLst>
          </p:cNvPr>
          <p:cNvSpPr>
            <a:spLocks noGrp="1"/>
          </p:cNvSpPr>
          <p:nvPr>
            <p:ph type="ftr" sz="quarter" idx="11"/>
          </p:nvPr>
        </p:nvSpPr>
        <p:spPr>
          <a:xfrm>
            <a:off x="3124200" y="6435725"/>
            <a:ext cx="2895600" cy="365125"/>
          </a:xfrm>
        </p:spPr>
        <p:txBody>
          <a:bodyPr/>
          <a:lstStyle>
            <a:lvl1pPr>
              <a:defRPr b="1">
                <a:solidFill>
                  <a:srgbClr val="80A1B6"/>
                </a:solidFill>
                <a:latin typeface="Arial" pitchFamily="34" charset="0"/>
                <a:cs typeface="Arial" pitchFamily="34" charset="0"/>
              </a:defRPr>
            </a:lvl1pPr>
          </a:lstStyle>
          <a:p>
            <a:pPr>
              <a:defRPr/>
            </a:pPr>
            <a:endParaRPr lang="en-US"/>
          </a:p>
        </p:txBody>
      </p:sp>
      <p:sp>
        <p:nvSpPr>
          <p:cNvPr id="11" name="Slide Number Placeholder 5">
            <a:extLst>
              <a:ext uri="{FF2B5EF4-FFF2-40B4-BE49-F238E27FC236}">
                <a16:creationId xmlns:a16="http://schemas.microsoft.com/office/drawing/2014/main" id="{A3A4E052-2D4C-4241-84C4-5D1EAFA51A8D}"/>
              </a:ext>
            </a:extLst>
          </p:cNvPr>
          <p:cNvSpPr>
            <a:spLocks noGrp="1"/>
          </p:cNvSpPr>
          <p:nvPr>
            <p:ph type="sldNum" sz="quarter" idx="12"/>
          </p:nvPr>
        </p:nvSpPr>
        <p:spPr>
          <a:xfrm>
            <a:off x="6553200" y="6435725"/>
            <a:ext cx="2133600" cy="365125"/>
          </a:xfrm>
        </p:spPr>
        <p:txBody>
          <a:bodyPr/>
          <a:lstStyle>
            <a:lvl1pPr>
              <a:defRPr b="1">
                <a:solidFill>
                  <a:srgbClr val="80A1B6"/>
                </a:solidFill>
                <a:latin typeface="Arial" panose="020B0604020202020204" pitchFamily="34" charset="0"/>
              </a:defRPr>
            </a:lvl1pPr>
          </a:lstStyle>
          <a:p>
            <a:pPr>
              <a:defRPr/>
            </a:pPr>
            <a:fld id="{3B9DF3D9-D83B-4074-9CF1-2FF7A8D33349}" type="slidenum">
              <a:rPr lang="en-US" altLang="en-US"/>
              <a:pPr>
                <a:defRPr/>
              </a:pPr>
              <a:t>‹#›</a:t>
            </a:fld>
            <a:endParaRPr lang="en-US" altLang="en-US"/>
          </a:p>
        </p:txBody>
      </p:sp>
    </p:spTree>
    <p:extLst>
      <p:ext uri="{BB962C8B-B14F-4D97-AF65-F5344CB8AC3E}">
        <p14:creationId xmlns:p14="http://schemas.microsoft.com/office/powerpoint/2010/main" val="11103249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F3E402-0935-48E5-8BEC-505CFB7E3B19}"/>
              </a:ext>
            </a:extLst>
          </p:cNvPr>
          <p:cNvSpPr/>
          <p:nvPr userDrawn="1"/>
        </p:nvSpPr>
        <p:spPr>
          <a:xfrm>
            <a:off x="0" y="6400800"/>
            <a:ext cx="9144000" cy="457200"/>
          </a:xfrm>
          <a:prstGeom prst="rect">
            <a:avLst/>
          </a:prstGeom>
          <a:solidFill>
            <a:srgbClr val="00539B"/>
          </a:solidFill>
          <a:ln>
            <a:solidFill>
              <a:srgbClr val="00539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7E308DC5-AC0B-4B02-9158-A9605121FFF6}"/>
              </a:ext>
            </a:extLst>
          </p:cNvPr>
          <p:cNvSpPr/>
          <p:nvPr userDrawn="1"/>
        </p:nvSpPr>
        <p:spPr>
          <a:xfrm>
            <a:off x="0" y="0"/>
            <a:ext cx="3017838" cy="182563"/>
          </a:xfrm>
          <a:prstGeom prst="rect">
            <a:avLst/>
          </a:prstGeom>
          <a:solidFill>
            <a:srgbClr val="13B5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76A2E603-CE65-40D7-9EB9-95076AD4339D}"/>
              </a:ext>
            </a:extLst>
          </p:cNvPr>
          <p:cNvSpPr/>
          <p:nvPr userDrawn="1"/>
        </p:nvSpPr>
        <p:spPr>
          <a:xfrm>
            <a:off x="3108325" y="0"/>
            <a:ext cx="2927350" cy="182563"/>
          </a:xfrm>
          <a:prstGeom prst="rect">
            <a:avLst/>
          </a:prstGeom>
          <a:solidFill>
            <a:srgbClr val="F1C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1074E022-7C85-4DA7-B33C-3373C8592940}"/>
              </a:ext>
            </a:extLst>
          </p:cNvPr>
          <p:cNvSpPr/>
          <p:nvPr userDrawn="1"/>
        </p:nvSpPr>
        <p:spPr>
          <a:xfrm>
            <a:off x="6126163" y="0"/>
            <a:ext cx="3017837" cy="182563"/>
          </a:xfrm>
          <a:prstGeom prst="rect">
            <a:avLst/>
          </a:prstGeom>
          <a:solidFill>
            <a:srgbClr val="6D8D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457200" y="304800"/>
            <a:ext cx="8229600" cy="1143000"/>
          </a:xfrm>
        </p:spPr>
        <p:txBody>
          <a:bodyPr/>
          <a:lstStyle>
            <a:lvl1pPr>
              <a:defRPr b="1">
                <a:solidFill>
                  <a:srgbClr val="00539B"/>
                </a:solidFill>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buClr>
                <a:srgbClr val="00539B"/>
              </a:buClr>
              <a:defRPr sz="2800">
                <a:latin typeface="Times New Roman" pitchFamily="18" charset="0"/>
                <a:cs typeface="Times New Roman" pitchFamily="18" charset="0"/>
              </a:defRPr>
            </a:lvl1pPr>
            <a:lvl2pPr>
              <a:defRPr sz="2400">
                <a:solidFill>
                  <a:srgbClr val="6D8D24"/>
                </a:solidFill>
                <a:latin typeface="Times New Roman" pitchFamily="18" charset="0"/>
                <a:cs typeface="Times New Roman" pitchFamily="18" charset="0"/>
              </a:defRPr>
            </a:lvl2pPr>
            <a:lvl3pPr>
              <a:buClr>
                <a:srgbClr val="13B5EA"/>
              </a:buClr>
              <a:buFont typeface="Wingdings" pitchFamily="2" charset="2"/>
              <a:buChar char="§"/>
              <a:defRPr sz="2000">
                <a:latin typeface="Arial" pitchFamily="34" charset="0"/>
                <a:cs typeface="Arial" pitchFamily="34" charset="0"/>
              </a:defRPr>
            </a:lvl3pPr>
            <a:lvl4pPr>
              <a:buClr>
                <a:srgbClr val="F1CB00"/>
              </a:buClr>
              <a:buFont typeface="Lucida Sans Unicode" pitchFamily="34" charset="0"/>
              <a:buChar char="▶"/>
              <a:defRPr sz="1800">
                <a:solidFill>
                  <a:srgbClr val="00539B"/>
                </a:solidFill>
                <a:latin typeface="Times New Roman" pitchFamily="18" charset="0"/>
                <a:cs typeface="Times New Roman" pitchFamily="18" charset="0"/>
              </a:defRPr>
            </a:lvl4pPr>
            <a:lvl5pPr>
              <a:defRPr sz="1800">
                <a:latin typeface="Times New Roman" pitchFamily="18" charset="0"/>
                <a:cs typeface="Times New Roman" pitchFamily="18"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buClr>
                <a:srgbClr val="00539B"/>
              </a:buClr>
              <a:defRPr sz="2800">
                <a:latin typeface="Times New Roman" pitchFamily="18" charset="0"/>
                <a:cs typeface="Times New Roman" pitchFamily="18" charset="0"/>
              </a:defRPr>
            </a:lvl1pPr>
            <a:lvl2pPr>
              <a:defRPr sz="2400">
                <a:solidFill>
                  <a:srgbClr val="6D8D24"/>
                </a:solidFill>
                <a:latin typeface="Times New Roman" pitchFamily="18" charset="0"/>
                <a:cs typeface="Times New Roman" pitchFamily="18" charset="0"/>
              </a:defRPr>
            </a:lvl2pPr>
            <a:lvl3pPr>
              <a:buClr>
                <a:srgbClr val="13B5EA"/>
              </a:buClr>
              <a:buFont typeface="Wingdings" pitchFamily="2" charset="2"/>
              <a:buChar char="§"/>
              <a:defRPr sz="2000">
                <a:latin typeface="Arial" pitchFamily="34" charset="0"/>
                <a:cs typeface="Arial" pitchFamily="34" charset="0"/>
              </a:defRPr>
            </a:lvl3pPr>
            <a:lvl4pPr>
              <a:buClr>
                <a:srgbClr val="F1CB00"/>
              </a:buClr>
              <a:buFont typeface="Lucida Sans Unicode" pitchFamily="34" charset="0"/>
              <a:buChar char="▶"/>
              <a:defRPr sz="1800">
                <a:solidFill>
                  <a:srgbClr val="00539B"/>
                </a:solidFill>
                <a:latin typeface="Times New Roman" pitchFamily="18" charset="0"/>
                <a:cs typeface="Times New Roman" pitchFamily="18" charset="0"/>
              </a:defRPr>
            </a:lvl4pPr>
            <a:lvl5pPr>
              <a:defRPr sz="1800">
                <a:latin typeface="Times New Roman" pitchFamily="18" charset="0"/>
                <a:cs typeface="Times New Roman" pitchFamily="18"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4">
            <a:extLst>
              <a:ext uri="{FF2B5EF4-FFF2-40B4-BE49-F238E27FC236}">
                <a16:creationId xmlns:a16="http://schemas.microsoft.com/office/drawing/2014/main" id="{CC2E7C3B-FDFD-4569-9427-2F52D7C6180B}"/>
              </a:ext>
            </a:extLst>
          </p:cNvPr>
          <p:cNvSpPr>
            <a:spLocks noGrp="1"/>
          </p:cNvSpPr>
          <p:nvPr>
            <p:ph type="dt" sz="half" idx="10"/>
          </p:nvPr>
        </p:nvSpPr>
        <p:spPr>
          <a:xfrm>
            <a:off x="457200" y="6450013"/>
            <a:ext cx="2133600" cy="365125"/>
          </a:xfrm>
        </p:spPr>
        <p:txBody>
          <a:bodyPr/>
          <a:lstStyle>
            <a:lvl1pPr>
              <a:defRPr b="1">
                <a:solidFill>
                  <a:schemeClr val="bg1"/>
                </a:solidFill>
                <a:latin typeface="Arial" pitchFamily="34" charset="0"/>
                <a:cs typeface="Arial" pitchFamily="34" charset="0"/>
              </a:defRPr>
            </a:lvl1pPr>
          </a:lstStyle>
          <a:p>
            <a:pPr>
              <a:defRPr/>
            </a:pPr>
            <a:fld id="{43E24FCA-C1E7-4C0C-BC86-9D9937EF8749}" type="datetimeFigureOut">
              <a:rPr lang="en-US"/>
              <a:pPr>
                <a:defRPr/>
              </a:pPr>
              <a:t>4/2/2020</a:t>
            </a:fld>
            <a:endParaRPr lang="en-US"/>
          </a:p>
        </p:txBody>
      </p:sp>
      <p:sp>
        <p:nvSpPr>
          <p:cNvPr id="10" name="Footer Placeholder 5">
            <a:extLst>
              <a:ext uri="{FF2B5EF4-FFF2-40B4-BE49-F238E27FC236}">
                <a16:creationId xmlns:a16="http://schemas.microsoft.com/office/drawing/2014/main" id="{F6FFC6CA-295C-4AA2-A698-B866333A19A6}"/>
              </a:ext>
            </a:extLst>
          </p:cNvPr>
          <p:cNvSpPr>
            <a:spLocks noGrp="1"/>
          </p:cNvSpPr>
          <p:nvPr>
            <p:ph type="ftr" sz="quarter" idx="11"/>
          </p:nvPr>
        </p:nvSpPr>
        <p:spPr>
          <a:xfrm>
            <a:off x="3124200" y="6450013"/>
            <a:ext cx="2895600" cy="365125"/>
          </a:xfrm>
        </p:spPr>
        <p:txBody>
          <a:bodyPr/>
          <a:lstStyle>
            <a:lvl1pPr>
              <a:defRPr b="1">
                <a:solidFill>
                  <a:schemeClr val="bg1"/>
                </a:solidFill>
                <a:latin typeface="Arial" pitchFamily="34" charset="0"/>
                <a:cs typeface="Arial" pitchFamily="34" charset="0"/>
              </a:defRPr>
            </a:lvl1pPr>
          </a:lstStyle>
          <a:p>
            <a:pPr>
              <a:defRPr/>
            </a:pPr>
            <a:endParaRPr lang="en-US"/>
          </a:p>
        </p:txBody>
      </p:sp>
      <p:sp>
        <p:nvSpPr>
          <p:cNvPr id="11" name="Slide Number Placeholder 6">
            <a:extLst>
              <a:ext uri="{FF2B5EF4-FFF2-40B4-BE49-F238E27FC236}">
                <a16:creationId xmlns:a16="http://schemas.microsoft.com/office/drawing/2014/main" id="{84CE7A6E-3D6C-4569-B8E9-0939CCC7FB55}"/>
              </a:ext>
            </a:extLst>
          </p:cNvPr>
          <p:cNvSpPr>
            <a:spLocks noGrp="1"/>
          </p:cNvSpPr>
          <p:nvPr>
            <p:ph type="sldNum" sz="quarter" idx="12"/>
          </p:nvPr>
        </p:nvSpPr>
        <p:spPr>
          <a:xfrm>
            <a:off x="6553200" y="6450013"/>
            <a:ext cx="2133600" cy="365125"/>
          </a:xfrm>
        </p:spPr>
        <p:txBody>
          <a:bodyPr/>
          <a:lstStyle>
            <a:lvl1pPr>
              <a:defRPr b="1">
                <a:solidFill>
                  <a:schemeClr val="bg1"/>
                </a:solidFill>
                <a:latin typeface="Arial" panose="020B0604020202020204" pitchFamily="34" charset="0"/>
              </a:defRPr>
            </a:lvl1pPr>
          </a:lstStyle>
          <a:p>
            <a:pPr>
              <a:defRPr/>
            </a:pPr>
            <a:fld id="{4468192B-7D46-46C6-85E3-BCC48966085A}" type="slidenum">
              <a:rPr lang="en-US" altLang="en-US"/>
              <a:pPr>
                <a:defRPr/>
              </a:pPr>
              <a:t>‹#›</a:t>
            </a:fld>
            <a:endParaRPr lang="en-US" altLang="en-US"/>
          </a:p>
        </p:txBody>
      </p:sp>
    </p:spTree>
    <p:extLst>
      <p:ext uri="{BB962C8B-B14F-4D97-AF65-F5344CB8AC3E}">
        <p14:creationId xmlns:p14="http://schemas.microsoft.com/office/powerpoint/2010/main" val="32518808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AC5F1E-0B25-4A1E-944F-B8F052EAEE6E}"/>
              </a:ext>
            </a:extLst>
          </p:cNvPr>
          <p:cNvSpPr/>
          <p:nvPr userDrawn="1"/>
        </p:nvSpPr>
        <p:spPr>
          <a:xfrm>
            <a:off x="0" y="6400800"/>
            <a:ext cx="9144000" cy="457200"/>
          </a:xfrm>
          <a:prstGeom prst="rect">
            <a:avLst/>
          </a:prstGeom>
          <a:solidFill>
            <a:srgbClr val="00539B"/>
          </a:solidFill>
          <a:ln>
            <a:solidFill>
              <a:srgbClr val="00539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8F5AB62B-D827-401B-8F24-519CCA2D558B}"/>
              </a:ext>
            </a:extLst>
          </p:cNvPr>
          <p:cNvSpPr/>
          <p:nvPr userDrawn="1"/>
        </p:nvSpPr>
        <p:spPr>
          <a:xfrm>
            <a:off x="0" y="0"/>
            <a:ext cx="3017838" cy="182563"/>
          </a:xfrm>
          <a:prstGeom prst="rect">
            <a:avLst/>
          </a:prstGeom>
          <a:solidFill>
            <a:srgbClr val="13B5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8">
            <a:extLst>
              <a:ext uri="{FF2B5EF4-FFF2-40B4-BE49-F238E27FC236}">
                <a16:creationId xmlns:a16="http://schemas.microsoft.com/office/drawing/2014/main" id="{D639B7BC-407D-461E-AF8E-3E02F8A9BFF3}"/>
              </a:ext>
            </a:extLst>
          </p:cNvPr>
          <p:cNvSpPr/>
          <p:nvPr userDrawn="1"/>
        </p:nvSpPr>
        <p:spPr>
          <a:xfrm>
            <a:off x="3108325" y="0"/>
            <a:ext cx="2927350" cy="182563"/>
          </a:xfrm>
          <a:prstGeom prst="rect">
            <a:avLst/>
          </a:prstGeom>
          <a:solidFill>
            <a:srgbClr val="F1C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4650435F-A4DE-4B58-8C6F-02F5760FD6FB}"/>
              </a:ext>
            </a:extLst>
          </p:cNvPr>
          <p:cNvSpPr/>
          <p:nvPr userDrawn="1"/>
        </p:nvSpPr>
        <p:spPr>
          <a:xfrm>
            <a:off x="6126163" y="0"/>
            <a:ext cx="3017837" cy="182563"/>
          </a:xfrm>
          <a:prstGeom prst="rect">
            <a:avLst/>
          </a:prstGeom>
          <a:solidFill>
            <a:srgbClr val="6D8D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457200" y="304800"/>
            <a:ext cx="8229600" cy="1143000"/>
          </a:xfrm>
        </p:spPr>
        <p:txBody>
          <a:bodyPr/>
          <a:lstStyle>
            <a:lvl1pPr>
              <a:defRPr b="1">
                <a:solidFill>
                  <a:srgbClr val="00539B"/>
                </a:solidFill>
                <a:latin typeface="Arial" pitchFamily="34" charset="0"/>
                <a:cs typeface="Arial"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00539B"/>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buClr>
                <a:srgbClr val="00539B"/>
              </a:buClr>
              <a:defRPr sz="2400">
                <a:latin typeface="Times New Roman" pitchFamily="18" charset="0"/>
                <a:cs typeface="Times New Roman" pitchFamily="18" charset="0"/>
              </a:defRPr>
            </a:lvl1pPr>
            <a:lvl2pPr>
              <a:defRPr sz="2000">
                <a:solidFill>
                  <a:srgbClr val="6D8D24"/>
                </a:solidFill>
                <a:latin typeface="Times New Roman" pitchFamily="18" charset="0"/>
                <a:cs typeface="Times New Roman" pitchFamily="18" charset="0"/>
              </a:defRPr>
            </a:lvl2pPr>
            <a:lvl3pPr>
              <a:buClr>
                <a:srgbClr val="13B5EA"/>
              </a:buClr>
              <a:buFont typeface="Wingdings" pitchFamily="2" charset="2"/>
              <a:buChar char="§"/>
              <a:defRPr sz="1800">
                <a:latin typeface="Arial" pitchFamily="34" charset="0"/>
                <a:cs typeface="Arial" pitchFamily="34" charset="0"/>
              </a:defRPr>
            </a:lvl3pPr>
            <a:lvl4pPr>
              <a:buClr>
                <a:srgbClr val="F1CB00"/>
              </a:buClr>
              <a:buFont typeface="Lucida Sans Unicode" pitchFamily="34" charset="0"/>
              <a:buChar char="▶"/>
              <a:defRPr sz="1600">
                <a:solidFill>
                  <a:srgbClr val="00539B"/>
                </a:solidFill>
                <a:latin typeface="Times New Roman" pitchFamily="18" charset="0"/>
                <a:cs typeface="Times New Roman" pitchFamily="18" charset="0"/>
              </a:defRPr>
            </a:lvl4pPr>
            <a:lvl5pPr>
              <a:defRPr sz="1600">
                <a:latin typeface="Times New Roman" pitchFamily="18" charset="0"/>
                <a:cs typeface="Times New Roman" pitchFamily="18"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00539B"/>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buClr>
                <a:srgbClr val="00539B"/>
              </a:buClr>
              <a:defRPr sz="2400">
                <a:latin typeface="Times New Roman" pitchFamily="18" charset="0"/>
                <a:cs typeface="Times New Roman" pitchFamily="18" charset="0"/>
              </a:defRPr>
            </a:lvl1pPr>
            <a:lvl2pPr>
              <a:defRPr sz="2000">
                <a:solidFill>
                  <a:srgbClr val="6D8D24"/>
                </a:solidFill>
                <a:latin typeface="Times New Roman" pitchFamily="18" charset="0"/>
                <a:cs typeface="Times New Roman" pitchFamily="18" charset="0"/>
              </a:defRPr>
            </a:lvl2pPr>
            <a:lvl3pPr>
              <a:buClr>
                <a:srgbClr val="13B5EA"/>
              </a:buClr>
              <a:buFont typeface="Wingdings" pitchFamily="2" charset="2"/>
              <a:buChar char="§"/>
              <a:defRPr sz="1800">
                <a:latin typeface="Arial" pitchFamily="34" charset="0"/>
                <a:cs typeface="Arial" pitchFamily="34" charset="0"/>
              </a:defRPr>
            </a:lvl3pPr>
            <a:lvl4pPr>
              <a:buClr>
                <a:srgbClr val="F1CB00"/>
              </a:buClr>
              <a:buFont typeface="Lucida Sans Unicode" pitchFamily="34" charset="0"/>
              <a:buChar char="▶"/>
              <a:defRPr sz="1600">
                <a:solidFill>
                  <a:srgbClr val="00539B"/>
                </a:solidFill>
                <a:latin typeface="Times New Roman" pitchFamily="18" charset="0"/>
                <a:cs typeface="Times New Roman" pitchFamily="18" charset="0"/>
              </a:defRPr>
            </a:lvl4pPr>
            <a:lvl5pPr>
              <a:defRPr sz="1600">
                <a:latin typeface="Times New Roman" pitchFamily="18" charset="0"/>
                <a:cs typeface="Times New Roman" pitchFamily="18"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6">
            <a:extLst>
              <a:ext uri="{FF2B5EF4-FFF2-40B4-BE49-F238E27FC236}">
                <a16:creationId xmlns:a16="http://schemas.microsoft.com/office/drawing/2014/main" id="{D784C94D-6CA0-43FD-B5FB-80FCA8F7FFBB}"/>
              </a:ext>
            </a:extLst>
          </p:cNvPr>
          <p:cNvSpPr>
            <a:spLocks noGrp="1"/>
          </p:cNvSpPr>
          <p:nvPr>
            <p:ph type="dt" sz="half" idx="10"/>
          </p:nvPr>
        </p:nvSpPr>
        <p:spPr>
          <a:xfrm>
            <a:off x="457200" y="6443663"/>
            <a:ext cx="2133600" cy="365125"/>
          </a:xfrm>
        </p:spPr>
        <p:txBody>
          <a:bodyPr/>
          <a:lstStyle>
            <a:lvl1pPr>
              <a:defRPr b="1">
                <a:solidFill>
                  <a:schemeClr val="bg1"/>
                </a:solidFill>
                <a:latin typeface="Arial" pitchFamily="34" charset="0"/>
                <a:cs typeface="Arial" pitchFamily="34" charset="0"/>
              </a:defRPr>
            </a:lvl1pPr>
          </a:lstStyle>
          <a:p>
            <a:pPr>
              <a:defRPr/>
            </a:pPr>
            <a:fld id="{23BDA1CA-F9EF-45A8-97AF-E78E6A1A1213}" type="datetimeFigureOut">
              <a:rPr lang="en-US"/>
              <a:pPr>
                <a:defRPr/>
              </a:pPr>
              <a:t>4/2/2020</a:t>
            </a:fld>
            <a:endParaRPr lang="en-US" dirty="0"/>
          </a:p>
        </p:txBody>
      </p:sp>
      <p:sp>
        <p:nvSpPr>
          <p:cNvPr id="12" name="Footer Placeholder 7">
            <a:extLst>
              <a:ext uri="{FF2B5EF4-FFF2-40B4-BE49-F238E27FC236}">
                <a16:creationId xmlns:a16="http://schemas.microsoft.com/office/drawing/2014/main" id="{67DFCA9C-90F5-4F23-8F80-5392BAD256A5}"/>
              </a:ext>
            </a:extLst>
          </p:cNvPr>
          <p:cNvSpPr>
            <a:spLocks noGrp="1"/>
          </p:cNvSpPr>
          <p:nvPr>
            <p:ph type="ftr" sz="quarter" idx="11"/>
          </p:nvPr>
        </p:nvSpPr>
        <p:spPr>
          <a:xfrm>
            <a:off x="3124200" y="6443663"/>
            <a:ext cx="2895600" cy="365125"/>
          </a:xfrm>
        </p:spPr>
        <p:txBody>
          <a:bodyPr/>
          <a:lstStyle>
            <a:lvl1pPr>
              <a:defRPr b="1">
                <a:solidFill>
                  <a:schemeClr val="bg1"/>
                </a:solidFill>
                <a:latin typeface="Arial" pitchFamily="34" charset="0"/>
                <a:cs typeface="Arial" pitchFamily="34" charset="0"/>
              </a:defRPr>
            </a:lvl1pPr>
          </a:lstStyle>
          <a:p>
            <a:pPr>
              <a:defRPr/>
            </a:pPr>
            <a:endParaRPr lang="en-US"/>
          </a:p>
        </p:txBody>
      </p:sp>
      <p:sp>
        <p:nvSpPr>
          <p:cNvPr id="13" name="Slide Number Placeholder 8">
            <a:extLst>
              <a:ext uri="{FF2B5EF4-FFF2-40B4-BE49-F238E27FC236}">
                <a16:creationId xmlns:a16="http://schemas.microsoft.com/office/drawing/2014/main" id="{464E3C11-6236-4F7F-B058-EF92EAE9476D}"/>
              </a:ext>
            </a:extLst>
          </p:cNvPr>
          <p:cNvSpPr>
            <a:spLocks noGrp="1"/>
          </p:cNvSpPr>
          <p:nvPr>
            <p:ph type="sldNum" sz="quarter" idx="12"/>
          </p:nvPr>
        </p:nvSpPr>
        <p:spPr>
          <a:xfrm>
            <a:off x="6553200" y="6443663"/>
            <a:ext cx="2133600" cy="365125"/>
          </a:xfrm>
        </p:spPr>
        <p:txBody>
          <a:bodyPr/>
          <a:lstStyle>
            <a:lvl1pPr>
              <a:defRPr b="1">
                <a:solidFill>
                  <a:schemeClr val="bg1"/>
                </a:solidFill>
                <a:latin typeface="Arial" panose="020B0604020202020204" pitchFamily="34" charset="0"/>
              </a:defRPr>
            </a:lvl1pPr>
          </a:lstStyle>
          <a:p>
            <a:pPr>
              <a:defRPr/>
            </a:pPr>
            <a:fld id="{0466852C-3385-418B-B3A9-473F91AEE0B2}" type="slidenum">
              <a:rPr lang="en-US" altLang="en-US"/>
              <a:pPr>
                <a:defRPr/>
              </a:pPr>
              <a:t>‹#›</a:t>
            </a:fld>
            <a:endParaRPr lang="en-US" altLang="en-US"/>
          </a:p>
        </p:txBody>
      </p:sp>
    </p:spTree>
    <p:extLst>
      <p:ext uri="{BB962C8B-B14F-4D97-AF65-F5344CB8AC3E}">
        <p14:creationId xmlns:p14="http://schemas.microsoft.com/office/powerpoint/2010/main" val="18246975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3E32F4-5F83-4537-B9E7-32A5F6A819E2}"/>
              </a:ext>
            </a:extLst>
          </p:cNvPr>
          <p:cNvSpPr/>
          <p:nvPr userDrawn="1"/>
        </p:nvSpPr>
        <p:spPr>
          <a:xfrm>
            <a:off x="0" y="6400800"/>
            <a:ext cx="9144000" cy="457200"/>
          </a:xfrm>
          <a:prstGeom prst="rect">
            <a:avLst/>
          </a:prstGeom>
          <a:solidFill>
            <a:srgbClr val="00539B"/>
          </a:solidFill>
          <a:ln>
            <a:solidFill>
              <a:srgbClr val="00539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5A364ABB-F62E-479F-BA59-C72DF7CF18A8}"/>
              </a:ext>
            </a:extLst>
          </p:cNvPr>
          <p:cNvSpPr/>
          <p:nvPr userDrawn="1"/>
        </p:nvSpPr>
        <p:spPr>
          <a:xfrm>
            <a:off x="0" y="0"/>
            <a:ext cx="3017838" cy="182563"/>
          </a:xfrm>
          <a:prstGeom prst="rect">
            <a:avLst/>
          </a:prstGeom>
          <a:solidFill>
            <a:srgbClr val="13B5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1158ECE3-64FF-40F6-9FEF-25163BE7A094}"/>
              </a:ext>
            </a:extLst>
          </p:cNvPr>
          <p:cNvSpPr/>
          <p:nvPr userDrawn="1"/>
        </p:nvSpPr>
        <p:spPr>
          <a:xfrm>
            <a:off x="3108325" y="0"/>
            <a:ext cx="2927350" cy="182563"/>
          </a:xfrm>
          <a:prstGeom prst="rect">
            <a:avLst/>
          </a:prstGeom>
          <a:solidFill>
            <a:srgbClr val="F1C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ACE313E9-B73E-4CB9-AF67-E8D03A774A81}"/>
              </a:ext>
            </a:extLst>
          </p:cNvPr>
          <p:cNvSpPr/>
          <p:nvPr userDrawn="1"/>
        </p:nvSpPr>
        <p:spPr>
          <a:xfrm>
            <a:off x="6126163" y="0"/>
            <a:ext cx="3017837" cy="182563"/>
          </a:xfrm>
          <a:prstGeom prst="rect">
            <a:avLst/>
          </a:prstGeom>
          <a:solidFill>
            <a:srgbClr val="6D8D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457200" y="304800"/>
            <a:ext cx="8229600" cy="1143000"/>
          </a:xfrm>
        </p:spPr>
        <p:txBody>
          <a:bodyPr/>
          <a:lstStyle>
            <a:lvl1pPr>
              <a:defRPr b="1">
                <a:solidFill>
                  <a:srgbClr val="00539B"/>
                </a:solidFill>
                <a:latin typeface="Arial" pitchFamily="34" charset="0"/>
                <a:cs typeface="Arial" pitchFamily="34" charset="0"/>
              </a:defRPr>
            </a:lvl1pPr>
          </a:lstStyle>
          <a:p>
            <a:r>
              <a:rPr lang="en-US"/>
              <a:t>Click to edit Master title style</a:t>
            </a:r>
          </a:p>
        </p:txBody>
      </p:sp>
      <p:sp>
        <p:nvSpPr>
          <p:cNvPr id="7" name="Date Placeholder 2">
            <a:extLst>
              <a:ext uri="{FF2B5EF4-FFF2-40B4-BE49-F238E27FC236}">
                <a16:creationId xmlns:a16="http://schemas.microsoft.com/office/drawing/2014/main" id="{2E38CAFD-8185-405C-8C69-1669BAE157E3}"/>
              </a:ext>
            </a:extLst>
          </p:cNvPr>
          <p:cNvSpPr>
            <a:spLocks noGrp="1"/>
          </p:cNvSpPr>
          <p:nvPr>
            <p:ph type="dt" sz="half" idx="10"/>
          </p:nvPr>
        </p:nvSpPr>
        <p:spPr>
          <a:xfrm>
            <a:off x="457200" y="6443663"/>
            <a:ext cx="2133600" cy="365125"/>
          </a:xfrm>
        </p:spPr>
        <p:txBody>
          <a:bodyPr/>
          <a:lstStyle>
            <a:lvl1pPr>
              <a:defRPr b="1">
                <a:solidFill>
                  <a:schemeClr val="bg1"/>
                </a:solidFill>
                <a:latin typeface="Arial" pitchFamily="34" charset="0"/>
                <a:cs typeface="Arial" pitchFamily="34" charset="0"/>
              </a:defRPr>
            </a:lvl1pPr>
          </a:lstStyle>
          <a:p>
            <a:pPr>
              <a:defRPr/>
            </a:pPr>
            <a:fld id="{FDC70F87-6ABF-4272-B1AB-FB6294B6A90F}" type="datetimeFigureOut">
              <a:rPr lang="en-US"/>
              <a:pPr>
                <a:defRPr/>
              </a:pPr>
              <a:t>4/2/2020</a:t>
            </a:fld>
            <a:endParaRPr lang="en-US"/>
          </a:p>
        </p:txBody>
      </p:sp>
      <p:sp>
        <p:nvSpPr>
          <p:cNvPr id="8" name="Footer Placeholder 3">
            <a:extLst>
              <a:ext uri="{FF2B5EF4-FFF2-40B4-BE49-F238E27FC236}">
                <a16:creationId xmlns:a16="http://schemas.microsoft.com/office/drawing/2014/main" id="{EA01B8E8-7324-443E-88D7-17E49F542FB5}"/>
              </a:ext>
            </a:extLst>
          </p:cNvPr>
          <p:cNvSpPr>
            <a:spLocks noGrp="1"/>
          </p:cNvSpPr>
          <p:nvPr>
            <p:ph type="ftr" sz="quarter" idx="11"/>
          </p:nvPr>
        </p:nvSpPr>
        <p:spPr>
          <a:xfrm>
            <a:off x="3124200" y="6443663"/>
            <a:ext cx="2895600" cy="365125"/>
          </a:xfrm>
        </p:spPr>
        <p:txBody>
          <a:bodyPr/>
          <a:lstStyle>
            <a:lvl1pPr>
              <a:defRPr b="1">
                <a:solidFill>
                  <a:schemeClr val="bg1"/>
                </a:solidFill>
                <a:latin typeface="Arial" pitchFamily="34" charset="0"/>
                <a:cs typeface="Arial" pitchFamily="34" charset="0"/>
              </a:defRPr>
            </a:lvl1pPr>
          </a:lstStyle>
          <a:p>
            <a:pPr>
              <a:defRPr/>
            </a:pPr>
            <a:endParaRPr lang="en-US"/>
          </a:p>
        </p:txBody>
      </p:sp>
      <p:sp>
        <p:nvSpPr>
          <p:cNvPr id="9" name="Slide Number Placeholder 4">
            <a:extLst>
              <a:ext uri="{FF2B5EF4-FFF2-40B4-BE49-F238E27FC236}">
                <a16:creationId xmlns:a16="http://schemas.microsoft.com/office/drawing/2014/main" id="{ED1022A5-35F3-442B-ABAA-439FACF75DD5}"/>
              </a:ext>
            </a:extLst>
          </p:cNvPr>
          <p:cNvSpPr>
            <a:spLocks noGrp="1"/>
          </p:cNvSpPr>
          <p:nvPr>
            <p:ph type="sldNum" sz="quarter" idx="12"/>
          </p:nvPr>
        </p:nvSpPr>
        <p:spPr>
          <a:xfrm>
            <a:off x="6553200" y="6443663"/>
            <a:ext cx="2133600" cy="365125"/>
          </a:xfrm>
        </p:spPr>
        <p:txBody>
          <a:bodyPr/>
          <a:lstStyle>
            <a:lvl1pPr>
              <a:defRPr b="1">
                <a:solidFill>
                  <a:schemeClr val="bg1"/>
                </a:solidFill>
                <a:latin typeface="Arial" panose="020B0604020202020204" pitchFamily="34" charset="0"/>
              </a:defRPr>
            </a:lvl1pPr>
          </a:lstStyle>
          <a:p>
            <a:pPr>
              <a:defRPr/>
            </a:pPr>
            <a:fld id="{3124D933-783B-4DF0-92BF-80DE6F652B7A}" type="slidenum">
              <a:rPr lang="en-US" altLang="en-US"/>
              <a:pPr>
                <a:defRPr/>
              </a:pPr>
              <a:t>‹#›</a:t>
            </a:fld>
            <a:endParaRPr lang="en-US" altLang="en-US"/>
          </a:p>
        </p:txBody>
      </p:sp>
    </p:spTree>
    <p:extLst>
      <p:ext uri="{BB962C8B-B14F-4D97-AF65-F5344CB8AC3E}">
        <p14:creationId xmlns:p14="http://schemas.microsoft.com/office/powerpoint/2010/main" val="21768438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D5E3A0-027A-4348-8EC2-BDC15E0DB9E2}"/>
              </a:ext>
            </a:extLst>
          </p:cNvPr>
          <p:cNvSpPr/>
          <p:nvPr userDrawn="1"/>
        </p:nvSpPr>
        <p:spPr>
          <a:xfrm>
            <a:off x="0" y="6400800"/>
            <a:ext cx="9144000" cy="457200"/>
          </a:xfrm>
          <a:prstGeom prst="rect">
            <a:avLst/>
          </a:prstGeom>
          <a:solidFill>
            <a:srgbClr val="00539B"/>
          </a:solidFill>
          <a:ln>
            <a:solidFill>
              <a:srgbClr val="00539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2">
            <a:extLst>
              <a:ext uri="{FF2B5EF4-FFF2-40B4-BE49-F238E27FC236}">
                <a16:creationId xmlns:a16="http://schemas.microsoft.com/office/drawing/2014/main" id="{9557C178-6C27-44CF-838B-0961FF813093}"/>
              </a:ext>
            </a:extLst>
          </p:cNvPr>
          <p:cNvSpPr/>
          <p:nvPr userDrawn="1"/>
        </p:nvSpPr>
        <p:spPr>
          <a:xfrm>
            <a:off x="0" y="0"/>
            <a:ext cx="3017838" cy="182563"/>
          </a:xfrm>
          <a:prstGeom prst="rect">
            <a:avLst/>
          </a:prstGeom>
          <a:solidFill>
            <a:srgbClr val="13B5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097CFA2E-844F-4837-90DB-D730104C03EC}"/>
              </a:ext>
            </a:extLst>
          </p:cNvPr>
          <p:cNvSpPr/>
          <p:nvPr userDrawn="1"/>
        </p:nvSpPr>
        <p:spPr>
          <a:xfrm>
            <a:off x="3108325" y="0"/>
            <a:ext cx="2927350" cy="182563"/>
          </a:xfrm>
          <a:prstGeom prst="rect">
            <a:avLst/>
          </a:prstGeom>
          <a:solidFill>
            <a:srgbClr val="F1C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51165001-FF7E-45CD-8153-1789A2774BA2}"/>
              </a:ext>
            </a:extLst>
          </p:cNvPr>
          <p:cNvSpPr/>
          <p:nvPr userDrawn="1"/>
        </p:nvSpPr>
        <p:spPr>
          <a:xfrm>
            <a:off x="6126163" y="0"/>
            <a:ext cx="3017837" cy="182563"/>
          </a:xfrm>
          <a:prstGeom prst="rect">
            <a:avLst/>
          </a:prstGeom>
          <a:solidFill>
            <a:srgbClr val="6D8D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Date Placeholder 1">
            <a:extLst>
              <a:ext uri="{FF2B5EF4-FFF2-40B4-BE49-F238E27FC236}">
                <a16:creationId xmlns:a16="http://schemas.microsoft.com/office/drawing/2014/main" id="{E0BC39D2-8436-4C16-9B68-565980E099F3}"/>
              </a:ext>
            </a:extLst>
          </p:cNvPr>
          <p:cNvSpPr>
            <a:spLocks noGrp="1"/>
          </p:cNvSpPr>
          <p:nvPr>
            <p:ph type="dt" sz="half" idx="10"/>
          </p:nvPr>
        </p:nvSpPr>
        <p:spPr>
          <a:xfrm>
            <a:off x="457200" y="6443663"/>
            <a:ext cx="2133600" cy="365125"/>
          </a:xfrm>
        </p:spPr>
        <p:txBody>
          <a:bodyPr/>
          <a:lstStyle>
            <a:lvl1pPr>
              <a:defRPr b="1">
                <a:solidFill>
                  <a:schemeClr val="bg1"/>
                </a:solidFill>
                <a:latin typeface="Arial" pitchFamily="34" charset="0"/>
                <a:cs typeface="Arial" pitchFamily="34" charset="0"/>
              </a:defRPr>
            </a:lvl1pPr>
          </a:lstStyle>
          <a:p>
            <a:pPr>
              <a:defRPr/>
            </a:pPr>
            <a:fld id="{F3DC3892-112B-41EA-B4A5-2887EFAE3A4D}" type="datetimeFigureOut">
              <a:rPr lang="en-US"/>
              <a:pPr>
                <a:defRPr/>
              </a:pPr>
              <a:t>4/2/2020</a:t>
            </a:fld>
            <a:endParaRPr lang="en-US"/>
          </a:p>
        </p:txBody>
      </p:sp>
      <p:sp>
        <p:nvSpPr>
          <p:cNvPr id="7" name="Footer Placeholder 2">
            <a:extLst>
              <a:ext uri="{FF2B5EF4-FFF2-40B4-BE49-F238E27FC236}">
                <a16:creationId xmlns:a16="http://schemas.microsoft.com/office/drawing/2014/main" id="{F382B653-9B49-4C77-AEFB-DA04E72837C5}"/>
              </a:ext>
            </a:extLst>
          </p:cNvPr>
          <p:cNvSpPr>
            <a:spLocks noGrp="1"/>
          </p:cNvSpPr>
          <p:nvPr>
            <p:ph type="ftr" sz="quarter" idx="11"/>
          </p:nvPr>
        </p:nvSpPr>
        <p:spPr>
          <a:xfrm>
            <a:off x="3124200" y="6443663"/>
            <a:ext cx="2895600" cy="365125"/>
          </a:xfrm>
        </p:spPr>
        <p:txBody>
          <a:bodyPr/>
          <a:lstStyle>
            <a:lvl1pPr>
              <a:defRPr b="1">
                <a:solidFill>
                  <a:schemeClr val="bg1"/>
                </a:solidFill>
                <a:latin typeface="Arial" pitchFamily="34" charset="0"/>
                <a:cs typeface="Arial" pitchFamily="34" charset="0"/>
              </a:defRPr>
            </a:lvl1pPr>
          </a:lstStyle>
          <a:p>
            <a:pPr>
              <a:defRPr/>
            </a:pPr>
            <a:endParaRPr lang="en-US"/>
          </a:p>
        </p:txBody>
      </p:sp>
      <p:sp>
        <p:nvSpPr>
          <p:cNvPr id="8" name="Slide Number Placeholder 3">
            <a:extLst>
              <a:ext uri="{FF2B5EF4-FFF2-40B4-BE49-F238E27FC236}">
                <a16:creationId xmlns:a16="http://schemas.microsoft.com/office/drawing/2014/main" id="{3BF02D14-56F2-4FCD-A14A-57626824C6D7}"/>
              </a:ext>
            </a:extLst>
          </p:cNvPr>
          <p:cNvSpPr>
            <a:spLocks noGrp="1"/>
          </p:cNvSpPr>
          <p:nvPr>
            <p:ph type="sldNum" sz="quarter" idx="12"/>
          </p:nvPr>
        </p:nvSpPr>
        <p:spPr>
          <a:xfrm>
            <a:off x="6553200" y="6443663"/>
            <a:ext cx="2133600" cy="365125"/>
          </a:xfrm>
        </p:spPr>
        <p:txBody>
          <a:bodyPr/>
          <a:lstStyle>
            <a:lvl1pPr>
              <a:defRPr b="1">
                <a:solidFill>
                  <a:schemeClr val="bg1"/>
                </a:solidFill>
                <a:latin typeface="Arial" panose="020B0604020202020204" pitchFamily="34" charset="0"/>
              </a:defRPr>
            </a:lvl1pPr>
          </a:lstStyle>
          <a:p>
            <a:pPr>
              <a:defRPr/>
            </a:pPr>
            <a:fld id="{053C4147-A969-4549-B5CE-C8BE719929D5}" type="slidenum">
              <a:rPr lang="en-US" altLang="en-US"/>
              <a:pPr>
                <a:defRPr/>
              </a:pPr>
              <a:t>‹#›</a:t>
            </a:fld>
            <a:endParaRPr lang="en-US" altLang="en-US"/>
          </a:p>
        </p:txBody>
      </p:sp>
    </p:spTree>
    <p:extLst>
      <p:ext uri="{BB962C8B-B14F-4D97-AF65-F5344CB8AC3E}">
        <p14:creationId xmlns:p14="http://schemas.microsoft.com/office/powerpoint/2010/main" val="5227149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0209A6-91F5-4E24-AFCA-F678184F206D}"/>
              </a:ext>
            </a:extLst>
          </p:cNvPr>
          <p:cNvSpPr/>
          <p:nvPr userDrawn="1"/>
        </p:nvSpPr>
        <p:spPr>
          <a:xfrm>
            <a:off x="396875" y="304800"/>
            <a:ext cx="3108325" cy="1143000"/>
          </a:xfrm>
          <a:prstGeom prst="rect">
            <a:avLst/>
          </a:prstGeom>
          <a:solidFill>
            <a:srgbClr val="00539B"/>
          </a:solidFill>
          <a:ln>
            <a:solidFill>
              <a:srgbClr val="00539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D5B978D9-40C8-4426-94C7-55CB5EA4049F}"/>
              </a:ext>
            </a:extLst>
          </p:cNvPr>
          <p:cNvSpPr/>
          <p:nvPr userDrawn="1"/>
        </p:nvSpPr>
        <p:spPr>
          <a:xfrm>
            <a:off x="0" y="0"/>
            <a:ext cx="3017838" cy="182563"/>
          </a:xfrm>
          <a:prstGeom prst="rect">
            <a:avLst/>
          </a:prstGeom>
          <a:solidFill>
            <a:srgbClr val="13B5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93C7E6FD-E2D0-4330-A6F9-C08EF3D1E9AC}"/>
              </a:ext>
            </a:extLst>
          </p:cNvPr>
          <p:cNvSpPr/>
          <p:nvPr userDrawn="1"/>
        </p:nvSpPr>
        <p:spPr>
          <a:xfrm>
            <a:off x="3108325" y="0"/>
            <a:ext cx="2927350" cy="182563"/>
          </a:xfrm>
          <a:prstGeom prst="rect">
            <a:avLst/>
          </a:prstGeom>
          <a:solidFill>
            <a:srgbClr val="F1C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CDACB89B-139C-4DF1-A536-F3B8E0DF4C6C}"/>
              </a:ext>
            </a:extLst>
          </p:cNvPr>
          <p:cNvSpPr/>
          <p:nvPr userDrawn="1"/>
        </p:nvSpPr>
        <p:spPr>
          <a:xfrm>
            <a:off x="6126163" y="0"/>
            <a:ext cx="3017837" cy="182563"/>
          </a:xfrm>
          <a:prstGeom prst="rect">
            <a:avLst/>
          </a:prstGeom>
          <a:solidFill>
            <a:srgbClr val="6D8D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457200" y="273050"/>
            <a:ext cx="3008313" cy="1162050"/>
          </a:xfrm>
        </p:spPr>
        <p:txBody>
          <a:bodyPr anchor="b">
            <a:normAutofit/>
          </a:bodyPr>
          <a:lstStyle>
            <a:lvl1pPr algn="l">
              <a:defRPr sz="2400" b="1">
                <a:solidFill>
                  <a:schemeClr val="bg1"/>
                </a:solidFill>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buClr>
                <a:srgbClr val="00539B"/>
              </a:buClr>
              <a:defRPr sz="3200">
                <a:latin typeface="Times New Roman" pitchFamily="18" charset="0"/>
                <a:cs typeface="Times New Roman" pitchFamily="18" charset="0"/>
              </a:defRPr>
            </a:lvl1pPr>
            <a:lvl2pPr>
              <a:defRPr sz="2800">
                <a:solidFill>
                  <a:srgbClr val="6D8D24"/>
                </a:solidFill>
                <a:latin typeface="Times New Roman" pitchFamily="18" charset="0"/>
                <a:cs typeface="Times New Roman" pitchFamily="18" charset="0"/>
              </a:defRPr>
            </a:lvl2pPr>
            <a:lvl3pPr>
              <a:buClr>
                <a:srgbClr val="13B5EA"/>
              </a:buClr>
              <a:buFont typeface="Wingdings" pitchFamily="2" charset="2"/>
              <a:buChar char="§"/>
              <a:defRPr sz="2400">
                <a:latin typeface="Times New Roman" pitchFamily="18" charset="0"/>
                <a:cs typeface="Times New Roman" pitchFamily="18" charset="0"/>
              </a:defRPr>
            </a:lvl3pPr>
            <a:lvl4pPr>
              <a:buClr>
                <a:srgbClr val="F1CB00"/>
              </a:buClr>
              <a:buFont typeface="Lucida Sans Unicode" pitchFamily="34" charset="0"/>
              <a:buChar char="▶"/>
              <a:defRPr sz="2000">
                <a:solidFill>
                  <a:srgbClr val="00539B"/>
                </a:solidFill>
                <a:latin typeface="Times New Roman" pitchFamily="18" charset="0"/>
                <a:cs typeface="Times New Roman" pitchFamily="18" charset="0"/>
              </a:defRPr>
            </a:lvl4pPr>
            <a:lvl5pPr>
              <a:defRPr sz="2000">
                <a:latin typeface="Times New Roman" pitchFamily="18" charset="0"/>
                <a:cs typeface="Times New Roman" pitchFamily="18"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normAutofit/>
          </a:bodyPr>
          <a:lstStyle>
            <a:lvl1pPr marL="0" indent="0">
              <a:buNone/>
              <a:defRPr sz="1800">
                <a:latin typeface="Times New Roman" pitchFamily="18" charset="0"/>
                <a:cs typeface="Times New Roman"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Date Placeholder 4">
            <a:extLst>
              <a:ext uri="{FF2B5EF4-FFF2-40B4-BE49-F238E27FC236}">
                <a16:creationId xmlns:a16="http://schemas.microsoft.com/office/drawing/2014/main" id="{161CE28C-11B9-4A37-B804-C40851A03A16}"/>
              </a:ext>
            </a:extLst>
          </p:cNvPr>
          <p:cNvSpPr>
            <a:spLocks noGrp="1"/>
          </p:cNvSpPr>
          <p:nvPr>
            <p:ph type="dt" sz="half" idx="10"/>
          </p:nvPr>
        </p:nvSpPr>
        <p:spPr>
          <a:xfrm>
            <a:off x="457200" y="6426200"/>
            <a:ext cx="2133600" cy="365125"/>
          </a:xfrm>
        </p:spPr>
        <p:txBody>
          <a:bodyPr/>
          <a:lstStyle>
            <a:lvl1pPr>
              <a:defRPr b="1">
                <a:solidFill>
                  <a:srgbClr val="80A1B6"/>
                </a:solidFill>
                <a:latin typeface="Arial" pitchFamily="34" charset="0"/>
                <a:cs typeface="Arial" pitchFamily="34" charset="0"/>
              </a:defRPr>
            </a:lvl1pPr>
          </a:lstStyle>
          <a:p>
            <a:pPr>
              <a:defRPr/>
            </a:pPr>
            <a:fld id="{37640353-DF70-45C2-B4B3-4AE0B5FCB7E6}" type="datetimeFigureOut">
              <a:rPr lang="en-US"/>
              <a:pPr>
                <a:defRPr/>
              </a:pPr>
              <a:t>4/2/2020</a:t>
            </a:fld>
            <a:endParaRPr lang="en-US"/>
          </a:p>
        </p:txBody>
      </p:sp>
      <p:sp>
        <p:nvSpPr>
          <p:cNvPr id="10" name="Footer Placeholder 5">
            <a:extLst>
              <a:ext uri="{FF2B5EF4-FFF2-40B4-BE49-F238E27FC236}">
                <a16:creationId xmlns:a16="http://schemas.microsoft.com/office/drawing/2014/main" id="{1856C5E8-C6F7-4504-9C43-34D150385CE2}"/>
              </a:ext>
            </a:extLst>
          </p:cNvPr>
          <p:cNvSpPr>
            <a:spLocks noGrp="1"/>
          </p:cNvSpPr>
          <p:nvPr>
            <p:ph type="ftr" sz="quarter" idx="11"/>
          </p:nvPr>
        </p:nvSpPr>
        <p:spPr>
          <a:xfrm>
            <a:off x="3124200" y="6426200"/>
            <a:ext cx="2895600" cy="365125"/>
          </a:xfrm>
        </p:spPr>
        <p:txBody>
          <a:bodyPr/>
          <a:lstStyle>
            <a:lvl1pPr>
              <a:defRPr b="1">
                <a:solidFill>
                  <a:srgbClr val="80A1B6"/>
                </a:solidFill>
                <a:latin typeface="Arial" pitchFamily="34" charset="0"/>
                <a:cs typeface="Arial" pitchFamily="34" charset="0"/>
              </a:defRPr>
            </a:lvl1pPr>
          </a:lstStyle>
          <a:p>
            <a:pPr>
              <a:defRPr/>
            </a:pPr>
            <a:endParaRPr lang="en-US"/>
          </a:p>
        </p:txBody>
      </p:sp>
      <p:sp>
        <p:nvSpPr>
          <p:cNvPr id="11" name="Slide Number Placeholder 6">
            <a:extLst>
              <a:ext uri="{FF2B5EF4-FFF2-40B4-BE49-F238E27FC236}">
                <a16:creationId xmlns:a16="http://schemas.microsoft.com/office/drawing/2014/main" id="{214062C7-0220-490F-9D8C-0086DC3673B2}"/>
              </a:ext>
            </a:extLst>
          </p:cNvPr>
          <p:cNvSpPr>
            <a:spLocks noGrp="1"/>
          </p:cNvSpPr>
          <p:nvPr>
            <p:ph type="sldNum" sz="quarter" idx="12"/>
          </p:nvPr>
        </p:nvSpPr>
        <p:spPr>
          <a:xfrm>
            <a:off x="6553200" y="6426200"/>
            <a:ext cx="2133600" cy="365125"/>
          </a:xfrm>
        </p:spPr>
        <p:txBody>
          <a:bodyPr/>
          <a:lstStyle>
            <a:lvl1pPr>
              <a:defRPr b="1">
                <a:solidFill>
                  <a:srgbClr val="80A1B6"/>
                </a:solidFill>
                <a:latin typeface="Arial" panose="020B0604020202020204" pitchFamily="34" charset="0"/>
              </a:defRPr>
            </a:lvl1pPr>
          </a:lstStyle>
          <a:p>
            <a:pPr>
              <a:defRPr/>
            </a:pPr>
            <a:fld id="{8995C029-F8D2-4ECD-9652-5F0985E0FCCB}" type="slidenum">
              <a:rPr lang="en-US" altLang="en-US"/>
              <a:pPr>
                <a:defRPr/>
              </a:pPr>
              <a:t>‹#›</a:t>
            </a:fld>
            <a:endParaRPr lang="en-US" altLang="en-US"/>
          </a:p>
        </p:txBody>
      </p:sp>
    </p:spTree>
    <p:extLst>
      <p:ext uri="{BB962C8B-B14F-4D97-AF65-F5344CB8AC3E}">
        <p14:creationId xmlns:p14="http://schemas.microsoft.com/office/powerpoint/2010/main" val="35482397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solidFill>
            <a:srgbClr val="00539B"/>
          </a:solidFill>
        </p:spPr>
        <p:txBody>
          <a:bodyPr anchor="b"/>
          <a:lstStyle>
            <a:lvl1pPr algn="l">
              <a:defRPr sz="2000" b="1">
                <a:solidFill>
                  <a:schemeClr val="bg1"/>
                </a:solidFill>
                <a:latin typeface="Arial" pitchFamily="34" charset="0"/>
                <a:cs typeface="Arial"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Times New Roman" pitchFamily="18" charset="0"/>
                <a:cs typeface="Times New Roman"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134EB1E-C5F9-491C-90BF-940241980437}"/>
              </a:ext>
            </a:extLst>
          </p:cNvPr>
          <p:cNvSpPr>
            <a:spLocks noGrp="1"/>
          </p:cNvSpPr>
          <p:nvPr>
            <p:ph type="dt" sz="half" idx="10"/>
          </p:nvPr>
        </p:nvSpPr>
        <p:spPr>
          <a:xfrm>
            <a:off x="457200" y="6426200"/>
            <a:ext cx="2133600" cy="365125"/>
          </a:xfrm>
        </p:spPr>
        <p:txBody>
          <a:bodyPr/>
          <a:lstStyle>
            <a:lvl1pPr>
              <a:defRPr b="1">
                <a:solidFill>
                  <a:srgbClr val="80A1B6"/>
                </a:solidFill>
                <a:latin typeface="Arial" pitchFamily="34" charset="0"/>
                <a:cs typeface="Arial" pitchFamily="34" charset="0"/>
              </a:defRPr>
            </a:lvl1pPr>
          </a:lstStyle>
          <a:p>
            <a:pPr>
              <a:defRPr/>
            </a:pPr>
            <a:fld id="{A26CEDBA-8F15-47D7-99AE-F59CA7CB03A9}" type="datetimeFigureOut">
              <a:rPr lang="en-US"/>
              <a:pPr>
                <a:defRPr/>
              </a:pPr>
              <a:t>4/2/2020</a:t>
            </a:fld>
            <a:endParaRPr lang="en-US"/>
          </a:p>
        </p:txBody>
      </p:sp>
      <p:sp>
        <p:nvSpPr>
          <p:cNvPr id="6" name="Footer Placeholder 5">
            <a:extLst>
              <a:ext uri="{FF2B5EF4-FFF2-40B4-BE49-F238E27FC236}">
                <a16:creationId xmlns:a16="http://schemas.microsoft.com/office/drawing/2014/main" id="{87A98A82-AD27-460C-B369-F8912DC5AEB2}"/>
              </a:ext>
            </a:extLst>
          </p:cNvPr>
          <p:cNvSpPr>
            <a:spLocks noGrp="1"/>
          </p:cNvSpPr>
          <p:nvPr>
            <p:ph type="ftr" sz="quarter" idx="11"/>
          </p:nvPr>
        </p:nvSpPr>
        <p:spPr>
          <a:xfrm>
            <a:off x="3124200" y="6426200"/>
            <a:ext cx="2895600" cy="365125"/>
          </a:xfrm>
        </p:spPr>
        <p:txBody>
          <a:bodyPr/>
          <a:lstStyle>
            <a:lvl1pPr>
              <a:defRPr b="1">
                <a:solidFill>
                  <a:srgbClr val="80A1B6"/>
                </a:solidFill>
                <a:latin typeface="Arial" pitchFamily="34" charset="0"/>
                <a:cs typeface="Arial"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59DFDA8B-1E5B-47DF-B014-E9C82A263F99}"/>
              </a:ext>
            </a:extLst>
          </p:cNvPr>
          <p:cNvSpPr>
            <a:spLocks noGrp="1"/>
          </p:cNvSpPr>
          <p:nvPr>
            <p:ph type="sldNum" sz="quarter" idx="12"/>
          </p:nvPr>
        </p:nvSpPr>
        <p:spPr>
          <a:xfrm>
            <a:off x="6553200" y="6426200"/>
            <a:ext cx="2133600" cy="365125"/>
          </a:xfrm>
        </p:spPr>
        <p:txBody>
          <a:bodyPr/>
          <a:lstStyle>
            <a:lvl1pPr>
              <a:defRPr b="1">
                <a:solidFill>
                  <a:srgbClr val="80A1B6"/>
                </a:solidFill>
                <a:latin typeface="Arial" panose="020B0604020202020204" pitchFamily="34" charset="0"/>
              </a:defRPr>
            </a:lvl1pPr>
          </a:lstStyle>
          <a:p>
            <a:pPr>
              <a:defRPr/>
            </a:pPr>
            <a:fld id="{AB932E41-7DE1-4D80-920B-89B082661034}" type="slidenum">
              <a:rPr lang="en-US" altLang="en-US"/>
              <a:pPr>
                <a:defRPr/>
              </a:pPr>
              <a:t>‹#›</a:t>
            </a:fld>
            <a:endParaRPr lang="en-US" altLang="en-US"/>
          </a:p>
        </p:txBody>
      </p:sp>
    </p:spTree>
    <p:extLst>
      <p:ext uri="{BB962C8B-B14F-4D97-AF65-F5344CB8AC3E}">
        <p14:creationId xmlns:p14="http://schemas.microsoft.com/office/powerpoint/2010/main" val="243458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DA80C1-B06C-6246-B3E5-026D6F68DA16}" type="datetimeFigureOut">
              <a:rPr lang="en-US" smtClean="0"/>
              <a:t>4/2/2020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7EE75BE-AF71-5943-8DC8-6D29C75854CA}" type="slidenum">
              <a:rPr lang="en-US" smtClean="0"/>
              <a:t>‹#›</a:t>
            </a:fld>
            <a:endParaRPr lang="en-US" dirty="0"/>
          </a:p>
        </p:txBody>
      </p:sp>
    </p:spTree>
    <p:extLst>
      <p:ext uri="{BB962C8B-B14F-4D97-AF65-F5344CB8AC3E}">
        <p14:creationId xmlns:p14="http://schemas.microsoft.com/office/powerpoint/2010/main" val="36555477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6D88B0-871F-45A6-997A-074F8927A2E1}"/>
              </a:ext>
            </a:extLst>
          </p:cNvPr>
          <p:cNvSpPr/>
          <p:nvPr userDrawn="1"/>
        </p:nvSpPr>
        <p:spPr>
          <a:xfrm>
            <a:off x="0" y="304800"/>
            <a:ext cx="9144000" cy="1143000"/>
          </a:xfrm>
          <a:prstGeom prst="rect">
            <a:avLst/>
          </a:prstGeom>
          <a:solidFill>
            <a:srgbClr val="00539B"/>
          </a:solidFill>
          <a:ln>
            <a:solidFill>
              <a:srgbClr val="00539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C54FF140-F6F8-4AC6-89B0-5CEC6D642BA9}"/>
              </a:ext>
            </a:extLst>
          </p:cNvPr>
          <p:cNvSpPr/>
          <p:nvPr userDrawn="1"/>
        </p:nvSpPr>
        <p:spPr>
          <a:xfrm>
            <a:off x="0" y="0"/>
            <a:ext cx="3017838" cy="182563"/>
          </a:xfrm>
          <a:prstGeom prst="rect">
            <a:avLst/>
          </a:prstGeom>
          <a:solidFill>
            <a:srgbClr val="13B5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55CB63C-A712-46D2-B4ED-4AC923D292F6}"/>
              </a:ext>
            </a:extLst>
          </p:cNvPr>
          <p:cNvSpPr/>
          <p:nvPr userDrawn="1"/>
        </p:nvSpPr>
        <p:spPr>
          <a:xfrm>
            <a:off x="3108325" y="0"/>
            <a:ext cx="2927350" cy="182563"/>
          </a:xfrm>
          <a:prstGeom prst="rect">
            <a:avLst/>
          </a:prstGeom>
          <a:solidFill>
            <a:srgbClr val="F1C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D2E65909-A91D-491D-B451-5CD39A84A044}"/>
              </a:ext>
            </a:extLst>
          </p:cNvPr>
          <p:cNvSpPr/>
          <p:nvPr userDrawn="1"/>
        </p:nvSpPr>
        <p:spPr>
          <a:xfrm>
            <a:off x="6126163" y="0"/>
            <a:ext cx="3017837" cy="182563"/>
          </a:xfrm>
          <a:prstGeom prst="rect">
            <a:avLst/>
          </a:prstGeom>
          <a:solidFill>
            <a:srgbClr val="6D8D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457200" y="304800"/>
            <a:ext cx="8229600" cy="1143000"/>
          </a:xfrm>
        </p:spPr>
        <p:txBody>
          <a:bodyPr/>
          <a:lstStyle>
            <a:lvl1pPr>
              <a:defRPr b="1">
                <a:solidFill>
                  <a:schemeClr val="bg1"/>
                </a:solidFill>
                <a:latin typeface="Arial" pitchFamily="34" charset="0"/>
                <a:cs typeface="Arial"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buClr>
                <a:srgbClr val="00539B"/>
              </a:buClr>
              <a:defRPr>
                <a:latin typeface="Times New Roman" pitchFamily="18" charset="0"/>
                <a:cs typeface="Times New Roman" pitchFamily="18" charset="0"/>
              </a:defRPr>
            </a:lvl1pPr>
            <a:lvl2pPr>
              <a:defRPr>
                <a:solidFill>
                  <a:srgbClr val="6D8D24"/>
                </a:solidFill>
                <a:latin typeface="Times New Roman" pitchFamily="18" charset="0"/>
                <a:cs typeface="Times New Roman" pitchFamily="18" charset="0"/>
              </a:defRPr>
            </a:lvl2pPr>
            <a:lvl3pPr>
              <a:buClr>
                <a:srgbClr val="13B5EA"/>
              </a:buClr>
              <a:buFont typeface="Wingdings" pitchFamily="2" charset="2"/>
              <a:buChar char="§"/>
              <a:defRPr>
                <a:latin typeface="Arial" pitchFamily="34" charset="0"/>
                <a:cs typeface="Arial" pitchFamily="34"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1C01E3B0-49D8-4328-95D2-7FFE900870FA}"/>
              </a:ext>
            </a:extLst>
          </p:cNvPr>
          <p:cNvSpPr>
            <a:spLocks noGrp="1"/>
          </p:cNvSpPr>
          <p:nvPr>
            <p:ph type="dt" sz="half" idx="10"/>
          </p:nvPr>
        </p:nvSpPr>
        <p:spPr>
          <a:xfrm>
            <a:off x="457200" y="6426200"/>
            <a:ext cx="2133600" cy="365125"/>
          </a:xfrm>
        </p:spPr>
        <p:txBody>
          <a:bodyPr/>
          <a:lstStyle>
            <a:lvl1pPr>
              <a:defRPr b="1">
                <a:solidFill>
                  <a:srgbClr val="80A1B6"/>
                </a:solidFill>
                <a:latin typeface="Arial" pitchFamily="34" charset="0"/>
                <a:cs typeface="Arial" pitchFamily="34" charset="0"/>
              </a:defRPr>
            </a:lvl1pPr>
          </a:lstStyle>
          <a:p>
            <a:pPr>
              <a:defRPr/>
            </a:pPr>
            <a:fld id="{7F23A429-319C-45C4-A595-9008DBB60525}" type="datetimeFigureOut">
              <a:rPr lang="en-US"/>
              <a:pPr>
                <a:defRPr/>
              </a:pPr>
              <a:t>4/2/2020</a:t>
            </a:fld>
            <a:endParaRPr lang="en-US"/>
          </a:p>
        </p:txBody>
      </p:sp>
      <p:sp>
        <p:nvSpPr>
          <p:cNvPr id="9" name="Footer Placeholder 4">
            <a:extLst>
              <a:ext uri="{FF2B5EF4-FFF2-40B4-BE49-F238E27FC236}">
                <a16:creationId xmlns:a16="http://schemas.microsoft.com/office/drawing/2014/main" id="{D8390B56-14BA-4F49-82B6-5B44092FC204}"/>
              </a:ext>
            </a:extLst>
          </p:cNvPr>
          <p:cNvSpPr>
            <a:spLocks noGrp="1"/>
          </p:cNvSpPr>
          <p:nvPr>
            <p:ph type="ftr" sz="quarter" idx="11"/>
          </p:nvPr>
        </p:nvSpPr>
        <p:spPr>
          <a:xfrm>
            <a:off x="3124200" y="6426200"/>
            <a:ext cx="2895600" cy="365125"/>
          </a:xfrm>
        </p:spPr>
        <p:txBody>
          <a:bodyPr/>
          <a:lstStyle>
            <a:lvl1pPr>
              <a:defRPr b="1">
                <a:solidFill>
                  <a:srgbClr val="80A1B6"/>
                </a:solidFill>
                <a:latin typeface="Arial" pitchFamily="34" charset="0"/>
                <a:cs typeface="Arial"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DCB5EE33-A61A-4254-8A50-32F741677CEE}"/>
              </a:ext>
            </a:extLst>
          </p:cNvPr>
          <p:cNvSpPr>
            <a:spLocks noGrp="1"/>
          </p:cNvSpPr>
          <p:nvPr>
            <p:ph type="sldNum" sz="quarter" idx="12"/>
          </p:nvPr>
        </p:nvSpPr>
        <p:spPr>
          <a:xfrm>
            <a:off x="6553200" y="6426200"/>
            <a:ext cx="2133600" cy="365125"/>
          </a:xfrm>
        </p:spPr>
        <p:txBody>
          <a:bodyPr/>
          <a:lstStyle>
            <a:lvl1pPr>
              <a:defRPr b="1">
                <a:solidFill>
                  <a:srgbClr val="80A1B6"/>
                </a:solidFill>
                <a:latin typeface="Arial" panose="020B0604020202020204" pitchFamily="34" charset="0"/>
              </a:defRPr>
            </a:lvl1pPr>
          </a:lstStyle>
          <a:p>
            <a:pPr>
              <a:defRPr/>
            </a:pPr>
            <a:fld id="{D4762A3B-BDC0-405E-8EFB-D57A07A99D3C}" type="slidenum">
              <a:rPr lang="en-US" altLang="en-US"/>
              <a:pPr>
                <a:defRPr/>
              </a:pPr>
              <a:t>‹#›</a:t>
            </a:fld>
            <a:endParaRPr lang="en-US" altLang="en-US"/>
          </a:p>
        </p:txBody>
      </p:sp>
    </p:spTree>
    <p:extLst>
      <p:ext uri="{BB962C8B-B14F-4D97-AF65-F5344CB8AC3E}">
        <p14:creationId xmlns:p14="http://schemas.microsoft.com/office/powerpoint/2010/main" val="13721144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solidFill>
            <a:srgbClr val="00539B"/>
          </a:solidFill>
        </p:spPr>
        <p:txBody>
          <a:bodyPr vert="eaVert"/>
          <a:lstStyle>
            <a:lvl1pPr>
              <a:defRPr b="1">
                <a:solidFill>
                  <a:schemeClr val="bg1"/>
                </a:solidFill>
                <a:latin typeface="Arial" pitchFamily="34" charset="0"/>
                <a:cs typeface="Arial"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buClr>
                <a:srgbClr val="00539B"/>
              </a:buClr>
              <a:defRPr>
                <a:latin typeface="Times New Roman" pitchFamily="18" charset="0"/>
                <a:cs typeface="Times New Roman" pitchFamily="18" charset="0"/>
              </a:defRPr>
            </a:lvl1pPr>
            <a:lvl2pPr>
              <a:defRPr>
                <a:solidFill>
                  <a:srgbClr val="6D8D24"/>
                </a:solidFill>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A8EA74E-7542-431C-8EDA-9B70490349E8}"/>
              </a:ext>
            </a:extLst>
          </p:cNvPr>
          <p:cNvSpPr>
            <a:spLocks noGrp="1"/>
          </p:cNvSpPr>
          <p:nvPr>
            <p:ph type="dt" sz="half" idx="10"/>
          </p:nvPr>
        </p:nvSpPr>
        <p:spPr>
          <a:xfrm>
            <a:off x="457200" y="6426200"/>
            <a:ext cx="2133600" cy="365125"/>
          </a:xfrm>
        </p:spPr>
        <p:txBody>
          <a:bodyPr/>
          <a:lstStyle>
            <a:lvl1pPr>
              <a:defRPr b="1">
                <a:solidFill>
                  <a:srgbClr val="80A1B6"/>
                </a:solidFill>
                <a:latin typeface="Arial" pitchFamily="34" charset="0"/>
                <a:cs typeface="Arial" pitchFamily="34" charset="0"/>
              </a:defRPr>
            </a:lvl1pPr>
          </a:lstStyle>
          <a:p>
            <a:pPr>
              <a:defRPr/>
            </a:pPr>
            <a:fld id="{82D6712A-BD80-4661-B692-1C4E3D206A80}" type="datetimeFigureOut">
              <a:rPr lang="en-US"/>
              <a:pPr>
                <a:defRPr/>
              </a:pPr>
              <a:t>4/2/2020</a:t>
            </a:fld>
            <a:endParaRPr lang="en-US"/>
          </a:p>
        </p:txBody>
      </p:sp>
      <p:sp>
        <p:nvSpPr>
          <p:cNvPr id="5" name="Footer Placeholder 4">
            <a:extLst>
              <a:ext uri="{FF2B5EF4-FFF2-40B4-BE49-F238E27FC236}">
                <a16:creationId xmlns:a16="http://schemas.microsoft.com/office/drawing/2014/main" id="{8F8B4479-AC4B-4E38-9F8A-27BBB5C9A8F0}"/>
              </a:ext>
            </a:extLst>
          </p:cNvPr>
          <p:cNvSpPr>
            <a:spLocks noGrp="1"/>
          </p:cNvSpPr>
          <p:nvPr>
            <p:ph type="ftr" sz="quarter" idx="11"/>
          </p:nvPr>
        </p:nvSpPr>
        <p:spPr>
          <a:xfrm>
            <a:off x="3124200" y="6426200"/>
            <a:ext cx="2895600" cy="365125"/>
          </a:xfrm>
        </p:spPr>
        <p:txBody>
          <a:bodyPr/>
          <a:lstStyle>
            <a:lvl1pPr>
              <a:defRPr b="1">
                <a:solidFill>
                  <a:srgbClr val="80A1B6"/>
                </a:solidFill>
                <a:latin typeface="Arial" pitchFamily="34" charset="0"/>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85EEE18F-F552-48BE-BB04-59CA5E362643}"/>
              </a:ext>
            </a:extLst>
          </p:cNvPr>
          <p:cNvSpPr>
            <a:spLocks noGrp="1"/>
          </p:cNvSpPr>
          <p:nvPr>
            <p:ph type="sldNum" sz="quarter" idx="12"/>
          </p:nvPr>
        </p:nvSpPr>
        <p:spPr>
          <a:xfrm>
            <a:off x="6553200" y="6426200"/>
            <a:ext cx="2133600" cy="365125"/>
          </a:xfrm>
        </p:spPr>
        <p:txBody>
          <a:bodyPr/>
          <a:lstStyle>
            <a:lvl1pPr>
              <a:defRPr b="1">
                <a:solidFill>
                  <a:srgbClr val="80A1B6"/>
                </a:solidFill>
                <a:latin typeface="Arial" panose="020B0604020202020204" pitchFamily="34" charset="0"/>
              </a:defRPr>
            </a:lvl1pPr>
          </a:lstStyle>
          <a:p>
            <a:pPr>
              <a:defRPr/>
            </a:pPr>
            <a:fld id="{76E1AC9D-EC15-4D52-93E1-07DE449D1F14}" type="slidenum">
              <a:rPr lang="en-US" altLang="en-US"/>
              <a:pPr>
                <a:defRPr/>
              </a:pPr>
              <a:t>‹#›</a:t>
            </a:fld>
            <a:endParaRPr lang="en-US" altLang="en-US"/>
          </a:p>
        </p:txBody>
      </p:sp>
    </p:spTree>
    <p:extLst>
      <p:ext uri="{BB962C8B-B14F-4D97-AF65-F5344CB8AC3E}">
        <p14:creationId xmlns:p14="http://schemas.microsoft.com/office/powerpoint/2010/main" val="13912826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62320205-A710-470E-8DAB-8F78C698A846}" type="slidenum">
              <a:rPr lang="en-US" smtClean="0"/>
              <a:t>‹#›</a:t>
            </a:fld>
            <a:endParaRPr lang="en-US" dirty="0"/>
          </a:p>
        </p:txBody>
      </p:sp>
    </p:spTree>
    <p:extLst>
      <p:ext uri="{BB962C8B-B14F-4D97-AF65-F5344CB8AC3E}">
        <p14:creationId xmlns:p14="http://schemas.microsoft.com/office/powerpoint/2010/main" val="167870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mp; Su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62320205-A710-470E-8DAB-8F78C698A846}" type="slidenum">
              <a:rPr lang="en-US" smtClean="0"/>
              <a:t>‹#›</a:t>
            </a:fld>
            <a:endParaRPr lang="en-US" dirty="0"/>
          </a:p>
        </p:txBody>
      </p:sp>
      <p:sp>
        <p:nvSpPr>
          <p:cNvPr id="4" name="Text Placeholder 2"/>
          <p:cNvSpPr>
            <a:spLocks noGrp="1"/>
          </p:cNvSpPr>
          <p:nvPr>
            <p:ph type="body" idx="13"/>
          </p:nvPr>
        </p:nvSpPr>
        <p:spPr>
          <a:xfrm>
            <a:off x="287266" y="592194"/>
            <a:ext cx="7052871" cy="313893"/>
          </a:xfrm>
        </p:spPr>
        <p:txBody>
          <a:bodyPr anchor="t">
            <a:noAutofit/>
          </a:bodyPr>
          <a:lstStyle>
            <a:lvl1pPr marL="0" indent="0">
              <a:buNone/>
              <a:defRPr sz="1800" b="0">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700835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trategy">
    <p:spTree>
      <p:nvGrpSpPr>
        <p:cNvPr id="1" name=""/>
        <p:cNvGrpSpPr/>
        <p:nvPr/>
      </p:nvGrpSpPr>
      <p:grpSpPr>
        <a:xfrm>
          <a:off x="0" y="0"/>
          <a:ext cx="0" cy="0"/>
          <a:chOff x="0" y="0"/>
          <a:chExt cx="0" cy="0"/>
        </a:xfrm>
      </p:grpSpPr>
      <p:sp>
        <p:nvSpPr>
          <p:cNvPr id="2" name="Title 1"/>
          <p:cNvSpPr>
            <a:spLocks noGrp="1"/>
          </p:cNvSpPr>
          <p:nvPr>
            <p:ph type="title"/>
          </p:nvPr>
        </p:nvSpPr>
        <p:spPr>
          <a:xfrm>
            <a:off x="287267" y="588025"/>
            <a:ext cx="8075683" cy="348449"/>
          </a:xfrm>
        </p:spPr>
        <p:txBody>
          <a:bodyPr anchor="t"/>
          <a:lstStyle/>
          <a:p>
            <a:r>
              <a:rPr lang="en-US"/>
              <a:t>Click to edit Master title style</a:t>
            </a:r>
          </a:p>
        </p:txBody>
      </p:sp>
      <p:sp>
        <p:nvSpPr>
          <p:cNvPr id="5" name="Slide Number Placeholder 4"/>
          <p:cNvSpPr>
            <a:spLocks noGrp="1"/>
          </p:cNvSpPr>
          <p:nvPr>
            <p:ph type="sldNum" sz="quarter" idx="12"/>
          </p:nvPr>
        </p:nvSpPr>
        <p:spPr/>
        <p:txBody>
          <a:bodyPr/>
          <a:lstStyle/>
          <a:p>
            <a:fld id="{62320205-A710-470E-8DAB-8F78C698A846}" type="slidenum">
              <a:rPr lang="en-US" smtClean="0"/>
              <a:t>‹#›</a:t>
            </a:fld>
            <a:endParaRPr lang="en-US" dirty="0"/>
          </a:p>
        </p:txBody>
      </p:sp>
      <p:sp>
        <p:nvSpPr>
          <p:cNvPr id="4" name="Text Placeholder 2"/>
          <p:cNvSpPr>
            <a:spLocks noGrp="1"/>
          </p:cNvSpPr>
          <p:nvPr>
            <p:ph type="body" idx="13"/>
          </p:nvPr>
        </p:nvSpPr>
        <p:spPr>
          <a:xfrm>
            <a:off x="287266" y="331282"/>
            <a:ext cx="8075683" cy="313893"/>
          </a:xfrm>
        </p:spPr>
        <p:txBody>
          <a:bodyPr anchor="t">
            <a:noAutofit/>
          </a:bodyPr>
          <a:lstStyle>
            <a:lvl1pPr marL="0" indent="0">
              <a:buNone/>
              <a:defRPr sz="1800" b="0">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681270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Strategy">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1587727" y="347908"/>
            <a:ext cx="6558742" cy="724434"/>
          </a:xfrm>
        </p:spPr>
        <p:txBody>
          <a:bodyPr anchor="t"/>
          <a:lstStyle>
            <a:lvl1pPr marL="0" indent="0">
              <a:defRPr/>
            </a:lvl1pPr>
          </a:lstStyle>
          <a:p>
            <a:r>
              <a:rPr lang="en-US" dirty="0"/>
              <a:t>Click to edit </a:t>
            </a:r>
            <a:br>
              <a:rPr lang="en-US" dirty="0"/>
            </a:br>
            <a:r>
              <a:rPr lang="en-US" dirty="0"/>
              <a:t>Master title style</a:t>
            </a:r>
          </a:p>
        </p:txBody>
      </p:sp>
      <p:sp>
        <p:nvSpPr>
          <p:cNvPr id="5" name="Slide Number Placeholder 4"/>
          <p:cNvSpPr>
            <a:spLocks noGrp="1"/>
          </p:cNvSpPr>
          <p:nvPr>
            <p:ph type="sldNum" sz="quarter" idx="12"/>
          </p:nvPr>
        </p:nvSpPr>
        <p:spPr/>
        <p:txBody>
          <a:bodyPr/>
          <a:lstStyle/>
          <a:p>
            <a:fld id="{62320205-A710-470E-8DAB-8F78C698A846}" type="slidenum">
              <a:rPr lang="en-US" smtClean="0"/>
              <a:t>‹#›</a:t>
            </a:fld>
            <a:endParaRPr lang="en-US" dirty="0"/>
          </a:p>
        </p:txBody>
      </p:sp>
      <p:sp>
        <p:nvSpPr>
          <p:cNvPr id="4" name="Text Placeholder 2"/>
          <p:cNvSpPr>
            <a:spLocks noGrp="1"/>
          </p:cNvSpPr>
          <p:nvPr>
            <p:ph type="body" idx="13"/>
          </p:nvPr>
        </p:nvSpPr>
        <p:spPr>
          <a:xfrm>
            <a:off x="287266" y="343187"/>
            <a:ext cx="1779659" cy="348449"/>
          </a:xfrm>
        </p:spPr>
        <p:txBody>
          <a:bodyPr anchor="t">
            <a:noAutofit/>
          </a:bodyPr>
          <a:lstStyle>
            <a:lvl1pPr marL="0" indent="0" algn="l">
              <a:buNone/>
              <a:defRPr sz="1800" b="0">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cxnSp>
        <p:nvCxnSpPr>
          <p:cNvPr id="7" name="Straight Connector 6"/>
          <p:cNvCxnSpPr/>
          <p:nvPr userDrawn="1"/>
        </p:nvCxnSpPr>
        <p:spPr>
          <a:xfrm>
            <a:off x="1540975" y="356221"/>
            <a:ext cx="0" cy="525968"/>
          </a:xfrm>
          <a:prstGeom prst="line">
            <a:avLst/>
          </a:prstGeom>
          <a:ln>
            <a:solidFill>
              <a:schemeClr val="bg1">
                <a:lumMod val="85000"/>
              </a:schemeClr>
            </a:solidFill>
            <a:tailEnd type="none" w="lg" len="med"/>
          </a:ln>
        </p:spPr>
        <p:style>
          <a:lnRef idx="1">
            <a:schemeClr val="accent1"/>
          </a:lnRef>
          <a:fillRef idx="0">
            <a:schemeClr val="accent1"/>
          </a:fillRef>
          <a:effectRef idx="0">
            <a:schemeClr val="accent1"/>
          </a:effectRef>
          <a:fontRef idx="minor">
            <a:schemeClr val="tx1"/>
          </a:fontRef>
        </p:style>
      </p:cxnSp>
      <p:sp>
        <p:nvSpPr>
          <p:cNvPr id="18" name="Freeform 50"/>
          <p:cNvSpPr>
            <a:spLocks noEditPoints="1"/>
          </p:cNvSpPr>
          <p:nvPr userDrawn="1"/>
        </p:nvSpPr>
        <p:spPr bwMode="auto">
          <a:xfrm>
            <a:off x="463894" y="86852"/>
            <a:ext cx="859477" cy="861117"/>
          </a:xfrm>
          <a:custGeom>
            <a:avLst/>
            <a:gdLst>
              <a:gd name="T0" fmla="*/ 284 w 662"/>
              <a:gd name="T1" fmla="*/ 353 h 663"/>
              <a:gd name="T2" fmla="*/ 352 w 662"/>
              <a:gd name="T3" fmla="*/ 378 h 663"/>
              <a:gd name="T4" fmla="*/ 413 w 662"/>
              <a:gd name="T5" fmla="*/ 351 h 663"/>
              <a:gd name="T6" fmla="*/ 410 w 662"/>
              <a:gd name="T7" fmla="*/ 361 h 663"/>
              <a:gd name="T8" fmla="*/ 302 w 662"/>
              <a:gd name="T9" fmla="*/ 410 h 663"/>
              <a:gd name="T10" fmla="*/ 252 w 662"/>
              <a:gd name="T11" fmla="*/ 302 h 663"/>
              <a:gd name="T12" fmla="*/ 361 w 662"/>
              <a:gd name="T13" fmla="*/ 253 h 663"/>
              <a:gd name="T14" fmla="*/ 371 w 662"/>
              <a:gd name="T15" fmla="*/ 257 h 663"/>
              <a:gd name="T16" fmla="*/ 310 w 662"/>
              <a:gd name="T17" fmla="*/ 285 h 663"/>
              <a:gd name="T18" fmla="*/ 284 w 662"/>
              <a:gd name="T19" fmla="*/ 353 h 663"/>
              <a:gd name="T20" fmla="*/ 398 w 662"/>
              <a:gd name="T21" fmla="*/ 155 h 663"/>
              <a:gd name="T22" fmla="*/ 155 w 662"/>
              <a:gd name="T23" fmla="*/ 265 h 663"/>
              <a:gd name="T24" fmla="*/ 265 w 662"/>
              <a:gd name="T25" fmla="*/ 508 h 663"/>
              <a:gd name="T26" fmla="*/ 508 w 662"/>
              <a:gd name="T27" fmla="*/ 398 h 663"/>
              <a:gd name="T28" fmla="*/ 518 w 662"/>
              <a:gd name="T29" fmla="*/ 303 h 663"/>
              <a:gd name="T30" fmla="*/ 467 w 662"/>
              <a:gd name="T31" fmla="*/ 326 h 663"/>
              <a:gd name="T32" fmla="*/ 459 w 662"/>
              <a:gd name="T33" fmla="*/ 380 h 663"/>
              <a:gd name="T34" fmla="*/ 283 w 662"/>
              <a:gd name="T35" fmla="*/ 459 h 663"/>
              <a:gd name="T36" fmla="*/ 203 w 662"/>
              <a:gd name="T37" fmla="*/ 284 h 663"/>
              <a:gd name="T38" fmla="*/ 379 w 662"/>
              <a:gd name="T39" fmla="*/ 204 h 663"/>
              <a:gd name="T40" fmla="*/ 425 w 662"/>
              <a:gd name="T41" fmla="*/ 233 h 663"/>
              <a:gd name="T42" fmla="*/ 475 w 662"/>
              <a:gd name="T43" fmla="*/ 210 h 663"/>
              <a:gd name="T44" fmla="*/ 398 w 662"/>
              <a:gd name="T45" fmla="*/ 155 h 663"/>
              <a:gd name="T46" fmla="*/ 662 w 662"/>
              <a:gd name="T47" fmla="*/ 234 h 663"/>
              <a:gd name="T48" fmla="*/ 597 w 662"/>
              <a:gd name="T49" fmla="*/ 211 h 663"/>
              <a:gd name="T50" fmla="*/ 623 w 662"/>
              <a:gd name="T51" fmla="*/ 147 h 663"/>
              <a:gd name="T52" fmla="*/ 524 w 662"/>
              <a:gd name="T53" fmla="*/ 191 h 663"/>
              <a:gd name="T54" fmla="*/ 507 w 662"/>
              <a:gd name="T55" fmla="*/ 233 h 663"/>
              <a:gd name="T56" fmla="*/ 325 w 662"/>
              <a:gd name="T57" fmla="*/ 316 h 663"/>
              <a:gd name="T58" fmla="*/ 317 w 662"/>
              <a:gd name="T59" fmla="*/ 338 h 663"/>
              <a:gd name="T60" fmla="*/ 326 w 662"/>
              <a:gd name="T61" fmla="*/ 347 h 663"/>
              <a:gd name="T62" fmla="*/ 339 w 662"/>
              <a:gd name="T63" fmla="*/ 347 h 663"/>
              <a:gd name="T64" fmla="*/ 522 w 662"/>
              <a:gd name="T65" fmla="*/ 264 h 663"/>
              <a:gd name="T66" fmla="*/ 564 w 662"/>
              <a:gd name="T67" fmla="*/ 279 h 663"/>
              <a:gd name="T68" fmla="*/ 662 w 662"/>
              <a:gd name="T69" fmla="*/ 234 h 663"/>
              <a:gd name="T70" fmla="*/ 571 w 662"/>
              <a:gd name="T71" fmla="*/ 314 h 663"/>
              <a:gd name="T72" fmla="*/ 557 w 662"/>
              <a:gd name="T73" fmla="*/ 416 h 663"/>
              <a:gd name="T74" fmla="*/ 246 w 662"/>
              <a:gd name="T75" fmla="*/ 557 h 663"/>
              <a:gd name="T76" fmla="*/ 106 w 662"/>
              <a:gd name="T77" fmla="*/ 247 h 663"/>
              <a:gd name="T78" fmla="*/ 416 w 662"/>
              <a:gd name="T79" fmla="*/ 106 h 663"/>
              <a:gd name="T80" fmla="*/ 502 w 662"/>
              <a:gd name="T81" fmla="*/ 162 h 663"/>
              <a:gd name="T82" fmla="*/ 514 w 662"/>
              <a:gd name="T83" fmla="*/ 157 h 663"/>
              <a:gd name="T84" fmla="*/ 553 w 662"/>
              <a:gd name="T85" fmla="*/ 139 h 663"/>
              <a:gd name="T86" fmla="*/ 434 w 662"/>
              <a:gd name="T87" fmla="*/ 57 h 663"/>
              <a:gd name="T88" fmla="*/ 57 w 662"/>
              <a:gd name="T89" fmla="*/ 229 h 663"/>
              <a:gd name="T90" fmla="*/ 228 w 662"/>
              <a:gd name="T91" fmla="*/ 606 h 663"/>
              <a:gd name="T92" fmla="*/ 606 w 662"/>
              <a:gd name="T93" fmla="*/ 435 h 663"/>
              <a:gd name="T94" fmla="*/ 622 w 662"/>
              <a:gd name="T95" fmla="*/ 291 h 663"/>
              <a:gd name="T96" fmla="*/ 583 w 662"/>
              <a:gd name="T97" fmla="*/ 309 h 663"/>
              <a:gd name="T98" fmla="*/ 571 w 662"/>
              <a:gd name="T99" fmla="*/ 314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62" h="663">
                <a:moveTo>
                  <a:pt x="284" y="353"/>
                </a:moveTo>
                <a:cubicBezTo>
                  <a:pt x="296" y="379"/>
                  <a:pt x="327" y="390"/>
                  <a:pt x="352" y="378"/>
                </a:cubicBezTo>
                <a:cubicBezTo>
                  <a:pt x="413" y="351"/>
                  <a:pt x="413" y="351"/>
                  <a:pt x="413" y="351"/>
                </a:cubicBezTo>
                <a:cubicBezTo>
                  <a:pt x="412" y="354"/>
                  <a:pt x="411" y="358"/>
                  <a:pt x="410" y="361"/>
                </a:cubicBezTo>
                <a:cubicBezTo>
                  <a:pt x="394" y="405"/>
                  <a:pt x="345" y="427"/>
                  <a:pt x="302" y="410"/>
                </a:cubicBezTo>
                <a:cubicBezTo>
                  <a:pt x="258" y="394"/>
                  <a:pt x="236" y="345"/>
                  <a:pt x="252" y="302"/>
                </a:cubicBezTo>
                <a:cubicBezTo>
                  <a:pt x="269" y="259"/>
                  <a:pt x="317" y="236"/>
                  <a:pt x="361" y="253"/>
                </a:cubicBezTo>
                <a:cubicBezTo>
                  <a:pt x="364" y="254"/>
                  <a:pt x="368" y="256"/>
                  <a:pt x="371" y="257"/>
                </a:cubicBezTo>
                <a:cubicBezTo>
                  <a:pt x="310" y="285"/>
                  <a:pt x="310" y="285"/>
                  <a:pt x="310" y="285"/>
                </a:cubicBezTo>
                <a:cubicBezTo>
                  <a:pt x="284" y="297"/>
                  <a:pt x="273" y="327"/>
                  <a:pt x="284" y="353"/>
                </a:cubicBezTo>
                <a:close/>
                <a:moveTo>
                  <a:pt x="398" y="155"/>
                </a:moveTo>
                <a:cubicBezTo>
                  <a:pt x="300" y="118"/>
                  <a:pt x="191" y="168"/>
                  <a:pt x="155" y="265"/>
                </a:cubicBezTo>
                <a:cubicBezTo>
                  <a:pt x="118" y="363"/>
                  <a:pt x="167" y="472"/>
                  <a:pt x="265" y="508"/>
                </a:cubicBezTo>
                <a:cubicBezTo>
                  <a:pt x="362" y="545"/>
                  <a:pt x="471" y="495"/>
                  <a:pt x="508" y="398"/>
                </a:cubicBezTo>
                <a:cubicBezTo>
                  <a:pt x="519" y="367"/>
                  <a:pt x="522" y="334"/>
                  <a:pt x="518" y="303"/>
                </a:cubicBezTo>
                <a:cubicBezTo>
                  <a:pt x="467" y="326"/>
                  <a:pt x="467" y="326"/>
                  <a:pt x="467" y="326"/>
                </a:cubicBezTo>
                <a:cubicBezTo>
                  <a:pt x="468" y="344"/>
                  <a:pt x="465" y="362"/>
                  <a:pt x="459" y="380"/>
                </a:cubicBezTo>
                <a:cubicBezTo>
                  <a:pt x="432" y="450"/>
                  <a:pt x="354" y="486"/>
                  <a:pt x="283" y="459"/>
                </a:cubicBezTo>
                <a:cubicBezTo>
                  <a:pt x="213" y="433"/>
                  <a:pt x="177" y="354"/>
                  <a:pt x="203" y="284"/>
                </a:cubicBezTo>
                <a:cubicBezTo>
                  <a:pt x="230" y="213"/>
                  <a:pt x="309" y="177"/>
                  <a:pt x="379" y="204"/>
                </a:cubicBezTo>
                <a:cubicBezTo>
                  <a:pt x="397" y="211"/>
                  <a:pt x="412" y="220"/>
                  <a:pt x="425" y="233"/>
                </a:cubicBezTo>
                <a:cubicBezTo>
                  <a:pt x="475" y="210"/>
                  <a:pt x="475" y="210"/>
                  <a:pt x="475" y="210"/>
                </a:cubicBezTo>
                <a:cubicBezTo>
                  <a:pt x="455" y="186"/>
                  <a:pt x="429" y="167"/>
                  <a:pt x="398" y="155"/>
                </a:cubicBezTo>
                <a:close/>
                <a:moveTo>
                  <a:pt x="662" y="234"/>
                </a:moveTo>
                <a:cubicBezTo>
                  <a:pt x="597" y="211"/>
                  <a:pt x="597" y="211"/>
                  <a:pt x="597" y="211"/>
                </a:cubicBezTo>
                <a:cubicBezTo>
                  <a:pt x="623" y="147"/>
                  <a:pt x="623" y="147"/>
                  <a:pt x="623" y="147"/>
                </a:cubicBezTo>
                <a:cubicBezTo>
                  <a:pt x="524" y="191"/>
                  <a:pt x="524" y="191"/>
                  <a:pt x="524" y="191"/>
                </a:cubicBezTo>
                <a:cubicBezTo>
                  <a:pt x="507" y="233"/>
                  <a:pt x="507" y="233"/>
                  <a:pt x="507" y="233"/>
                </a:cubicBezTo>
                <a:cubicBezTo>
                  <a:pt x="325" y="316"/>
                  <a:pt x="325" y="316"/>
                  <a:pt x="325" y="316"/>
                </a:cubicBezTo>
                <a:cubicBezTo>
                  <a:pt x="317" y="319"/>
                  <a:pt x="313" y="330"/>
                  <a:pt x="317" y="338"/>
                </a:cubicBezTo>
                <a:cubicBezTo>
                  <a:pt x="318" y="342"/>
                  <a:pt x="322" y="346"/>
                  <a:pt x="326" y="347"/>
                </a:cubicBezTo>
                <a:cubicBezTo>
                  <a:pt x="330" y="349"/>
                  <a:pt x="335" y="349"/>
                  <a:pt x="339" y="347"/>
                </a:cubicBezTo>
                <a:cubicBezTo>
                  <a:pt x="522" y="264"/>
                  <a:pt x="522" y="264"/>
                  <a:pt x="522" y="264"/>
                </a:cubicBezTo>
                <a:cubicBezTo>
                  <a:pt x="564" y="279"/>
                  <a:pt x="564" y="279"/>
                  <a:pt x="564" y="279"/>
                </a:cubicBezTo>
                <a:lnTo>
                  <a:pt x="662" y="234"/>
                </a:lnTo>
                <a:close/>
                <a:moveTo>
                  <a:pt x="571" y="314"/>
                </a:moveTo>
                <a:cubicBezTo>
                  <a:pt x="574" y="348"/>
                  <a:pt x="569" y="383"/>
                  <a:pt x="557" y="416"/>
                </a:cubicBezTo>
                <a:cubicBezTo>
                  <a:pt x="510" y="541"/>
                  <a:pt x="371" y="604"/>
                  <a:pt x="246" y="557"/>
                </a:cubicBezTo>
                <a:cubicBezTo>
                  <a:pt x="122" y="510"/>
                  <a:pt x="59" y="371"/>
                  <a:pt x="106" y="247"/>
                </a:cubicBezTo>
                <a:cubicBezTo>
                  <a:pt x="152" y="123"/>
                  <a:pt x="292" y="59"/>
                  <a:pt x="416" y="106"/>
                </a:cubicBezTo>
                <a:cubicBezTo>
                  <a:pt x="450" y="119"/>
                  <a:pt x="479" y="138"/>
                  <a:pt x="502" y="162"/>
                </a:cubicBezTo>
                <a:cubicBezTo>
                  <a:pt x="514" y="157"/>
                  <a:pt x="514" y="157"/>
                  <a:pt x="514" y="157"/>
                </a:cubicBezTo>
                <a:cubicBezTo>
                  <a:pt x="553" y="139"/>
                  <a:pt x="553" y="139"/>
                  <a:pt x="553" y="139"/>
                </a:cubicBezTo>
                <a:cubicBezTo>
                  <a:pt x="522" y="104"/>
                  <a:pt x="482" y="75"/>
                  <a:pt x="434" y="57"/>
                </a:cubicBezTo>
                <a:cubicBezTo>
                  <a:pt x="283" y="0"/>
                  <a:pt x="114" y="77"/>
                  <a:pt x="57" y="229"/>
                </a:cubicBezTo>
                <a:cubicBezTo>
                  <a:pt x="0" y="380"/>
                  <a:pt x="77" y="549"/>
                  <a:pt x="228" y="606"/>
                </a:cubicBezTo>
                <a:cubicBezTo>
                  <a:pt x="380" y="663"/>
                  <a:pt x="549" y="586"/>
                  <a:pt x="606" y="435"/>
                </a:cubicBezTo>
                <a:cubicBezTo>
                  <a:pt x="623" y="387"/>
                  <a:pt x="628" y="338"/>
                  <a:pt x="622" y="291"/>
                </a:cubicBezTo>
                <a:cubicBezTo>
                  <a:pt x="583" y="309"/>
                  <a:pt x="583" y="309"/>
                  <a:pt x="583" y="309"/>
                </a:cubicBezTo>
                <a:lnTo>
                  <a:pt x="571" y="314"/>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7616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Wider">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267" y="906087"/>
            <a:ext cx="5037208" cy="51871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0"/>
          </p:nvPr>
        </p:nvSpPr>
        <p:spPr/>
        <p:txBody>
          <a:bodyPr/>
          <a:lstStyle/>
          <a:p>
            <a:fld id="{BD24007E-3925-E74C-A90B-515138799913}" type="slidenum">
              <a:rPr lang="en-US" smtClean="0"/>
              <a:pPr/>
              <a:t>‹#›</a:t>
            </a:fld>
            <a:endParaRPr lang="en-US" dirty="0"/>
          </a:p>
        </p:txBody>
      </p:sp>
    </p:spTree>
    <p:extLst>
      <p:ext uri="{BB962C8B-B14F-4D97-AF65-F5344CB8AC3E}">
        <p14:creationId xmlns:p14="http://schemas.microsoft.com/office/powerpoint/2010/main" val="233299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 Sub +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87267" y="1005840"/>
            <a:ext cx="3611402" cy="427776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AC471427-8558-453F-95C8-B39E3906A5A4}" type="slidenum">
              <a:rPr lang="en-US" smtClean="0"/>
              <a:t>‹#›</a:t>
            </a:fld>
            <a:endParaRPr lang="en-US"/>
          </a:p>
        </p:txBody>
      </p:sp>
      <p:sp>
        <p:nvSpPr>
          <p:cNvPr id="5" name="Text Placeholder 2"/>
          <p:cNvSpPr>
            <a:spLocks noGrp="1"/>
          </p:cNvSpPr>
          <p:nvPr>
            <p:ph type="body" idx="13"/>
          </p:nvPr>
        </p:nvSpPr>
        <p:spPr>
          <a:xfrm>
            <a:off x="287266" y="592194"/>
            <a:ext cx="7052871" cy="322206"/>
          </a:xfrm>
        </p:spPr>
        <p:txBody>
          <a:bodyPr anchor="t">
            <a:noAutofit/>
          </a:bodyPr>
          <a:lstStyle>
            <a:lvl1pPr marL="0" indent="0">
              <a:buNone/>
              <a:defRPr sz="1800" b="0">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90201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2320205-A710-470E-8DAB-8F78C698A846}" type="slidenum">
              <a:rPr lang="en-US" smtClean="0"/>
              <a:t>‹#›</a:t>
            </a:fld>
            <a:endParaRPr lang="en-US" dirty="0"/>
          </a:p>
        </p:txBody>
      </p:sp>
    </p:spTree>
    <p:extLst>
      <p:ext uri="{BB962C8B-B14F-4D97-AF65-F5344CB8AC3E}">
        <p14:creationId xmlns:p14="http://schemas.microsoft.com/office/powerpoint/2010/main" val="372250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62320205-A710-470E-8DAB-8F78C698A846}" type="slidenum">
              <a:rPr lang="en-US" smtClean="0"/>
              <a:t>‹#›</a:t>
            </a:fld>
            <a:endParaRPr lang="en-US" dirty="0"/>
          </a:p>
        </p:txBody>
      </p:sp>
      <p:sp>
        <p:nvSpPr>
          <p:cNvPr id="4" name="Text Placeholder 2"/>
          <p:cNvSpPr>
            <a:spLocks noGrp="1"/>
          </p:cNvSpPr>
          <p:nvPr>
            <p:ph type="body" idx="13"/>
          </p:nvPr>
        </p:nvSpPr>
        <p:spPr>
          <a:xfrm>
            <a:off x="287266" y="592194"/>
            <a:ext cx="7052871" cy="823912"/>
          </a:xfrm>
        </p:spPr>
        <p:txBody>
          <a:bodyPr anchor="t">
            <a:normAutofit/>
          </a:bodyPr>
          <a:lstStyle>
            <a:lvl1pPr marL="0" indent="0">
              <a:buNone/>
              <a:defRPr sz="1800" b="0">
                <a:solidFill>
                  <a:schemeClr val="tx1">
                    <a:lumMod val="50000"/>
                    <a:lumOff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12" name="Straight Connector 11"/>
          <p:cNvCxnSpPr/>
          <p:nvPr userDrawn="1"/>
        </p:nvCxnSpPr>
        <p:spPr>
          <a:xfrm>
            <a:off x="1485710" y="4355869"/>
            <a:ext cx="0" cy="2152881"/>
          </a:xfrm>
          <a:prstGeom prst="line">
            <a:avLst/>
          </a:prstGeom>
          <a:ln>
            <a:solidFill>
              <a:srgbClr val="CC1A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2962413" y="3639097"/>
            <a:ext cx="0" cy="2869653"/>
          </a:xfrm>
          <a:prstGeom prst="line">
            <a:avLst/>
          </a:prstGeom>
          <a:ln>
            <a:solidFill>
              <a:srgbClr val="CC1A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4848174" y="2452762"/>
            <a:ext cx="0" cy="4055988"/>
          </a:xfrm>
          <a:prstGeom prst="line">
            <a:avLst/>
          </a:prstGeom>
          <a:ln>
            <a:solidFill>
              <a:srgbClr val="CC1A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6248210" y="3243458"/>
            <a:ext cx="0" cy="3265292"/>
          </a:xfrm>
          <a:prstGeom prst="line">
            <a:avLst/>
          </a:prstGeom>
          <a:ln>
            <a:solidFill>
              <a:srgbClr val="CC1A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524560" y="4355869"/>
            <a:ext cx="0" cy="2152881"/>
          </a:xfrm>
          <a:prstGeom prst="line">
            <a:avLst/>
          </a:prstGeom>
          <a:ln>
            <a:solidFill>
              <a:srgbClr val="CC1A00"/>
            </a:solidFill>
          </a:ln>
        </p:spPr>
        <p:style>
          <a:lnRef idx="1">
            <a:schemeClr val="accent1"/>
          </a:lnRef>
          <a:fillRef idx="0">
            <a:schemeClr val="accent1"/>
          </a:fillRef>
          <a:effectRef idx="0">
            <a:schemeClr val="accent1"/>
          </a:effectRef>
          <a:fontRef idx="minor">
            <a:schemeClr val="tx1"/>
          </a:fontRef>
        </p:style>
      </p:cxnSp>
      <p:sp>
        <p:nvSpPr>
          <p:cNvPr id="6" name="Picture Placeholder 4"/>
          <p:cNvSpPr>
            <a:spLocks noGrp="1"/>
          </p:cNvSpPr>
          <p:nvPr userDrawn="1">
            <p:ph type="pic" sz="quarter" idx="14"/>
          </p:nvPr>
        </p:nvSpPr>
        <p:spPr>
          <a:xfrm>
            <a:off x="799719" y="3371943"/>
            <a:ext cx="1371981" cy="1371981"/>
          </a:xfrm>
          <a:prstGeom prst="ellipse">
            <a:avLst/>
          </a:prstGeom>
          <a:solidFill>
            <a:schemeClr val="accent2"/>
          </a:solidFill>
          <a:ln w="3175">
            <a:noFill/>
          </a:ln>
          <a:effectLst>
            <a:outerShdw blurRad="76200" dist="25400" dir="2700000" algn="tl" rotWithShape="0">
              <a:prstClr val="black">
                <a:alpha val="40000"/>
              </a:prstClr>
            </a:outerShdw>
          </a:effectLst>
        </p:spPr>
        <p:txBody>
          <a:bodyPr anchor="ctr"/>
          <a:lstStyle>
            <a:lvl1pPr algn="ctr">
              <a:defRPr/>
            </a:lvl1pPr>
          </a:lstStyle>
          <a:p>
            <a:endParaRPr lang="en-US"/>
          </a:p>
        </p:txBody>
      </p:sp>
      <p:sp>
        <p:nvSpPr>
          <p:cNvPr id="7" name="Picture Placeholder 4"/>
          <p:cNvSpPr>
            <a:spLocks noGrp="1"/>
          </p:cNvSpPr>
          <p:nvPr userDrawn="1">
            <p:ph type="pic" sz="quarter" idx="15"/>
          </p:nvPr>
        </p:nvSpPr>
        <p:spPr>
          <a:xfrm>
            <a:off x="2276422" y="2314668"/>
            <a:ext cx="1371981" cy="1371981"/>
          </a:xfrm>
          <a:prstGeom prst="ellipse">
            <a:avLst/>
          </a:prstGeom>
          <a:solidFill>
            <a:schemeClr val="accent2"/>
          </a:solidFill>
          <a:ln w="3175">
            <a:noFill/>
          </a:ln>
          <a:effectLst>
            <a:outerShdw blurRad="76200" dist="25400" dir="2700000" algn="tl" rotWithShape="0">
              <a:prstClr val="black">
                <a:alpha val="40000"/>
              </a:prstClr>
            </a:outerShdw>
          </a:effectLst>
        </p:spPr>
        <p:txBody>
          <a:bodyPr anchor="ctr"/>
          <a:lstStyle>
            <a:lvl1pPr algn="ctr">
              <a:defRPr/>
            </a:lvl1pPr>
          </a:lstStyle>
          <a:p>
            <a:endParaRPr lang="en-US"/>
          </a:p>
        </p:txBody>
      </p:sp>
      <p:sp>
        <p:nvSpPr>
          <p:cNvPr id="9" name="Picture Placeholder 4"/>
          <p:cNvSpPr>
            <a:spLocks noGrp="1"/>
          </p:cNvSpPr>
          <p:nvPr userDrawn="1">
            <p:ph type="pic" sz="quarter" idx="17"/>
          </p:nvPr>
        </p:nvSpPr>
        <p:spPr>
          <a:xfrm>
            <a:off x="4162183" y="1274797"/>
            <a:ext cx="1371981" cy="1371981"/>
          </a:xfrm>
          <a:prstGeom prst="ellipse">
            <a:avLst/>
          </a:prstGeom>
          <a:solidFill>
            <a:schemeClr val="accent2"/>
          </a:solidFill>
          <a:ln w="3175">
            <a:noFill/>
          </a:ln>
          <a:effectLst>
            <a:outerShdw blurRad="76200" dist="25400" dir="2700000" algn="tl" rotWithShape="0">
              <a:prstClr val="black">
                <a:alpha val="40000"/>
              </a:prstClr>
            </a:outerShdw>
          </a:effectLst>
        </p:spPr>
        <p:txBody>
          <a:bodyPr anchor="ctr"/>
          <a:lstStyle>
            <a:lvl1pPr algn="ctr">
              <a:defRPr/>
            </a:lvl1pPr>
          </a:lstStyle>
          <a:p>
            <a:endParaRPr lang="en-US"/>
          </a:p>
        </p:txBody>
      </p:sp>
      <p:sp>
        <p:nvSpPr>
          <p:cNvPr id="10" name="Picture Placeholder 4"/>
          <p:cNvSpPr>
            <a:spLocks noGrp="1"/>
          </p:cNvSpPr>
          <p:nvPr userDrawn="1">
            <p:ph type="pic" sz="quarter" idx="18"/>
          </p:nvPr>
        </p:nvSpPr>
        <p:spPr>
          <a:xfrm>
            <a:off x="5562219" y="1910403"/>
            <a:ext cx="1371981" cy="1371981"/>
          </a:xfrm>
          <a:prstGeom prst="ellipse">
            <a:avLst/>
          </a:prstGeom>
          <a:solidFill>
            <a:schemeClr val="accent2"/>
          </a:solidFill>
          <a:ln w="3175">
            <a:noFill/>
          </a:ln>
          <a:effectLst>
            <a:outerShdw blurRad="76200" dist="25400" dir="2700000" algn="tl" rotWithShape="0">
              <a:prstClr val="black">
                <a:alpha val="40000"/>
              </a:prstClr>
            </a:outerShdw>
          </a:effectLst>
        </p:spPr>
        <p:txBody>
          <a:bodyPr anchor="ctr"/>
          <a:lstStyle>
            <a:lvl1pPr algn="ctr">
              <a:defRPr/>
            </a:lvl1pPr>
          </a:lstStyle>
          <a:p>
            <a:endParaRPr lang="en-US"/>
          </a:p>
        </p:txBody>
      </p:sp>
      <p:sp>
        <p:nvSpPr>
          <p:cNvPr id="11" name="Picture Placeholder 4"/>
          <p:cNvSpPr>
            <a:spLocks noGrp="1"/>
          </p:cNvSpPr>
          <p:nvPr userDrawn="1">
            <p:ph type="pic" sz="quarter" idx="19"/>
          </p:nvPr>
        </p:nvSpPr>
        <p:spPr>
          <a:xfrm>
            <a:off x="6838569" y="3462978"/>
            <a:ext cx="1371981" cy="1371981"/>
          </a:xfrm>
          <a:prstGeom prst="ellipse">
            <a:avLst/>
          </a:prstGeom>
          <a:solidFill>
            <a:schemeClr val="accent2"/>
          </a:solidFill>
          <a:ln w="3175">
            <a:noFill/>
          </a:ln>
          <a:effectLst>
            <a:outerShdw blurRad="76200" dist="25400" dir="2700000" algn="tl" rotWithShape="0">
              <a:prstClr val="black">
                <a:alpha val="40000"/>
              </a:prstClr>
            </a:outerShdw>
          </a:effectLst>
        </p:spPr>
        <p:txBody>
          <a:bodyPr anchor="ctr"/>
          <a:lstStyle>
            <a:lvl1pPr algn="ctr">
              <a:defRPr/>
            </a:lvl1pPr>
          </a:lstStyle>
          <a:p>
            <a:endParaRPr lang="en-US"/>
          </a:p>
        </p:txBody>
      </p:sp>
      <p:sp>
        <p:nvSpPr>
          <p:cNvPr id="22" name="Text Placeholder 21"/>
          <p:cNvSpPr>
            <a:spLocks noGrp="1"/>
          </p:cNvSpPr>
          <p:nvPr userDrawn="1">
            <p:ph type="body" sz="quarter" idx="20"/>
          </p:nvPr>
        </p:nvSpPr>
        <p:spPr>
          <a:xfrm>
            <a:off x="799719" y="5012450"/>
            <a:ext cx="1371982" cy="484014"/>
          </a:xfrm>
          <a:solidFill>
            <a:schemeClr val="bg1"/>
          </a:solidFill>
        </p:spPr>
        <p:txBody>
          <a:bodyPr anchor="ctr"/>
          <a:lstStyle>
            <a:lvl1pPr algn="ctr">
              <a:lnSpc>
                <a:spcPct val="85000"/>
              </a:lnSpc>
              <a:spcBef>
                <a:spcPts val="0"/>
              </a:spcBef>
              <a:spcAft>
                <a:spcPts val="300"/>
              </a:spcAft>
              <a:defRPr sz="1400" b="1"/>
            </a:lvl1pPr>
            <a:lvl2pPr marL="1588" indent="-1588" algn="ctr">
              <a:lnSpc>
                <a:spcPct val="85000"/>
              </a:lnSpc>
              <a:spcBef>
                <a:spcPts val="0"/>
              </a:spcBef>
              <a:spcAft>
                <a:spcPts val="300"/>
              </a:spcAft>
              <a:defRPr sz="1400" b="1"/>
            </a:lvl2pPr>
          </a:lstStyle>
          <a:p>
            <a:pPr lvl="0"/>
            <a:r>
              <a:rPr lang="en-US" dirty="0"/>
              <a:t>Click to edit Master text</a:t>
            </a:r>
          </a:p>
        </p:txBody>
      </p:sp>
      <p:sp>
        <p:nvSpPr>
          <p:cNvPr id="26" name="Text Placeholder 21"/>
          <p:cNvSpPr>
            <a:spLocks noGrp="1"/>
          </p:cNvSpPr>
          <p:nvPr>
            <p:ph type="body" sz="quarter" idx="21"/>
          </p:nvPr>
        </p:nvSpPr>
        <p:spPr>
          <a:xfrm>
            <a:off x="2276421" y="4231189"/>
            <a:ext cx="1371982" cy="484014"/>
          </a:xfrm>
          <a:solidFill>
            <a:schemeClr val="bg1"/>
          </a:solidFill>
        </p:spPr>
        <p:txBody>
          <a:bodyPr anchor="ctr"/>
          <a:lstStyle>
            <a:lvl1pPr algn="ctr">
              <a:lnSpc>
                <a:spcPct val="85000"/>
              </a:lnSpc>
              <a:spcBef>
                <a:spcPts val="0"/>
              </a:spcBef>
              <a:spcAft>
                <a:spcPts val="300"/>
              </a:spcAft>
              <a:defRPr sz="1400" b="1"/>
            </a:lvl1pPr>
            <a:lvl2pPr marL="1588" indent="-1588" algn="ctr">
              <a:lnSpc>
                <a:spcPct val="85000"/>
              </a:lnSpc>
              <a:spcBef>
                <a:spcPts val="0"/>
              </a:spcBef>
              <a:spcAft>
                <a:spcPts val="300"/>
              </a:spcAft>
              <a:defRPr sz="1400" b="1"/>
            </a:lvl2pPr>
          </a:lstStyle>
          <a:p>
            <a:pPr lvl="0"/>
            <a:r>
              <a:rPr lang="en-US" dirty="0"/>
              <a:t>Click to edit Master text</a:t>
            </a:r>
          </a:p>
        </p:txBody>
      </p:sp>
      <p:sp>
        <p:nvSpPr>
          <p:cNvPr id="28" name="Text Placeholder 21"/>
          <p:cNvSpPr>
            <a:spLocks noGrp="1"/>
          </p:cNvSpPr>
          <p:nvPr>
            <p:ph type="body" sz="quarter" idx="23"/>
          </p:nvPr>
        </p:nvSpPr>
        <p:spPr>
          <a:xfrm>
            <a:off x="4162183" y="3042097"/>
            <a:ext cx="1371982" cy="484014"/>
          </a:xfrm>
          <a:solidFill>
            <a:schemeClr val="bg1"/>
          </a:solidFill>
        </p:spPr>
        <p:txBody>
          <a:bodyPr anchor="ctr"/>
          <a:lstStyle>
            <a:lvl1pPr algn="ctr">
              <a:lnSpc>
                <a:spcPct val="85000"/>
              </a:lnSpc>
              <a:spcBef>
                <a:spcPts val="0"/>
              </a:spcBef>
              <a:spcAft>
                <a:spcPts val="300"/>
              </a:spcAft>
              <a:defRPr sz="1400" b="1"/>
            </a:lvl1pPr>
            <a:lvl2pPr marL="1588" indent="-1588" algn="ctr">
              <a:lnSpc>
                <a:spcPct val="85000"/>
              </a:lnSpc>
              <a:spcBef>
                <a:spcPts val="0"/>
              </a:spcBef>
              <a:spcAft>
                <a:spcPts val="300"/>
              </a:spcAft>
              <a:defRPr sz="1400" b="1"/>
            </a:lvl2pPr>
          </a:lstStyle>
          <a:p>
            <a:pPr lvl="0"/>
            <a:r>
              <a:rPr lang="en-US" dirty="0"/>
              <a:t>Click to edit Master text</a:t>
            </a:r>
          </a:p>
        </p:txBody>
      </p:sp>
      <p:sp>
        <p:nvSpPr>
          <p:cNvPr id="29" name="Text Placeholder 21"/>
          <p:cNvSpPr>
            <a:spLocks noGrp="1"/>
          </p:cNvSpPr>
          <p:nvPr>
            <p:ph type="body" sz="quarter" idx="24"/>
          </p:nvPr>
        </p:nvSpPr>
        <p:spPr>
          <a:xfrm>
            <a:off x="5562218" y="4719282"/>
            <a:ext cx="1371982" cy="484014"/>
          </a:xfrm>
          <a:solidFill>
            <a:schemeClr val="bg1"/>
          </a:solidFill>
        </p:spPr>
        <p:txBody>
          <a:bodyPr anchor="ctr"/>
          <a:lstStyle>
            <a:lvl1pPr algn="ctr">
              <a:lnSpc>
                <a:spcPct val="85000"/>
              </a:lnSpc>
              <a:spcBef>
                <a:spcPts val="0"/>
              </a:spcBef>
              <a:spcAft>
                <a:spcPts val="300"/>
              </a:spcAft>
              <a:defRPr sz="1400" b="1"/>
            </a:lvl1pPr>
            <a:lvl2pPr marL="1588" indent="-1588" algn="ctr">
              <a:lnSpc>
                <a:spcPct val="85000"/>
              </a:lnSpc>
              <a:spcBef>
                <a:spcPts val="0"/>
              </a:spcBef>
              <a:spcAft>
                <a:spcPts val="300"/>
              </a:spcAft>
              <a:defRPr sz="1400" b="1"/>
            </a:lvl2pPr>
          </a:lstStyle>
          <a:p>
            <a:pPr lvl="0"/>
            <a:r>
              <a:rPr lang="en-US" dirty="0"/>
              <a:t>Click to edit Master text</a:t>
            </a:r>
          </a:p>
        </p:txBody>
      </p:sp>
      <p:sp>
        <p:nvSpPr>
          <p:cNvPr id="30" name="Text Placeholder 21"/>
          <p:cNvSpPr>
            <a:spLocks noGrp="1"/>
          </p:cNvSpPr>
          <p:nvPr>
            <p:ph type="body" sz="quarter" idx="25"/>
          </p:nvPr>
        </p:nvSpPr>
        <p:spPr>
          <a:xfrm>
            <a:off x="6838568" y="5456200"/>
            <a:ext cx="1371982" cy="484014"/>
          </a:xfrm>
          <a:solidFill>
            <a:schemeClr val="bg1"/>
          </a:solidFill>
        </p:spPr>
        <p:txBody>
          <a:bodyPr anchor="ctr"/>
          <a:lstStyle>
            <a:lvl1pPr algn="ctr">
              <a:lnSpc>
                <a:spcPct val="85000"/>
              </a:lnSpc>
              <a:spcBef>
                <a:spcPts val="0"/>
              </a:spcBef>
              <a:spcAft>
                <a:spcPts val="300"/>
              </a:spcAft>
              <a:defRPr sz="1400" b="1"/>
            </a:lvl1pPr>
            <a:lvl2pPr marL="1588" indent="-1588" algn="ctr">
              <a:lnSpc>
                <a:spcPct val="85000"/>
              </a:lnSpc>
              <a:spcBef>
                <a:spcPts val="0"/>
              </a:spcBef>
              <a:spcAft>
                <a:spcPts val="300"/>
              </a:spcAft>
              <a:defRPr sz="1400" b="1"/>
            </a:lvl2pPr>
          </a:lstStyle>
          <a:p>
            <a:pPr lvl="0"/>
            <a:r>
              <a:rPr lang="en-US" dirty="0"/>
              <a:t>Click to edit Master text</a:t>
            </a:r>
          </a:p>
        </p:txBody>
      </p:sp>
      <p:cxnSp>
        <p:nvCxnSpPr>
          <p:cNvPr id="14" name="Straight Connector 13"/>
          <p:cNvCxnSpPr/>
          <p:nvPr userDrawn="1"/>
        </p:nvCxnSpPr>
        <p:spPr>
          <a:xfrm>
            <a:off x="4134041" y="5049679"/>
            <a:ext cx="0" cy="1459071"/>
          </a:xfrm>
          <a:prstGeom prst="line">
            <a:avLst/>
          </a:prstGeom>
          <a:ln>
            <a:solidFill>
              <a:srgbClr val="CC1A00"/>
            </a:solidFill>
          </a:ln>
        </p:spPr>
        <p:style>
          <a:lnRef idx="1">
            <a:schemeClr val="accent1"/>
          </a:lnRef>
          <a:fillRef idx="0">
            <a:schemeClr val="accent1"/>
          </a:fillRef>
          <a:effectRef idx="0">
            <a:schemeClr val="accent1"/>
          </a:effectRef>
          <a:fontRef idx="minor">
            <a:schemeClr val="tx1"/>
          </a:fontRef>
        </p:style>
      </p:cxnSp>
      <p:sp>
        <p:nvSpPr>
          <p:cNvPr id="8" name="Picture Placeholder 4"/>
          <p:cNvSpPr>
            <a:spLocks noGrp="1"/>
          </p:cNvSpPr>
          <p:nvPr userDrawn="1">
            <p:ph type="pic" sz="quarter" idx="16"/>
          </p:nvPr>
        </p:nvSpPr>
        <p:spPr>
          <a:xfrm>
            <a:off x="3448050" y="3686649"/>
            <a:ext cx="1371981" cy="1371981"/>
          </a:xfrm>
          <a:prstGeom prst="ellipse">
            <a:avLst/>
          </a:prstGeom>
          <a:solidFill>
            <a:schemeClr val="accent2"/>
          </a:solidFill>
          <a:ln w="3175">
            <a:noFill/>
          </a:ln>
          <a:effectLst>
            <a:outerShdw blurRad="76200" dist="25400" dir="2700000" algn="tl" rotWithShape="0">
              <a:prstClr val="black">
                <a:alpha val="40000"/>
              </a:prstClr>
            </a:outerShdw>
          </a:effectLst>
        </p:spPr>
        <p:txBody>
          <a:bodyPr anchor="ctr"/>
          <a:lstStyle>
            <a:lvl1pPr algn="ctr">
              <a:defRPr/>
            </a:lvl1pPr>
          </a:lstStyle>
          <a:p>
            <a:endParaRPr lang="en-US"/>
          </a:p>
        </p:txBody>
      </p:sp>
      <p:sp>
        <p:nvSpPr>
          <p:cNvPr id="27" name="Text Placeholder 21"/>
          <p:cNvSpPr>
            <a:spLocks noGrp="1"/>
          </p:cNvSpPr>
          <p:nvPr>
            <p:ph type="body" sz="quarter" idx="22"/>
          </p:nvPr>
        </p:nvSpPr>
        <p:spPr>
          <a:xfrm>
            <a:off x="3448049" y="5492724"/>
            <a:ext cx="1371982" cy="484014"/>
          </a:xfrm>
          <a:solidFill>
            <a:schemeClr val="bg1"/>
          </a:solidFill>
        </p:spPr>
        <p:txBody>
          <a:bodyPr anchor="ctr"/>
          <a:lstStyle>
            <a:lvl1pPr algn="ctr">
              <a:lnSpc>
                <a:spcPct val="85000"/>
              </a:lnSpc>
              <a:spcBef>
                <a:spcPts val="0"/>
              </a:spcBef>
              <a:spcAft>
                <a:spcPts val="300"/>
              </a:spcAft>
              <a:defRPr sz="1400" b="1"/>
            </a:lvl1pPr>
            <a:lvl2pPr marL="1588" indent="-1588" algn="ctr">
              <a:lnSpc>
                <a:spcPct val="85000"/>
              </a:lnSpc>
              <a:spcBef>
                <a:spcPts val="0"/>
              </a:spcBef>
              <a:spcAft>
                <a:spcPts val="300"/>
              </a:spcAft>
              <a:defRPr sz="1400" b="1"/>
            </a:lvl2pPr>
          </a:lstStyle>
          <a:p>
            <a:pPr lvl="0"/>
            <a:r>
              <a:rPr lang="en-US" dirty="0"/>
              <a:t>Click to edit Master text</a:t>
            </a:r>
          </a:p>
        </p:txBody>
      </p:sp>
    </p:spTree>
    <p:extLst>
      <p:ext uri="{BB962C8B-B14F-4D97-AF65-F5344CB8AC3E}">
        <p14:creationId xmlns:p14="http://schemas.microsoft.com/office/powerpoint/2010/main" val="413033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DA80C1-B06C-6246-B3E5-026D6F68DA16}" type="datetimeFigureOut">
              <a:rPr lang="en-US" smtClean="0"/>
              <a:t>4/2/2020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7EE75BE-AF71-5943-8DC8-6D29C75854CA}" type="slidenum">
              <a:rPr lang="en-US" smtClean="0"/>
              <a:t>‹#›</a:t>
            </a:fld>
            <a:endParaRPr lang="en-US" dirty="0"/>
          </a:p>
        </p:txBody>
      </p:sp>
    </p:spTree>
    <p:extLst>
      <p:ext uri="{BB962C8B-B14F-4D97-AF65-F5344CB8AC3E}">
        <p14:creationId xmlns:p14="http://schemas.microsoft.com/office/powerpoint/2010/main" val="1409787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ag Spread">
    <p:spTree>
      <p:nvGrpSpPr>
        <p:cNvPr id="1" name=""/>
        <p:cNvGrpSpPr/>
        <p:nvPr/>
      </p:nvGrpSpPr>
      <p:grpSpPr>
        <a:xfrm>
          <a:off x="0" y="0"/>
          <a:ext cx="0" cy="0"/>
          <a:chOff x="0" y="0"/>
          <a:chExt cx="0" cy="0"/>
        </a:xfrm>
      </p:grpSpPr>
      <p:cxnSp>
        <p:nvCxnSpPr>
          <p:cNvPr id="3" name="Straight Connector 2"/>
          <p:cNvCxnSpPr/>
          <p:nvPr userDrawn="1"/>
        </p:nvCxnSpPr>
        <p:spPr>
          <a:xfrm>
            <a:off x="4572000" y="739833"/>
            <a:ext cx="0" cy="4729942"/>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Picture Placeholder 4"/>
          <p:cNvSpPr>
            <a:spLocks noGrp="1"/>
          </p:cNvSpPr>
          <p:nvPr>
            <p:ph type="pic" sz="quarter" idx="13"/>
          </p:nvPr>
        </p:nvSpPr>
        <p:spPr>
          <a:xfrm>
            <a:off x="1037844" y="847898"/>
            <a:ext cx="7068312" cy="4480560"/>
          </a:xfrm>
          <a:solidFill>
            <a:schemeClr val="accent2"/>
          </a:solidFill>
          <a:ln w="3175">
            <a:noFill/>
          </a:ln>
          <a:effectLst>
            <a:outerShdw blurRad="76200" dist="25400" dir="2700000" algn="tl" rotWithShape="0">
              <a:prstClr val="black">
                <a:alpha val="40000"/>
              </a:prstClr>
            </a:outerShdw>
          </a:effectLst>
        </p:spPr>
        <p:txBody>
          <a:bodyPr anchor="ctr"/>
          <a:lstStyle>
            <a:lvl1pPr algn="ctr">
              <a:defRPr/>
            </a:lvl1pPr>
          </a:lstStyle>
          <a:p>
            <a:endParaRPr lang="en-US"/>
          </a:p>
        </p:txBody>
      </p:sp>
      <p:sp>
        <p:nvSpPr>
          <p:cNvPr id="4" name="Slide Number Placeholder 3"/>
          <p:cNvSpPr>
            <a:spLocks noGrp="1"/>
          </p:cNvSpPr>
          <p:nvPr>
            <p:ph type="sldNum" sz="quarter" idx="12"/>
          </p:nvPr>
        </p:nvSpPr>
        <p:spPr/>
        <p:txBody>
          <a:bodyPr/>
          <a:lstStyle/>
          <a:p>
            <a:fld id="{62320205-A710-470E-8DAB-8F78C698A846}" type="slidenum">
              <a:rPr lang="en-US" smtClean="0"/>
              <a:t>‹#›</a:t>
            </a:fld>
            <a:endParaRPr lang="en-US" dirty="0"/>
          </a:p>
        </p:txBody>
      </p:sp>
    </p:spTree>
    <p:extLst>
      <p:ext uri="{BB962C8B-B14F-4D97-AF65-F5344CB8AC3E}">
        <p14:creationId xmlns:p14="http://schemas.microsoft.com/office/powerpoint/2010/main" val="216399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Mag Spread">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2804922" y="847898"/>
            <a:ext cx="3534156" cy="4480560"/>
          </a:xfrm>
          <a:solidFill>
            <a:schemeClr val="accent2"/>
          </a:solidFill>
          <a:ln w="3175">
            <a:noFill/>
          </a:ln>
          <a:effectLst>
            <a:outerShdw blurRad="76200" dist="25400" dir="2700000" algn="tl" rotWithShape="0">
              <a:prstClr val="black">
                <a:alpha val="40000"/>
              </a:prstClr>
            </a:outerShdw>
          </a:effectLst>
        </p:spPr>
        <p:txBody>
          <a:bodyPr anchor="ctr"/>
          <a:lstStyle>
            <a:lvl1pPr algn="ctr">
              <a:defRPr/>
            </a:lvl1pPr>
          </a:lstStyle>
          <a:p>
            <a:endParaRPr lang="en-US"/>
          </a:p>
        </p:txBody>
      </p:sp>
      <p:sp>
        <p:nvSpPr>
          <p:cNvPr id="4" name="Slide Number Placeholder 3"/>
          <p:cNvSpPr>
            <a:spLocks noGrp="1"/>
          </p:cNvSpPr>
          <p:nvPr>
            <p:ph type="sldNum" sz="quarter" idx="12"/>
          </p:nvPr>
        </p:nvSpPr>
        <p:spPr/>
        <p:txBody>
          <a:bodyPr/>
          <a:lstStyle/>
          <a:p>
            <a:fld id="{62320205-A710-470E-8DAB-8F78C698A846}" type="slidenum">
              <a:rPr lang="en-US" smtClean="0"/>
              <a:t>‹#›</a:t>
            </a:fld>
            <a:endParaRPr lang="en-US" dirty="0"/>
          </a:p>
        </p:txBody>
      </p:sp>
    </p:spTree>
    <p:extLst>
      <p:ext uri="{BB962C8B-B14F-4D97-AF65-F5344CB8AC3E}">
        <p14:creationId xmlns:p14="http://schemas.microsoft.com/office/powerpoint/2010/main" val="389497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Mag Spread">
    <p:spTree>
      <p:nvGrpSpPr>
        <p:cNvPr id="1" name=""/>
        <p:cNvGrpSpPr/>
        <p:nvPr/>
      </p:nvGrpSpPr>
      <p:grpSpPr>
        <a:xfrm>
          <a:off x="0" y="0"/>
          <a:ext cx="0" cy="0"/>
          <a:chOff x="0" y="0"/>
          <a:chExt cx="0" cy="0"/>
        </a:xfrm>
      </p:grpSpPr>
      <p:sp>
        <p:nvSpPr>
          <p:cNvPr id="12" name="Picture Placeholder 4"/>
          <p:cNvSpPr>
            <a:spLocks noGrp="1" noChangeAspect="1"/>
          </p:cNvSpPr>
          <p:nvPr>
            <p:ph type="pic" sz="quarter" idx="20"/>
          </p:nvPr>
        </p:nvSpPr>
        <p:spPr>
          <a:xfrm rot="20083010">
            <a:off x="694486" y="1810073"/>
            <a:ext cx="1370386" cy="1737360"/>
          </a:xfrm>
          <a:solidFill>
            <a:schemeClr val="accent2"/>
          </a:solidFill>
          <a:ln w="3175">
            <a:noFill/>
          </a:ln>
          <a:effectLst>
            <a:outerShdw blurRad="76200" dist="25400" dir="2700000" algn="tl" rotWithShape="0">
              <a:prstClr val="black">
                <a:alpha val="40000"/>
              </a:prstClr>
            </a:outerShdw>
          </a:effectLst>
        </p:spPr>
        <p:txBody>
          <a:bodyPr anchor="ctr"/>
          <a:lstStyle>
            <a:lvl1pPr algn="ctr">
              <a:defRPr/>
            </a:lvl1pPr>
          </a:lstStyle>
          <a:p>
            <a:endParaRPr lang="en-US"/>
          </a:p>
        </p:txBody>
      </p:sp>
      <p:sp>
        <p:nvSpPr>
          <p:cNvPr id="5" name="Picture Placeholder 4"/>
          <p:cNvSpPr>
            <a:spLocks noGrp="1" noChangeAspect="1"/>
          </p:cNvSpPr>
          <p:nvPr>
            <p:ph type="pic" sz="quarter" idx="13"/>
          </p:nvPr>
        </p:nvSpPr>
        <p:spPr>
          <a:xfrm>
            <a:off x="1066194" y="1618414"/>
            <a:ext cx="1370386" cy="1737360"/>
          </a:xfrm>
          <a:solidFill>
            <a:schemeClr val="accent2"/>
          </a:solidFill>
          <a:ln w="3175">
            <a:noFill/>
          </a:ln>
          <a:effectLst>
            <a:outerShdw blurRad="76200" dist="25400" dir="2700000" algn="tl" rotWithShape="0">
              <a:prstClr val="black">
                <a:alpha val="40000"/>
              </a:prstClr>
            </a:outerShdw>
          </a:effectLst>
        </p:spPr>
        <p:txBody>
          <a:bodyPr anchor="ctr"/>
          <a:lstStyle>
            <a:lvl1pPr algn="ctr">
              <a:defRPr/>
            </a:lvl1pPr>
          </a:lstStyle>
          <a:p>
            <a:endParaRPr lang="en-US"/>
          </a:p>
        </p:txBody>
      </p:sp>
      <p:sp>
        <p:nvSpPr>
          <p:cNvPr id="4" name="Slide Number Placeholder 3"/>
          <p:cNvSpPr>
            <a:spLocks noGrp="1"/>
          </p:cNvSpPr>
          <p:nvPr>
            <p:ph type="sldNum" sz="quarter" idx="12"/>
          </p:nvPr>
        </p:nvSpPr>
        <p:spPr/>
        <p:txBody>
          <a:bodyPr/>
          <a:lstStyle/>
          <a:p>
            <a:fld id="{62320205-A710-470E-8DAB-8F78C698A846}" type="slidenum">
              <a:rPr lang="en-US" smtClean="0"/>
              <a:t>‹#›</a:t>
            </a:fld>
            <a:endParaRPr lang="en-US" dirty="0"/>
          </a:p>
        </p:txBody>
      </p:sp>
      <p:sp>
        <p:nvSpPr>
          <p:cNvPr id="6" name="Picture Placeholder 4"/>
          <p:cNvSpPr>
            <a:spLocks noGrp="1" noChangeAspect="1"/>
          </p:cNvSpPr>
          <p:nvPr>
            <p:ph type="pic" sz="quarter" idx="14"/>
          </p:nvPr>
        </p:nvSpPr>
        <p:spPr>
          <a:xfrm>
            <a:off x="3201613" y="1618414"/>
            <a:ext cx="2740775" cy="1737360"/>
          </a:xfrm>
          <a:solidFill>
            <a:schemeClr val="accent2"/>
          </a:solidFill>
          <a:ln w="3175">
            <a:noFill/>
          </a:ln>
          <a:effectLst>
            <a:outerShdw blurRad="76200" dist="25400" dir="2700000" algn="tl" rotWithShape="0">
              <a:prstClr val="black">
                <a:alpha val="40000"/>
              </a:prstClr>
            </a:outerShdw>
          </a:effectLst>
        </p:spPr>
        <p:txBody>
          <a:bodyPr anchor="ctr"/>
          <a:lstStyle>
            <a:lvl1pPr algn="ctr">
              <a:defRPr/>
            </a:lvl1pPr>
          </a:lstStyle>
          <a:p>
            <a:endParaRPr lang="en-US"/>
          </a:p>
        </p:txBody>
      </p:sp>
      <p:sp>
        <p:nvSpPr>
          <p:cNvPr id="7" name="Picture Placeholder 4"/>
          <p:cNvSpPr>
            <a:spLocks noGrp="1" noChangeAspect="1"/>
          </p:cNvSpPr>
          <p:nvPr>
            <p:ph type="pic" sz="quarter" idx="15"/>
          </p:nvPr>
        </p:nvSpPr>
        <p:spPr>
          <a:xfrm>
            <a:off x="6022225" y="1618414"/>
            <a:ext cx="2740775" cy="1737360"/>
          </a:xfrm>
          <a:solidFill>
            <a:schemeClr val="accent2"/>
          </a:solidFill>
          <a:ln w="3175">
            <a:noFill/>
          </a:ln>
          <a:effectLst>
            <a:outerShdw blurRad="76200" dist="25400" dir="2700000" algn="tl" rotWithShape="0">
              <a:prstClr val="black">
                <a:alpha val="40000"/>
              </a:prstClr>
            </a:outerShdw>
          </a:effectLst>
        </p:spPr>
        <p:txBody>
          <a:bodyPr anchor="ctr"/>
          <a:lstStyle>
            <a:lvl1pPr algn="ctr">
              <a:defRPr/>
            </a:lvl1pPr>
          </a:lstStyle>
          <a:p>
            <a:endParaRPr lang="en-US"/>
          </a:p>
        </p:txBody>
      </p:sp>
      <p:sp>
        <p:nvSpPr>
          <p:cNvPr id="9" name="Picture Placeholder 4"/>
          <p:cNvSpPr>
            <a:spLocks noGrp="1" noChangeAspect="1"/>
          </p:cNvSpPr>
          <p:nvPr>
            <p:ph type="pic" sz="quarter" idx="17"/>
          </p:nvPr>
        </p:nvSpPr>
        <p:spPr>
          <a:xfrm>
            <a:off x="3201613" y="3472152"/>
            <a:ext cx="2740775" cy="1737360"/>
          </a:xfrm>
          <a:solidFill>
            <a:schemeClr val="accent2"/>
          </a:solidFill>
          <a:ln w="3175">
            <a:noFill/>
          </a:ln>
          <a:effectLst>
            <a:outerShdw blurRad="76200" dist="25400" dir="2700000" algn="tl" rotWithShape="0">
              <a:prstClr val="black">
                <a:alpha val="40000"/>
              </a:prstClr>
            </a:outerShdw>
          </a:effectLst>
        </p:spPr>
        <p:txBody>
          <a:bodyPr anchor="ctr"/>
          <a:lstStyle>
            <a:lvl1pPr algn="ctr">
              <a:defRPr/>
            </a:lvl1pPr>
          </a:lstStyle>
          <a:p>
            <a:endParaRPr lang="en-US"/>
          </a:p>
        </p:txBody>
      </p:sp>
      <p:sp>
        <p:nvSpPr>
          <p:cNvPr id="10" name="Picture Placeholder 4"/>
          <p:cNvSpPr>
            <a:spLocks noGrp="1" noChangeAspect="1"/>
          </p:cNvSpPr>
          <p:nvPr>
            <p:ph type="pic" sz="quarter" idx="18"/>
          </p:nvPr>
        </p:nvSpPr>
        <p:spPr>
          <a:xfrm>
            <a:off x="6022225" y="3472152"/>
            <a:ext cx="2740775" cy="1737360"/>
          </a:xfrm>
          <a:solidFill>
            <a:schemeClr val="accent2"/>
          </a:solidFill>
          <a:ln w="3175">
            <a:noFill/>
          </a:ln>
          <a:effectLst>
            <a:outerShdw blurRad="76200" dist="25400" dir="2700000" algn="tl" rotWithShape="0">
              <a:prstClr val="black">
                <a:alpha val="40000"/>
              </a:prstClr>
            </a:outerShdw>
          </a:effectLst>
        </p:spPr>
        <p:txBody>
          <a:bodyPr anchor="ctr"/>
          <a:lstStyle>
            <a:lvl1pPr algn="ctr">
              <a:defRPr/>
            </a:lvl1pPr>
          </a:lstStyle>
          <a:p>
            <a:endParaRPr lang="en-US"/>
          </a:p>
        </p:txBody>
      </p:sp>
      <p:sp>
        <p:nvSpPr>
          <p:cNvPr id="11" name="Picture Placeholder 4"/>
          <p:cNvSpPr>
            <a:spLocks noGrp="1" noChangeAspect="1"/>
          </p:cNvSpPr>
          <p:nvPr>
            <p:ph type="pic" sz="quarter" idx="19"/>
          </p:nvPr>
        </p:nvSpPr>
        <p:spPr>
          <a:xfrm>
            <a:off x="381000" y="3472152"/>
            <a:ext cx="2740775" cy="1737360"/>
          </a:xfrm>
          <a:solidFill>
            <a:schemeClr val="accent2"/>
          </a:solidFill>
          <a:ln w="3175">
            <a:noFill/>
          </a:ln>
          <a:effectLst>
            <a:outerShdw blurRad="76200" dist="25400" dir="2700000" algn="tl" rotWithShape="0">
              <a:prstClr val="black">
                <a:alpha val="40000"/>
              </a:prstClr>
            </a:outerShdw>
          </a:effectLst>
        </p:spPr>
        <p:txBody>
          <a:bodyPr anchor="ctr"/>
          <a:lstStyle>
            <a:lvl1pPr algn="ctr">
              <a:defRPr/>
            </a:lvl1pPr>
          </a:lstStyle>
          <a:p>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4652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Mag Spread">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2807208" y="847898"/>
            <a:ext cx="3529584" cy="4572000"/>
          </a:xfrm>
          <a:solidFill>
            <a:schemeClr val="accent2"/>
          </a:solidFill>
          <a:ln w="3175">
            <a:noFill/>
          </a:ln>
          <a:effectLst>
            <a:outerShdw blurRad="76200" dist="25400" dir="2700000" algn="tl" rotWithShape="0">
              <a:prstClr val="black">
                <a:alpha val="40000"/>
              </a:prstClr>
            </a:outerShdw>
          </a:effectLst>
        </p:spPr>
        <p:txBody>
          <a:bodyPr anchor="ctr"/>
          <a:lstStyle>
            <a:lvl1pPr algn="ctr">
              <a:defRPr/>
            </a:lvl1pPr>
          </a:lstStyle>
          <a:p>
            <a:endParaRPr lang="en-US"/>
          </a:p>
        </p:txBody>
      </p:sp>
      <p:sp>
        <p:nvSpPr>
          <p:cNvPr id="4" name="Slide Number Placeholder 3"/>
          <p:cNvSpPr>
            <a:spLocks noGrp="1"/>
          </p:cNvSpPr>
          <p:nvPr>
            <p:ph type="sldNum" sz="quarter" idx="12"/>
          </p:nvPr>
        </p:nvSpPr>
        <p:spPr/>
        <p:txBody>
          <a:bodyPr/>
          <a:lstStyle/>
          <a:p>
            <a:fld id="{62320205-A710-470E-8DAB-8F78C698A846}" type="slidenum">
              <a:rPr lang="en-US" smtClean="0"/>
              <a:t>‹#›</a:t>
            </a:fld>
            <a:endParaRPr lang="en-US" dirty="0"/>
          </a:p>
        </p:txBody>
      </p:sp>
    </p:spTree>
    <p:extLst>
      <p:ext uri="{BB962C8B-B14F-4D97-AF65-F5344CB8AC3E}">
        <p14:creationId xmlns:p14="http://schemas.microsoft.com/office/powerpoint/2010/main" val="60022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Mag Spread">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980036" y="847898"/>
            <a:ext cx="3529584" cy="4572000"/>
          </a:xfrm>
          <a:solidFill>
            <a:schemeClr val="accent2"/>
          </a:solidFill>
          <a:ln w="3175">
            <a:noFill/>
          </a:ln>
          <a:effectLst>
            <a:outerShdw blurRad="76200" dist="25400" dir="2700000" algn="tl" rotWithShape="0">
              <a:prstClr val="black">
                <a:alpha val="40000"/>
              </a:prstClr>
            </a:outerShdw>
          </a:effectLst>
        </p:spPr>
        <p:txBody>
          <a:bodyPr anchor="ctr"/>
          <a:lstStyle>
            <a:lvl1pPr algn="ctr">
              <a:defRPr/>
            </a:lvl1pPr>
          </a:lstStyle>
          <a:p>
            <a:endParaRPr lang="en-US"/>
          </a:p>
        </p:txBody>
      </p:sp>
      <p:sp>
        <p:nvSpPr>
          <p:cNvPr id="4" name="Slide Number Placeholder 3"/>
          <p:cNvSpPr>
            <a:spLocks noGrp="1"/>
          </p:cNvSpPr>
          <p:nvPr>
            <p:ph type="sldNum" sz="quarter" idx="12"/>
          </p:nvPr>
        </p:nvSpPr>
        <p:spPr/>
        <p:txBody>
          <a:bodyPr/>
          <a:lstStyle/>
          <a:p>
            <a:fld id="{62320205-A710-470E-8DAB-8F78C698A846}" type="slidenum">
              <a:rPr lang="en-US" smtClean="0"/>
              <a:t>‹#›</a:t>
            </a:fld>
            <a:endParaRPr lang="en-US" dirty="0"/>
          </a:p>
        </p:txBody>
      </p:sp>
      <p:sp>
        <p:nvSpPr>
          <p:cNvPr id="8" name="Picture Placeholder 4"/>
          <p:cNvSpPr>
            <a:spLocks noGrp="1"/>
          </p:cNvSpPr>
          <p:nvPr>
            <p:ph type="pic" sz="quarter" idx="14"/>
          </p:nvPr>
        </p:nvSpPr>
        <p:spPr>
          <a:xfrm>
            <a:off x="4627730" y="847898"/>
            <a:ext cx="3529584" cy="4572000"/>
          </a:xfrm>
          <a:solidFill>
            <a:schemeClr val="accent2"/>
          </a:solidFill>
          <a:ln w="3175">
            <a:noFill/>
          </a:ln>
          <a:effectLst>
            <a:outerShdw blurRad="76200" dist="25400" dir="2700000" algn="tl" rotWithShape="0">
              <a:prstClr val="black">
                <a:alpha val="40000"/>
              </a:prstClr>
            </a:outerShdw>
          </a:effectLst>
        </p:spPr>
        <p:txBody>
          <a:bodyPr anchor="ctr"/>
          <a:lstStyle>
            <a:lvl1pPr algn="ctr">
              <a:defRPr/>
            </a:lvl1pPr>
          </a:lstStyle>
          <a:p>
            <a:endParaRPr lang="en-US"/>
          </a:p>
        </p:txBody>
      </p:sp>
    </p:spTree>
    <p:extLst>
      <p:ext uri="{BB962C8B-B14F-4D97-AF65-F5344CB8AC3E}">
        <p14:creationId xmlns:p14="http://schemas.microsoft.com/office/powerpoint/2010/main" val="15060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_Mag Spread">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389115" y="1251719"/>
            <a:ext cx="1578687" cy="2044931"/>
          </a:xfrm>
          <a:solidFill>
            <a:schemeClr val="accent2"/>
          </a:solidFill>
          <a:ln w="3175">
            <a:noFill/>
          </a:ln>
          <a:effectLst>
            <a:outerShdw blurRad="76200" dist="25400" dir="2700000" algn="tl" rotWithShape="0">
              <a:prstClr val="black">
                <a:alpha val="40000"/>
              </a:prstClr>
            </a:outerShdw>
          </a:effectLst>
        </p:spPr>
        <p:txBody>
          <a:bodyPr anchor="ctr"/>
          <a:lstStyle>
            <a:lvl1pPr algn="ctr">
              <a:defRPr/>
            </a:lvl1pPr>
          </a:lstStyle>
          <a:p>
            <a:endParaRPr lang="en-US"/>
          </a:p>
        </p:txBody>
      </p:sp>
      <p:sp>
        <p:nvSpPr>
          <p:cNvPr id="4" name="Slide Number Placeholder 3"/>
          <p:cNvSpPr>
            <a:spLocks noGrp="1"/>
          </p:cNvSpPr>
          <p:nvPr>
            <p:ph type="sldNum" sz="quarter" idx="12"/>
          </p:nvPr>
        </p:nvSpPr>
        <p:spPr/>
        <p:txBody>
          <a:bodyPr/>
          <a:lstStyle/>
          <a:p>
            <a:fld id="{62320205-A710-470E-8DAB-8F78C698A846}" type="slidenum">
              <a:rPr lang="en-US" smtClean="0"/>
              <a:t>‹#›</a:t>
            </a:fld>
            <a:endParaRPr lang="en-US" dirty="0"/>
          </a:p>
        </p:txBody>
      </p:sp>
      <p:sp>
        <p:nvSpPr>
          <p:cNvPr id="8" name="Picture Placeholder 4"/>
          <p:cNvSpPr>
            <a:spLocks noGrp="1"/>
          </p:cNvSpPr>
          <p:nvPr>
            <p:ph type="pic" sz="quarter" idx="14"/>
          </p:nvPr>
        </p:nvSpPr>
        <p:spPr>
          <a:xfrm>
            <a:off x="2087914" y="1251719"/>
            <a:ext cx="1578687" cy="2044931"/>
          </a:xfrm>
          <a:solidFill>
            <a:schemeClr val="accent2"/>
          </a:solidFill>
          <a:ln w="3175">
            <a:noFill/>
          </a:ln>
          <a:effectLst>
            <a:outerShdw blurRad="76200" dist="25400" dir="2700000" algn="tl" rotWithShape="0">
              <a:prstClr val="black">
                <a:alpha val="40000"/>
              </a:prstClr>
            </a:outerShdw>
          </a:effectLst>
        </p:spPr>
        <p:txBody>
          <a:bodyPr anchor="ctr"/>
          <a:lstStyle>
            <a:lvl1pPr algn="ctr">
              <a:defRPr/>
            </a:lvl1pPr>
          </a:lstStyle>
          <a:p>
            <a:endParaRPr lang="en-US"/>
          </a:p>
        </p:txBody>
      </p:sp>
      <p:sp>
        <p:nvSpPr>
          <p:cNvPr id="6" name="Picture Placeholder 4"/>
          <p:cNvSpPr>
            <a:spLocks noGrp="1"/>
          </p:cNvSpPr>
          <p:nvPr>
            <p:ph type="pic" sz="quarter" idx="15"/>
          </p:nvPr>
        </p:nvSpPr>
        <p:spPr>
          <a:xfrm>
            <a:off x="3786713" y="1251719"/>
            <a:ext cx="1578687" cy="2044931"/>
          </a:xfrm>
          <a:solidFill>
            <a:schemeClr val="accent2"/>
          </a:solidFill>
          <a:ln w="3175">
            <a:noFill/>
          </a:ln>
          <a:effectLst>
            <a:outerShdw blurRad="76200" dist="25400" dir="2700000" algn="tl" rotWithShape="0">
              <a:prstClr val="black">
                <a:alpha val="40000"/>
              </a:prstClr>
            </a:outerShdw>
          </a:effectLst>
        </p:spPr>
        <p:txBody>
          <a:bodyPr anchor="ctr"/>
          <a:lstStyle>
            <a:lvl1pPr algn="ctr">
              <a:defRPr/>
            </a:lvl1pPr>
          </a:lstStyle>
          <a:p>
            <a:endParaRPr lang="en-US"/>
          </a:p>
        </p:txBody>
      </p:sp>
      <p:sp>
        <p:nvSpPr>
          <p:cNvPr id="7" name="Picture Placeholder 4"/>
          <p:cNvSpPr>
            <a:spLocks noGrp="1"/>
          </p:cNvSpPr>
          <p:nvPr>
            <p:ph type="pic" sz="quarter" idx="16"/>
          </p:nvPr>
        </p:nvSpPr>
        <p:spPr>
          <a:xfrm>
            <a:off x="5485512" y="1251719"/>
            <a:ext cx="1578687" cy="2044931"/>
          </a:xfrm>
          <a:solidFill>
            <a:schemeClr val="accent2"/>
          </a:solidFill>
          <a:ln w="3175">
            <a:noFill/>
          </a:ln>
          <a:effectLst>
            <a:outerShdw blurRad="76200" dist="25400" dir="2700000" algn="tl" rotWithShape="0">
              <a:prstClr val="black">
                <a:alpha val="40000"/>
              </a:prstClr>
            </a:outerShdw>
          </a:effectLst>
        </p:spPr>
        <p:txBody>
          <a:bodyPr anchor="ctr"/>
          <a:lstStyle>
            <a:lvl1pPr algn="ctr">
              <a:defRPr/>
            </a:lvl1pPr>
          </a:lstStyle>
          <a:p>
            <a:endParaRPr lang="en-US"/>
          </a:p>
        </p:txBody>
      </p:sp>
      <p:sp>
        <p:nvSpPr>
          <p:cNvPr id="9" name="Picture Placeholder 4"/>
          <p:cNvSpPr>
            <a:spLocks noGrp="1"/>
          </p:cNvSpPr>
          <p:nvPr>
            <p:ph type="pic" sz="quarter" idx="17"/>
          </p:nvPr>
        </p:nvSpPr>
        <p:spPr>
          <a:xfrm>
            <a:off x="7184313" y="1251719"/>
            <a:ext cx="1578687" cy="2044931"/>
          </a:xfrm>
          <a:solidFill>
            <a:schemeClr val="accent2"/>
          </a:solidFill>
          <a:ln w="3175">
            <a:noFill/>
          </a:ln>
          <a:effectLst>
            <a:outerShdw blurRad="76200" dist="25400" dir="2700000" algn="tl" rotWithShape="0">
              <a:prstClr val="black">
                <a:alpha val="40000"/>
              </a:prstClr>
            </a:outerShdw>
          </a:effectLst>
        </p:spPr>
        <p:txBody>
          <a:bodyPr anchor="ctr"/>
          <a:lstStyle>
            <a:lvl1pPr algn="ctr">
              <a:defRPr/>
            </a:lvl1pPr>
          </a:lstStyle>
          <a:p>
            <a:endParaRPr lang="en-US"/>
          </a:p>
        </p:txBody>
      </p:sp>
      <p:sp>
        <p:nvSpPr>
          <p:cNvPr id="10" name="Picture Placeholder 4"/>
          <p:cNvSpPr>
            <a:spLocks noGrp="1"/>
          </p:cNvSpPr>
          <p:nvPr>
            <p:ph type="pic" sz="quarter" idx="18"/>
          </p:nvPr>
        </p:nvSpPr>
        <p:spPr>
          <a:xfrm>
            <a:off x="389115" y="3832821"/>
            <a:ext cx="1578687" cy="2044931"/>
          </a:xfrm>
          <a:solidFill>
            <a:schemeClr val="accent2"/>
          </a:solidFill>
          <a:ln w="3175">
            <a:noFill/>
          </a:ln>
          <a:effectLst>
            <a:outerShdw blurRad="76200" dist="25400" dir="2700000" algn="tl" rotWithShape="0">
              <a:prstClr val="black">
                <a:alpha val="40000"/>
              </a:prstClr>
            </a:outerShdw>
          </a:effectLst>
        </p:spPr>
        <p:txBody>
          <a:bodyPr anchor="ctr"/>
          <a:lstStyle>
            <a:lvl1pPr algn="ctr">
              <a:defRPr/>
            </a:lvl1pPr>
          </a:lstStyle>
          <a:p>
            <a:endParaRPr lang="en-US"/>
          </a:p>
        </p:txBody>
      </p:sp>
      <p:sp>
        <p:nvSpPr>
          <p:cNvPr id="11" name="Picture Placeholder 4"/>
          <p:cNvSpPr>
            <a:spLocks noGrp="1"/>
          </p:cNvSpPr>
          <p:nvPr>
            <p:ph type="pic" sz="quarter" idx="19"/>
          </p:nvPr>
        </p:nvSpPr>
        <p:spPr>
          <a:xfrm>
            <a:off x="2087914" y="3832821"/>
            <a:ext cx="1578687" cy="2044931"/>
          </a:xfrm>
          <a:solidFill>
            <a:schemeClr val="accent2"/>
          </a:solidFill>
          <a:ln w="3175">
            <a:noFill/>
          </a:ln>
          <a:effectLst>
            <a:outerShdw blurRad="76200" dist="25400" dir="2700000" algn="tl" rotWithShape="0">
              <a:prstClr val="black">
                <a:alpha val="40000"/>
              </a:prstClr>
            </a:outerShdw>
          </a:effectLst>
        </p:spPr>
        <p:txBody>
          <a:bodyPr anchor="ctr"/>
          <a:lstStyle>
            <a:lvl1pPr algn="ctr">
              <a:defRPr/>
            </a:lvl1pPr>
          </a:lstStyle>
          <a:p>
            <a:endParaRPr lang="en-US"/>
          </a:p>
        </p:txBody>
      </p:sp>
      <p:sp>
        <p:nvSpPr>
          <p:cNvPr id="12" name="Picture Placeholder 4"/>
          <p:cNvSpPr>
            <a:spLocks noGrp="1"/>
          </p:cNvSpPr>
          <p:nvPr>
            <p:ph type="pic" sz="quarter" idx="20"/>
          </p:nvPr>
        </p:nvSpPr>
        <p:spPr>
          <a:xfrm>
            <a:off x="3786713" y="3832821"/>
            <a:ext cx="1578687" cy="2044931"/>
          </a:xfrm>
          <a:solidFill>
            <a:schemeClr val="accent2"/>
          </a:solidFill>
          <a:ln w="3175">
            <a:noFill/>
          </a:ln>
          <a:effectLst>
            <a:outerShdw blurRad="76200" dist="25400" dir="2700000" algn="tl" rotWithShape="0">
              <a:prstClr val="black">
                <a:alpha val="40000"/>
              </a:prstClr>
            </a:outerShdw>
          </a:effectLst>
        </p:spPr>
        <p:txBody>
          <a:bodyPr anchor="ctr"/>
          <a:lstStyle>
            <a:lvl1pPr algn="ctr">
              <a:defRPr/>
            </a:lvl1pPr>
          </a:lstStyle>
          <a:p>
            <a:endParaRPr lang="en-US"/>
          </a:p>
        </p:txBody>
      </p:sp>
      <p:sp>
        <p:nvSpPr>
          <p:cNvPr id="13" name="Picture Placeholder 4"/>
          <p:cNvSpPr>
            <a:spLocks noGrp="1"/>
          </p:cNvSpPr>
          <p:nvPr>
            <p:ph type="pic" sz="quarter" idx="21"/>
          </p:nvPr>
        </p:nvSpPr>
        <p:spPr>
          <a:xfrm>
            <a:off x="5485512" y="3832821"/>
            <a:ext cx="1578687" cy="2044931"/>
          </a:xfrm>
          <a:solidFill>
            <a:schemeClr val="accent2"/>
          </a:solidFill>
          <a:ln w="3175">
            <a:noFill/>
          </a:ln>
          <a:effectLst>
            <a:outerShdw blurRad="76200" dist="25400" dir="2700000" algn="tl" rotWithShape="0">
              <a:prstClr val="black">
                <a:alpha val="40000"/>
              </a:prstClr>
            </a:outerShdw>
          </a:effectLst>
        </p:spPr>
        <p:txBody>
          <a:bodyPr anchor="ctr"/>
          <a:lstStyle>
            <a:lvl1pPr algn="ctr">
              <a:defRPr/>
            </a:lvl1pPr>
          </a:lstStyle>
          <a:p>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74315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blank" preserve="1">
  <p:cSld name="2_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0812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bg1">
            <a:lumMod val="75000"/>
          </a:schemeClr>
        </a:solidFill>
        <a:effectLst/>
      </p:bgPr>
    </p:bg>
    <p:spTree>
      <p:nvGrpSpPr>
        <p:cNvPr id="1" name=""/>
        <p:cNvGrpSpPr/>
        <p:nvPr/>
      </p:nvGrpSpPr>
      <p:grpSpPr>
        <a:xfrm>
          <a:off x="0" y="0"/>
          <a:ext cx="0" cy="0"/>
          <a:chOff x="0" y="0"/>
          <a:chExt cx="0" cy="0"/>
        </a:xfrm>
      </p:grpSpPr>
      <p:grpSp>
        <p:nvGrpSpPr>
          <p:cNvPr id="3" name="Group 4"/>
          <p:cNvGrpSpPr>
            <a:grpSpLocks noChangeAspect="1"/>
          </p:cNvGrpSpPr>
          <p:nvPr userDrawn="1"/>
        </p:nvGrpSpPr>
        <p:grpSpPr bwMode="auto">
          <a:xfrm>
            <a:off x="633413" y="428625"/>
            <a:ext cx="3538537" cy="1962455"/>
            <a:chOff x="855" y="1038"/>
            <a:chExt cx="4048" cy="2245"/>
          </a:xfrm>
        </p:grpSpPr>
        <p:sp>
          <p:nvSpPr>
            <p:cNvPr id="5" name="Freeform 5"/>
            <p:cNvSpPr>
              <a:spLocks/>
            </p:cNvSpPr>
            <p:nvPr userDrawn="1"/>
          </p:nvSpPr>
          <p:spPr bwMode="auto">
            <a:xfrm>
              <a:off x="1321" y="1038"/>
              <a:ext cx="549" cy="467"/>
            </a:xfrm>
            <a:custGeom>
              <a:avLst/>
              <a:gdLst>
                <a:gd name="T0" fmla="*/ 122 w 232"/>
                <a:gd name="T1" fmla="*/ 120 h 197"/>
                <a:gd name="T2" fmla="*/ 98 w 232"/>
                <a:gd name="T3" fmla="*/ 181 h 197"/>
                <a:gd name="T4" fmla="*/ 217 w 232"/>
                <a:gd name="T5" fmla="*/ 98 h 197"/>
                <a:gd name="T6" fmla="*/ 170 w 232"/>
                <a:gd name="T7" fmla="*/ 113 h 197"/>
                <a:gd name="T8" fmla="*/ 197 w 232"/>
                <a:gd name="T9" fmla="*/ 0 h 197"/>
                <a:gd name="T10" fmla="*/ 101 w 232"/>
                <a:gd name="T11" fmla="*/ 59 h 197"/>
                <a:gd name="T12" fmla="*/ 40 w 232"/>
                <a:gd name="T13" fmla="*/ 197 h 197"/>
                <a:gd name="T14" fmla="*/ 122 w 232"/>
                <a:gd name="T15" fmla="*/ 120 h 1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2" h="197">
                  <a:moveTo>
                    <a:pt x="122" y="120"/>
                  </a:moveTo>
                  <a:cubicBezTo>
                    <a:pt x="105" y="130"/>
                    <a:pt x="91" y="156"/>
                    <a:pt x="98" y="181"/>
                  </a:cubicBezTo>
                  <a:cubicBezTo>
                    <a:pt x="121" y="146"/>
                    <a:pt x="193" y="178"/>
                    <a:pt x="217" y="98"/>
                  </a:cubicBezTo>
                  <a:cubicBezTo>
                    <a:pt x="201" y="111"/>
                    <a:pt x="180" y="114"/>
                    <a:pt x="170" y="113"/>
                  </a:cubicBezTo>
                  <a:cubicBezTo>
                    <a:pt x="209" y="97"/>
                    <a:pt x="232" y="39"/>
                    <a:pt x="197" y="0"/>
                  </a:cubicBezTo>
                  <a:cubicBezTo>
                    <a:pt x="207" y="46"/>
                    <a:pt x="148" y="50"/>
                    <a:pt x="101" y="59"/>
                  </a:cubicBezTo>
                  <a:cubicBezTo>
                    <a:pt x="14" y="75"/>
                    <a:pt x="0" y="156"/>
                    <a:pt x="40" y="197"/>
                  </a:cubicBezTo>
                  <a:cubicBezTo>
                    <a:pt x="35" y="148"/>
                    <a:pt x="74" y="119"/>
                    <a:pt x="122" y="120"/>
                  </a:cubicBez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p:cNvSpPr>
              <a:spLocks noEditPoints="1"/>
            </p:cNvSpPr>
            <p:nvPr userDrawn="1"/>
          </p:nvSpPr>
          <p:spPr bwMode="auto">
            <a:xfrm>
              <a:off x="855" y="1474"/>
              <a:ext cx="1296" cy="1176"/>
            </a:xfrm>
            <a:custGeom>
              <a:avLst/>
              <a:gdLst>
                <a:gd name="T0" fmla="*/ 298 w 548"/>
                <a:gd name="T1" fmla="*/ 215 h 496"/>
                <a:gd name="T2" fmla="*/ 311 w 548"/>
                <a:gd name="T3" fmla="*/ 110 h 496"/>
                <a:gd name="T4" fmla="*/ 237 w 548"/>
                <a:gd name="T5" fmla="*/ 110 h 496"/>
                <a:gd name="T6" fmla="*/ 250 w 548"/>
                <a:gd name="T7" fmla="*/ 215 h 496"/>
                <a:gd name="T8" fmla="*/ 263 w 548"/>
                <a:gd name="T9" fmla="*/ 408 h 496"/>
                <a:gd name="T10" fmla="*/ 285 w 548"/>
                <a:gd name="T11" fmla="*/ 408 h 496"/>
                <a:gd name="T12" fmla="*/ 298 w 548"/>
                <a:gd name="T13" fmla="*/ 215 h 496"/>
                <a:gd name="T14" fmla="*/ 298 w 548"/>
                <a:gd name="T15" fmla="*/ 215 h 496"/>
                <a:gd name="T16" fmla="*/ 167 w 548"/>
                <a:gd name="T17" fmla="*/ 56 h 496"/>
                <a:gd name="T18" fmla="*/ 174 w 548"/>
                <a:gd name="T19" fmla="*/ 88 h 496"/>
                <a:gd name="T20" fmla="*/ 375 w 548"/>
                <a:gd name="T21" fmla="*/ 88 h 496"/>
                <a:gd name="T22" fmla="*/ 382 w 548"/>
                <a:gd name="T23" fmla="*/ 56 h 496"/>
                <a:gd name="T24" fmla="*/ 286 w 548"/>
                <a:gd name="T25" fmla="*/ 56 h 496"/>
                <a:gd name="T26" fmla="*/ 396 w 548"/>
                <a:gd name="T27" fmla="*/ 0 h 496"/>
                <a:gd name="T28" fmla="*/ 548 w 548"/>
                <a:gd name="T29" fmla="*/ 161 h 496"/>
                <a:gd name="T30" fmla="*/ 274 w 548"/>
                <a:gd name="T31" fmla="*/ 496 h 496"/>
                <a:gd name="T32" fmla="*/ 0 w 548"/>
                <a:gd name="T33" fmla="*/ 161 h 496"/>
                <a:gd name="T34" fmla="*/ 152 w 548"/>
                <a:gd name="T35" fmla="*/ 0 h 496"/>
                <a:gd name="T36" fmla="*/ 262 w 548"/>
                <a:gd name="T37" fmla="*/ 56 h 496"/>
                <a:gd name="T38" fmla="*/ 167 w 548"/>
                <a:gd name="T39" fmla="*/ 56 h 496"/>
                <a:gd name="T40" fmla="*/ 167 w 548"/>
                <a:gd name="T41" fmla="*/ 5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8" h="496">
                  <a:moveTo>
                    <a:pt x="298" y="215"/>
                  </a:moveTo>
                  <a:cubicBezTo>
                    <a:pt x="301" y="174"/>
                    <a:pt x="302" y="137"/>
                    <a:pt x="311" y="110"/>
                  </a:cubicBezTo>
                  <a:cubicBezTo>
                    <a:pt x="237" y="110"/>
                    <a:pt x="237" y="110"/>
                    <a:pt x="237" y="110"/>
                  </a:cubicBezTo>
                  <a:cubicBezTo>
                    <a:pt x="246" y="137"/>
                    <a:pt x="247" y="174"/>
                    <a:pt x="250" y="215"/>
                  </a:cubicBezTo>
                  <a:cubicBezTo>
                    <a:pt x="254" y="265"/>
                    <a:pt x="263" y="408"/>
                    <a:pt x="263" y="408"/>
                  </a:cubicBezTo>
                  <a:cubicBezTo>
                    <a:pt x="285" y="408"/>
                    <a:pt x="285" y="408"/>
                    <a:pt x="285" y="408"/>
                  </a:cubicBezTo>
                  <a:cubicBezTo>
                    <a:pt x="285" y="408"/>
                    <a:pt x="294" y="265"/>
                    <a:pt x="298" y="215"/>
                  </a:cubicBezTo>
                  <a:cubicBezTo>
                    <a:pt x="298" y="215"/>
                    <a:pt x="298" y="215"/>
                    <a:pt x="298" y="215"/>
                  </a:cubicBezTo>
                  <a:close/>
                  <a:moveTo>
                    <a:pt x="167" y="56"/>
                  </a:moveTo>
                  <a:cubicBezTo>
                    <a:pt x="167" y="56"/>
                    <a:pt x="173" y="72"/>
                    <a:pt x="174" y="88"/>
                  </a:cubicBezTo>
                  <a:cubicBezTo>
                    <a:pt x="375" y="88"/>
                    <a:pt x="375" y="88"/>
                    <a:pt x="375" y="88"/>
                  </a:cubicBezTo>
                  <a:cubicBezTo>
                    <a:pt x="375" y="72"/>
                    <a:pt x="382" y="56"/>
                    <a:pt x="382" y="56"/>
                  </a:cubicBezTo>
                  <a:cubicBezTo>
                    <a:pt x="286" y="56"/>
                    <a:pt x="286" y="56"/>
                    <a:pt x="286" y="56"/>
                  </a:cubicBezTo>
                  <a:cubicBezTo>
                    <a:pt x="299" y="35"/>
                    <a:pt x="330" y="0"/>
                    <a:pt x="396" y="0"/>
                  </a:cubicBezTo>
                  <a:cubicBezTo>
                    <a:pt x="467" y="0"/>
                    <a:pt x="547" y="58"/>
                    <a:pt x="548" y="161"/>
                  </a:cubicBezTo>
                  <a:cubicBezTo>
                    <a:pt x="548" y="314"/>
                    <a:pt x="388" y="424"/>
                    <a:pt x="274" y="496"/>
                  </a:cubicBezTo>
                  <a:cubicBezTo>
                    <a:pt x="161" y="424"/>
                    <a:pt x="0" y="314"/>
                    <a:pt x="0" y="161"/>
                  </a:cubicBezTo>
                  <a:cubicBezTo>
                    <a:pt x="1" y="58"/>
                    <a:pt x="81" y="0"/>
                    <a:pt x="152" y="0"/>
                  </a:cubicBezTo>
                  <a:cubicBezTo>
                    <a:pt x="218" y="0"/>
                    <a:pt x="249" y="35"/>
                    <a:pt x="262" y="56"/>
                  </a:cubicBezTo>
                  <a:cubicBezTo>
                    <a:pt x="167" y="56"/>
                    <a:pt x="167" y="56"/>
                    <a:pt x="167" y="56"/>
                  </a:cubicBezTo>
                  <a:cubicBezTo>
                    <a:pt x="167" y="56"/>
                    <a:pt x="167" y="56"/>
                    <a:pt x="167" y="56"/>
                  </a:cubicBez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userDrawn="1"/>
          </p:nvSpPr>
          <p:spPr bwMode="auto">
            <a:xfrm>
              <a:off x="1415" y="1735"/>
              <a:ext cx="176" cy="708"/>
            </a:xfrm>
            <a:custGeom>
              <a:avLst/>
              <a:gdLst>
                <a:gd name="T0" fmla="*/ 61 w 74"/>
                <a:gd name="T1" fmla="*/ 105 h 299"/>
                <a:gd name="T2" fmla="*/ 74 w 74"/>
                <a:gd name="T3" fmla="*/ 0 h 299"/>
                <a:gd name="T4" fmla="*/ 0 w 74"/>
                <a:gd name="T5" fmla="*/ 0 h 299"/>
                <a:gd name="T6" fmla="*/ 13 w 74"/>
                <a:gd name="T7" fmla="*/ 105 h 299"/>
                <a:gd name="T8" fmla="*/ 26 w 74"/>
                <a:gd name="T9" fmla="*/ 299 h 299"/>
                <a:gd name="T10" fmla="*/ 49 w 74"/>
                <a:gd name="T11" fmla="*/ 299 h 299"/>
                <a:gd name="T12" fmla="*/ 61 w 74"/>
                <a:gd name="T13" fmla="*/ 105 h 299"/>
              </a:gdLst>
              <a:ahLst/>
              <a:cxnLst>
                <a:cxn ang="0">
                  <a:pos x="T0" y="T1"/>
                </a:cxn>
                <a:cxn ang="0">
                  <a:pos x="T2" y="T3"/>
                </a:cxn>
                <a:cxn ang="0">
                  <a:pos x="T4" y="T5"/>
                </a:cxn>
                <a:cxn ang="0">
                  <a:pos x="T6" y="T7"/>
                </a:cxn>
                <a:cxn ang="0">
                  <a:pos x="T8" y="T9"/>
                </a:cxn>
                <a:cxn ang="0">
                  <a:pos x="T10" y="T11"/>
                </a:cxn>
                <a:cxn ang="0">
                  <a:pos x="T12" y="T13"/>
                </a:cxn>
              </a:cxnLst>
              <a:rect l="0" t="0" r="r" b="b"/>
              <a:pathLst>
                <a:path w="74" h="299">
                  <a:moveTo>
                    <a:pt x="61" y="105"/>
                  </a:moveTo>
                  <a:cubicBezTo>
                    <a:pt x="64" y="64"/>
                    <a:pt x="65" y="27"/>
                    <a:pt x="74" y="0"/>
                  </a:cubicBezTo>
                  <a:cubicBezTo>
                    <a:pt x="0" y="0"/>
                    <a:pt x="0" y="0"/>
                    <a:pt x="0" y="0"/>
                  </a:cubicBezTo>
                  <a:cubicBezTo>
                    <a:pt x="9" y="27"/>
                    <a:pt x="10" y="64"/>
                    <a:pt x="13" y="105"/>
                  </a:cubicBezTo>
                  <a:cubicBezTo>
                    <a:pt x="17" y="155"/>
                    <a:pt x="26" y="299"/>
                    <a:pt x="26" y="299"/>
                  </a:cubicBezTo>
                  <a:cubicBezTo>
                    <a:pt x="49" y="299"/>
                    <a:pt x="49" y="299"/>
                    <a:pt x="49" y="299"/>
                  </a:cubicBezTo>
                  <a:cubicBezTo>
                    <a:pt x="49" y="299"/>
                    <a:pt x="58" y="155"/>
                    <a:pt x="61" y="105"/>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userDrawn="1"/>
          </p:nvSpPr>
          <p:spPr bwMode="auto">
            <a:xfrm>
              <a:off x="1250" y="1607"/>
              <a:ext cx="508" cy="75"/>
            </a:xfrm>
            <a:custGeom>
              <a:avLst/>
              <a:gdLst>
                <a:gd name="T0" fmla="*/ 0 w 215"/>
                <a:gd name="T1" fmla="*/ 0 h 32"/>
                <a:gd name="T2" fmla="*/ 7 w 215"/>
                <a:gd name="T3" fmla="*/ 32 h 32"/>
                <a:gd name="T4" fmla="*/ 208 w 215"/>
                <a:gd name="T5" fmla="*/ 32 h 32"/>
                <a:gd name="T6" fmla="*/ 215 w 215"/>
                <a:gd name="T7" fmla="*/ 0 h 32"/>
                <a:gd name="T8" fmla="*/ 0 w 215"/>
                <a:gd name="T9" fmla="*/ 0 h 32"/>
              </a:gdLst>
              <a:ahLst/>
              <a:cxnLst>
                <a:cxn ang="0">
                  <a:pos x="T0" y="T1"/>
                </a:cxn>
                <a:cxn ang="0">
                  <a:pos x="T2" y="T3"/>
                </a:cxn>
                <a:cxn ang="0">
                  <a:pos x="T4" y="T5"/>
                </a:cxn>
                <a:cxn ang="0">
                  <a:pos x="T6" y="T7"/>
                </a:cxn>
                <a:cxn ang="0">
                  <a:pos x="T8" y="T9"/>
                </a:cxn>
              </a:cxnLst>
              <a:rect l="0" t="0" r="r" b="b"/>
              <a:pathLst>
                <a:path w="215" h="32">
                  <a:moveTo>
                    <a:pt x="0" y="0"/>
                  </a:moveTo>
                  <a:cubicBezTo>
                    <a:pt x="0" y="0"/>
                    <a:pt x="6" y="16"/>
                    <a:pt x="7" y="32"/>
                  </a:cubicBezTo>
                  <a:cubicBezTo>
                    <a:pt x="208" y="32"/>
                    <a:pt x="208" y="32"/>
                    <a:pt x="208" y="32"/>
                  </a:cubicBezTo>
                  <a:cubicBezTo>
                    <a:pt x="208" y="16"/>
                    <a:pt x="215" y="0"/>
                    <a:pt x="215" y="0"/>
                  </a:cubicBezTo>
                  <a:cubicBezTo>
                    <a:pt x="0" y="0"/>
                    <a:pt x="0" y="0"/>
                    <a:pt x="0"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noEditPoints="1"/>
            </p:cNvSpPr>
            <p:nvPr userDrawn="1"/>
          </p:nvSpPr>
          <p:spPr bwMode="auto">
            <a:xfrm>
              <a:off x="2364" y="1303"/>
              <a:ext cx="296" cy="301"/>
            </a:xfrm>
            <a:custGeom>
              <a:avLst/>
              <a:gdLst>
                <a:gd name="T0" fmla="*/ 182 w 296"/>
                <a:gd name="T1" fmla="*/ 0 h 301"/>
                <a:gd name="T2" fmla="*/ 296 w 296"/>
                <a:gd name="T3" fmla="*/ 301 h 301"/>
                <a:gd name="T4" fmla="*/ 227 w 296"/>
                <a:gd name="T5" fmla="*/ 301 h 301"/>
                <a:gd name="T6" fmla="*/ 204 w 296"/>
                <a:gd name="T7" fmla="*/ 235 h 301"/>
                <a:gd name="T8" fmla="*/ 92 w 296"/>
                <a:gd name="T9" fmla="*/ 235 h 301"/>
                <a:gd name="T10" fmla="*/ 69 w 296"/>
                <a:gd name="T11" fmla="*/ 301 h 301"/>
                <a:gd name="T12" fmla="*/ 0 w 296"/>
                <a:gd name="T13" fmla="*/ 301 h 301"/>
                <a:gd name="T14" fmla="*/ 116 w 296"/>
                <a:gd name="T15" fmla="*/ 0 h 301"/>
                <a:gd name="T16" fmla="*/ 182 w 296"/>
                <a:gd name="T17" fmla="*/ 0 h 301"/>
                <a:gd name="T18" fmla="*/ 187 w 296"/>
                <a:gd name="T19" fmla="*/ 185 h 301"/>
                <a:gd name="T20" fmla="*/ 149 w 296"/>
                <a:gd name="T21" fmla="*/ 74 h 301"/>
                <a:gd name="T22" fmla="*/ 147 w 296"/>
                <a:gd name="T23" fmla="*/ 74 h 301"/>
                <a:gd name="T24" fmla="*/ 109 w 296"/>
                <a:gd name="T25" fmla="*/ 185 h 301"/>
                <a:gd name="T26" fmla="*/ 187 w 296"/>
                <a:gd name="T27" fmla="*/ 18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6" h="301">
                  <a:moveTo>
                    <a:pt x="182" y="0"/>
                  </a:moveTo>
                  <a:lnTo>
                    <a:pt x="296" y="301"/>
                  </a:lnTo>
                  <a:lnTo>
                    <a:pt x="227" y="301"/>
                  </a:lnTo>
                  <a:lnTo>
                    <a:pt x="204" y="235"/>
                  </a:lnTo>
                  <a:lnTo>
                    <a:pt x="92" y="235"/>
                  </a:lnTo>
                  <a:lnTo>
                    <a:pt x="69" y="301"/>
                  </a:lnTo>
                  <a:lnTo>
                    <a:pt x="0" y="301"/>
                  </a:lnTo>
                  <a:lnTo>
                    <a:pt x="116" y="0"/>
                  </a:lnTo>
                  <a:lnTo>
                    <a:pt x="182" y="0"/>
                  </a:lnTo>
                  <a:close/>
                  <a:moveTo>
                    <a:pt x="187" y="185"/>
                  </a:moveTo>
                  <a:lnTo>
                    <a:pt x="149" y="74"/>
                  </a:lnTo>
                  <a:lnTo>
                    <a:pt x="147" y="74"/>
                  </a:lnTo>
                  <a:lnTo>
                    <a:pt x="109" y="185"/>
                  </a:lnTo>
                  <a:lnTo>
                    <a:pt x="187" y="18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0"/>
            <p:cNvSpPr>
              <a:spLocks/>
            </p:cNvSpPr>
            <p:nvPr userDrawn="1"/>
          </p:nvSpPr>
          <p:spPr bwMode="auto">
            <a:xfrm>
              <a:off x="2681" y="1379"/>
              <a:ext cx="334" cy="225"/>
            </a:xfrm>
            <a:custGeom>
              <a:avLst/>
              <a:gdLst>
                <a:gd name="T0" fmla="*/ 24 w 141"/>
                <a:gd name="T1" fmla="*/ 3 h 95"/>
                <a:gd name="T2" fmla="*/ 24 w 141"/>
                <a:gd name="T3" fmla="*/ 15 h 95"/>
                <a:gd name="T4" fmla="*/ 24 w 141"/>
                <a:gd name="T5" fmla="*/ 15 h 95"/>
                <a:gd name="T6" fmla="*/ 36 w 141"/>
                <a:gd name="T7" fmla="*/ 4 h 95"/>
                <a:gd name="T8" fmla="*/ 52 w 141"/>
                <a:gd name="T9" fmla="*/ 0 h 95"/>
                <a:gd name="T10" fmla="*/ 68 w 141"/>
                <a:gd name="T11" fmla="*/ 4 h 95"/>
                <a:gd name="T12" fmla="*/ 79 w 141"/>
                <a:gd name="T13" fmla="*/ 16 h 95"/>
                <a:gd name="T14" fmla="*/ 90 w 141"/>
                <a:gd name="T15" fmla="*/ 5 h 95"/>
                <a:gd name="T16" fmla="*/ 107 w 141"/>
                <a:gd name="T17" fmla="*/ 0 h 95"/>
                <a:gd name="T18" fmla="*/ 121 w 141"/>
                <a:gd name="T19" fmla="*/ 2 h 95"/>
                <a:gd name="T20" fmla="*/ 131 w 141"/>
                <a:gd name="T21" fmla="*/ 8 h 95"/>
                <a:gd name="T22" fmla="*/ 138 w 141"/>
                <a:gd name="T23" fmla="*/ 18 h 95"/>
                <a:gd name="T24" fmla="*/ 141 w 141"/>
                <a:gd name="T25" fmla="*/ 33 h 95"/>
                <a:gd name="T26" fmla="*/ 141 w 141"/>
                <a:gd name="T27" fmla="*/ 95 h 95"/>
                <a:gd name="T28" fmla="*/ 115 w 141"/>
                <a:gd name="T29" fmla="*/ 95 h 95"/>
                <a:gd name="T30" fmla="*/ 115 w 141"/>
                <a:gd name="T31" fmla="*/ 43 h 95"/>
                <a:gd name="T32" fmla="*/ 115 w 141"/>
                <a:gd name="T33" fmla="*/ 34 h 95"/>
                <a:gd name="T34" fmla="*/ 113 w 141"/>
                <a:gd name="T35" fmla="*/ 27 h 95"/>
                <a:gd name="T36" fmla="*/ 108 w 141"/>
                <a:gd name="T37" fmla="*/ 22 h 95"/>
                <a:gd name="T38" fmla="*/ 100 w 141"/>
                <a:gd name="T39" fmla="*/ 20 h 95"/>
                <a:gd name="T40" fmla="*/ 91 w 141"/>
                <a:gd name="T41" fmla="*/ 22 h 95"/>
                <a:gd name="T42" fmla="*/ 86 w 141"/>
                <a:gd name="T43" fmla="*/ 28 h 95"/>
                <a:gd name="T44" fmla="*/ 84 w 141"/>
                <a:gd name="T45" fmla="*/ 35 h 95"/>
                <a:gd name="T46" fmla="*/ 83 w 141"/>
                <a:gd name="T47" fmla="*/ 44 h 95"/>
                <a:gd name="T48" fmla="*/ 83 w 141"/>
                <a:gd name="T49" fmla="*/ 95 h 95"/>
                <a:gd name="T50" fmla="*/ 58 w 141"/>
                <a:gd name="T51" fmla="*/ 95 h 95"/>
                <a:gd name="T52" fmla="*/ 58 w 141"/>
                <a:gd name="T53" fmla="*/ 43 h 95"/>
                <a:gd name="T54" fmla="*/ 58 w 141"/>
                <a:gd name="T55" fmla="*/ 35 h 95"/>
                <a:gd name="T56" fmla="*/ 56 w 141"/>
                <a:gd name="T57" fmla="*/ 28 h 95"/>
                <a:gd name="T58" fmla="*/ 52 w 141"/>
                <a:gd name="T59" fmla="*/ 22 h 95"/>
                <a:gd name="T60" fmla="*/ 42 w 141"/>
                <a:gd name="T61" fmla="*/ 20 h 95"/>
                <a:gd name="T62" fmla="*/ 38 w 141"/>
                <a:gd name="T63" fmla="*/ 21 h 95"/>
                <a:gd name="T64" fmla="*/ 32 w 141"/>
                <a:gd name="T65" fmla="*/ 24 h 95"/>
                <a:gd name="T66" fmla="*/ 27 w 141"/>
                <a:gd name="T67" fmla="*/ 31 h 95"/>
                <a:gd name="T68" fmla="*/ 25 w 141"/>
                <a:gd name="T69" fmla="*/ 42 h 95"/>
                <a:gd name="T70" fmla="*/ 25 w 141"/>
                <a:gd name="T71" fmla="*/ 95 h 95"/>
                <a:gd name="T72" fmla="*/ 0 w 141"/>
                <a:gd name="T73" fmla="*/ 95 h 95"/>
                <a:gd name="T74" fmla="*/ 0 w 141"/>
                <a:gd name="T75" fmla="*/ 3 h 95"/>
                <a:gd name="T76" fmla="*/ 24 w 141"/>
                <a:gd name="T77"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1" h="95">
                  <a:moveTo>
                    <a:pt x="24" y="3"/>
                  </a:moveTo>
                  <a:cubicBezTo>
                    <a:pt x="24" y="15"/>
                    <a:pt x="24" y="15"/>
                    <a:pt x="24" y="15"/>
                  </a:cubicBezTo>
                  <a:cubicBezTo>
                    <a:pt x="24" y="15"/>
                    <a:pt x="24" y="15"/>
                    <a:pt x="24" y="15"/>
                  </a:cubicBezTo>
                  <a:cubicBezTo>
                    <a:pt x="28" y="11"/>
                    <a:pt x="32" y="7"/>
                    <a:pt x="36" y="4"/>
                  </a:cubicBezTo>
                  <a:cubicBezTo>
                    <a:pt x="41" y="2"/>
                    <a:pt x="46" y="0"/>
                    <a:pt x="52" y="0"/>
                  </a:cubicBezTo>
                  <a:cubicBezTo>
                    <a:pt x="58" y="0"/>
                    <a:pt x="64" y="1"/>
                    <a:pt x="68" y="4"/>
                  </a:cubicBezTo>
                  <a:cubicBezTo>
                    <a:pt x="73" y="6"/>
                    <a:pt x="77" y="10"/>
                    <a:pt x="79" y="16"/>
                  </a:cubicBezTo>
                  <a:cubicBezTo>
                    <a:pt x="82" y="12"/>
                    <a:pt x="86" y="8"/>
                    <a:pt x="90" y="5"/>
                  </a:cubicBezTo>
                  <a:cubicBezTo>
                    <a:pt x="95" y="2"/>
                    <a:pt x="101" y="0"/>
                    <a:pt x="107" y="0"/>
                  </a:cubicBezTo>
                  <a:cubicBezTo>
                    <a:pt x="112" y="0"/>
                    <a:pt x="116" y="1"/>
                    <a:pt x="121" y="2"/>
                  </a:cubicBezTo>
                  <a:cubicBezTo>
                    <a:pt x="125" y="3"/>
                    <a:pt x="128" y="5"/>
                    <a:pt x="131" y="8"/>
                  </a:cubicBezTo>
                  <a:cubicBezTo>
                    <a:pt x="134" y="10"/>
                    <a:pt x="137" y="14"/>
                    <a:pt x="138" y="18"/>
                  </a:cubicBezTo>
                  <a:cubicBezTo>
                    <a:pt x="140" y="22"/>
                    <a:pt x="141" y="27"/>
                    <a:pt x="141" y="33"/>
                  </a:cubicBezTo>
                  <a:cubicBezTo>
                    <a:pt x="141" y="95"/>
                    <a:pt x="141" y="95"/>
                    <a:pt x="141" y="95"/>
                  </a:cubicBezTo>
                  <a:cubicBezTo>
                    <a:pt x="115" y="95"/>
                    <a:pt x="115" y="95"/>
                    <a:pt x="115" y="95"/>
                  </a:cubicBezTo>
                  <a:cubicBezTo>
                    <a:pt x="115" y="43"/>
                    <a:pt x="115" y="43"/>
                    <a:pt x="115" y="43"/>
                  </a:cubicBezTo>
                  <a:cubicBezTo>
                    <a:pt x="115" y="40"/>
                    <a:pt x="115" y="37"/>
                    <a:pt x="115" y="34"/>
                  </a:cubicBezTo>
                  <a:cubicBezTo>
                    <a:pt x="115" y="31"/>
                    <a:pt x="114" y="29"/>
                    <a:pt x="113" y="27"/>
                  </a:cubicBezTo>
                  <a:cubicBezTo>
                    <a:pt x="112" y="25"/>
                    <a:pt x="111" y="23"/>
                    <a:pt x="108" y="22"/>
                  </a:cubicBezTo>
                  <a:cubicBezTo>
                    <a:pt x="106" y="21"/>
                    <a:pt x="104" y="20"/>
                    <a:pt x="100" y="20"/>
                  </a:cubicBezTo>
                  <a:cubicBezTo>
                    <a:pt x="96" y="20"/>
                    <a:pt x="94" y="21"/>
                    <a:pt x="91" y="22"/>
                  </a:cubicBezTo>
                  <a:cubicBezTo>
                    <a:pt x="89" y="24"/>
                    <a:pt x="87" y="26"/>
                    <a:pt x="86" y="28"/>
                  </a:cubicBezTo>
                  <a:cubicBezTo>
                    <a:pt x="85" y="30"/>
                    <a:pt x="84" y="32"/>
                    <a:pt x="84" y="35"/>
                  </a:cubicBezTo>
                  <a:cubicBezTo>
                    <a:pt x="83" y="38"/>
                    <a:pt x="83" y="41"/>
                    <a:pt x="83" y="44"/>
                  </a:cubicBezTo>
                  <a:cubicBezTo>
                    <a:pt x="83" y="95"/>
                    <a:pt x="83" y="95"/>
                    <a:pt x="83" y="95"/>
                  </a:cubicBezTo>
                  <a:cubicBezTo>
                    <a:pt x="58" y="95"/>
                    <a:pt x="58" y="95"/>
                    <a:pt x="58" y="95"/>
                  </a:cubicBezTo>
                  <a:cubicBezTo>
                    <a:pt x="58" y="43"/>
                    <a:pt x="58" y="43"/>
                    <a:pt x="58" y="43"/>
                  </a:cubicBezTo>
                  <a:cubicBezTo>
                    <a:pt x="58" y="41"/>
                    <a:pt x="58" y="38"/>
                    <a:pt x="58" y="35"/>
                  </a:cubicBezTo>
                  <a:cubicBezTo>
                    <a:pt x="57" y="33"/>
                    <a:pt x="57" y="30"/>
                    <a:pt x="56" y="28"/>
                  </a:cubicBezTo>
                  <a:cubicBezTo>
                    <a:pt x="55" y="26"/>
                    <a:pt x="54" y="24"/>
                    <a:pt x="52" y="22"/>
                  </a:cubicBezTo>
                  <a:cubicBezTo>
                    <a:pt x="49" y="21"/>
                    <a:pt x="46" y="20"/>
                    <a:pt x="42" y="20"/>
                  </a:cubicBezTo>
                  <a:cubicBezTo>
                    <a:pt x="41" y="20"/>
                    <a:pt x="40" y="21"/>
                    <a:pt x="38" y="21"/>
                  </a:cubicBezTo>
                  <a:cubicBezTo>
                    <a:pt x="36" y="22"/>
                    <a:pt x="34" y="23"/>
                    <a:pt x="32" y="24"/>
                  </a:cubicBezTo>
                  <a:cubicBezTo>
                    <a:pt x="30" y="26"/>
                    <a:pt x="29" y="28"/>
                    <a:pt x="27" y="31"/>
                  </a:cubicBezTo>
                  <a:cubicBezTo>
                    <a:pt x="26" y="33"/>
                    <a:pt x="25" y="37"/>
                    <a:pt x="25" y="42"/>
                  </a:cubicBezTo>
                  <a:cubicBezTo>
                    <a:pt x="25" y="95"/>
                    <a:pt x="25" y="95"/>
                    <a:pt x="25" y="95"/>
                  </a:cubicBezTo>
                  <a:cubicBezTo>
                    <a:pt x="0" y="95"/>
                    <a:pt x="0" y="95"/>
                    <a:pt x="0" y="95"/>
                  </a:cubicBezTo>
                  <a:cubicBezTo>
                    <a:pt x="0" y="3"/>
                    <a:pt x="0" y="3"/>
                    <a:pt x="0" y="3"/>
                  </a:cubicBezTo>
                  <a:lnTo>
                    <a:pt x="24"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EditPoints="1"/>
            </p:cNvSpPr>
            <p:nvPr userDrawn="1"/>
          </p:nvSpPr>
          <p:spPr bwMode="auto">
            <a:xfrm>
              <a:off x="3050" y="1379"/>
              <a:ext cx="220" cy="230"/>
            </a:xfrm>
            <a:custGeom>
              <a:avLst/>
              <a:gdLst>
                <a:gd name="T0" fmla="*/ 32 w 93"/>
                <a:gd name="T1" fmla="*/ 73 h 97"/>
                <a:gd name="T2" fmla="*/ 48 w 93"/>
                <a:gd name="T3" fmla="*/ 78 h 97"/>
                <a:gd name="T4" fmla="*/ 61 w 93"/>
                <a:gd name="T5" fmla="*/ 75 h 97"/>
                <a:gd name="T6" fmla="*/ 68 w 93"/>
                <a:gd name="T7" fmla="*/ 66 h 97"/>
                <a:gd name="T8" fmla="*/ 91 w 93"/>
                <a:gd name="T9" fmla="*/ 66 h 97"/>
                <a:gd name="T10" fmla="*/ 74 w 93"/>
                <a:gd name="T11" fmla="*/ 90 h 97"/>
                <a:gd name="T12" fmla="*/ 47 w 93"/>
                <a:gd name="T13" fmla="*/ 97 h 97"/>
                <a:gd name="T14" fmla="*/ 28 w 93"/>
                <a:gd name="T15" fmla="*/ 94 h 97"/>
                <a:gd name="T16" fmla="*/ 13 w 93"/>
                <a:gd name="T17" fmla="*/ 84 h 97"/>
                <a:gd name="T18" fmla="*/ 4 w 93"/>
                <a:gd name="T19" fmla="*/ 69 h 97"/>
                <a:gd name="T20" fmla="*/ 0 w 93"/>
                <a:gd name="T21" fmla="*/ 49 h 97"/>
                <a:gd name="T22" fmla="*/ 4 w 93"/>
                <a:gd name="T23" fmla="*/ 30 h 97"/>
                <a:gd name="T24" fmla="*/ 13 w 93"/>
                <a:gd name="T25" fmla="*/ 14 h 97"/>
                <a:gd name="T26" fmla="*/ 28 w 93"/>
                <a:gd name="T27" fmla="*/ 4 h 97"/>
                <a:gd name="T28" fmla="*/ 47 w 93"/>
                <a:gd name="T29" fmla="*/ 0 h 97"/>
                <a:gd name="T30" fmla="*/ 68 w 93"/>
                <a:gd name="T31" fmla="*/ 5 h 97"/>
                <a:gd name="T32" fmla="*/ 82 w 93"/>
                <a:gd name="T33" fmla="*/ 17 h 97"/>
                <a:gd name="T34" fmla="*/ 90 w 93"/>
                <a:gd name="T35" fmla="*/ 35 h 97"/>
                <a:gd name="T36" fmla="*/ 92 w 93"/>
                <a:gd name="T37" fmla="*/ 55 h 97"/>
                <a:gd name="T38" fmla="*/ 26 w 93"/>
                <a:gd name="T39" fmla="*/ 55 h 97"/>
                <a:gd name="T40" fmla="*/ 32 w 93"/>
                <a:gd name="T41" fmla="*/ 73 h 97"/>
                <a:gd name="T42" fmla="*/ 60 w 93"/>
                <a:gd name="T43" fmla="*/ 24 h 97"/>
                <a:gd name="T44" fmla="*/ 47 w 93"/>
                <a:gd name="T45" fmla="*/ 19 h 97"/>
                <a:gd name="T46" fmla="*/ 37 w 93"/>
                <a:gd name="T47" fmla="*/ 21 h 97"/>
                <a:gd name="T48" fmla="*/ 30 w 93"/>
                <a:gd name="T49" fmla="*/ 27 h 97"/>
                <a:gd name="T50" fmla="*/ 27 w 93"/>
                <a:gd name="T51" fmla="*/ 33 h 97"/>
                <a:gd name="T52" fmla="*/ 26 w 93"/>
                <a:gd name="T53" fmla="*/ 39 h 97"/>
                <a:gd name="T54" fmla="*/ 67 w 93"/>
                <a:gd name="T55" fmla="*/ 39 h 97"/>
                <a:gd name="T56" fmla="*/ 60 w 93"/>
                <a:gd name="T57"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3" h="97">
                  <a:moveTo>
                    <a:pt x="32" y="73"/>
                  </a:moveTo>
                  <a:cubicBezTo>
                    <a:pt x="36" y="77"/>
                    <a:pt x="41" y="78"/>
                    <a:pt x="48" y="78"/>
                  </a:cubicBezTo>
                  <a:cubicBezTo>
                    <a:pt x="53" y="78"/>
                    <a:pt x="58" y="77"/>
                    <a:pt x="61" y="75"/>
                  </a:cubicBezTo>
                  <a:cubicBezTo>
                    <a:pt x="65" y="72"/>
                    <a:pt x="67" y="69"/>
                    <a:pt x="68" y="66"/>
                  </a:cubicBezTo>
                  <a:cubicBezTo>
                    <a:pt x="91" y="66"/>
                    <a:pt x="91" y="66"/>
                    <a:pt x="91" y="66"/>
                  </a:cubicBezTo>
                  <a:cubicBezTo>
                    <a:pt x="87" y="78"/>
                    <a:pt x="81" y="85"/>
                    <a:pt x="74" y="90"/>
                  </a:cubicBezTo>
                  <a:cubicBezTo>
                    <a:pt x="67" y="95"/>
                    <a:pt x="58" y="97"/>
                    <a:pt x="47" y="97"/>
                  </a:cubicBezTo>
                  <a:cubicBezTo>
                    <a:pt x="40" y="97"/>
                    <a:pt x="34" y="96"/>
                    <a:pt x="28" y="94"/>
                  </a:cubicBezTo>
                  <a:cubicBezTo>
                    <a:pt x="22" y="92"/>
                    <a:pt x="17" y="88"/>
                    <a:pt x="13" y="84"/>
                  </a:cubicBezTo>
                  <a:cubicBezTo>
                    <a:pt x="9" y="80"/>
                    <a:pt x="6" y="75"/>
                    <a:pt x="4" y="69"/>
                  </a:cubicBezTo>
                  <a:cubicBezTo>
                    <a:pt x="1" y="63"/>
                    <a:pt x="0" y="56"/>
                    <a:pt x="0" y="49"/>
                  </a:cubicBezTo>
                  <a:cubicBezTo>
                    <a:pt x="0" y="42"/>
                    <a:pt x="1" y="36"/>
                    <a:pt x="4" y="30"/>
                  </a:cubicBezTo>
                  <a:cubicBezTo>
                    <a:pt x="6" y="24"/>
                    <a:pt x="9" y="19"/>
                    <a:pt x="13" y="14"/>
                  </a:cubicBezTo>
                  <a:cubicBezTo>
                    <a:pt x="17" y="10"/>
                    <a:pt x="22" y="7"/>
                    <a:pt x="28" y="4"/>
                  </a:cubicBezTo>
                  <a:cubicBezTo>
                    <a:pt x="34" y="2"/>
                    <a:pt x="40" y="0"/>
                    <a:pt x="47" y="0"/>
                  </a:cubicBezTo>
                  <a:cubicBezTo>
                    <a:pt x="55" y="0"/>
                    <a:pt x="62" y="2"/>
                    <a:pt x="68" y="5"/>
                  </a:cubicBezTo>
                  <a:cubicBezTo>
                    <a:pt x="74" y="8"/>
                    <a:pt x="78" y="12"/>
                    <a:pt x="82" y="17"/>
                  </a:cubicBezTo>
                  <a:cubicBezTo>
                    <a:pt x="86" y="22"/>
                    <a:pt x="89" y="28"/>
                    <a:pt x="90" y="35"/>
                  </a:cubicBezTo>
                  <a:cubicBezTo>
                    <a:pt x="92" y="41"/>
                    <a:pt x="93" y="48"/>
                    <a:pt x="92" y="55"/>
                  </a:cubicBezTo>
                  <a:cubicBezTo>
                    <a:pt x="26" y="55"/>
                    <a:pt x="26" y="55"/>
                    <a:pt x="26" y="55"/>
                  </a:cubicBezTo>
                  <a:cubicBezTo>
                    <a:pt x="26" y="63"/>
                    <a:pt x="28" y="69"/>
                    <a:pt x="32" y="73"/>
                  </a:cubicBezTo>
                  <a:close/>
                  <a:moveTo>
                    <a:pt x="60" y="24"/>
                  </a:moveTo>
                  <a:cubicBezTo>
                    <a:pt x="57" y="21"/>
                    <a:pt x="53" y="19"/>
                    <a:pt x="47" y="19"/>
                  </a:cubicBezTo>
                  <a:cubicBezTo>
                    <a:pt x="43" y="19"/>
                    <a:pt x="39" y="20"/>
                    <a:pt x="37" y="21"/>
                  </a:cubicBezTo>
                  <a:cubicBezTo>
                    <a:pt x="34" y="23"/>
                    <a:pt x="32" y="25"/>
                    <a:pt x="30" y="27"/>
                  </a:cubicBezTo>
                  <a:cubicBezTo>
                    <a:pt x="29" y="29"/>
                    <a:pt x="27" y="31"/>
                    <a:pt x="27" y="33"/>
                  </a:cubicBezTo>
                  <a:cubicBezTo>
                    <a:pt x="26" y="35"/>
                    <a:pt x="26" y="37"/>
                    <a:pt x="26" y="39"/>
                  </a:cubicBezTo>
                  <a:cubicBezTo>
                    <a:pt x="67" y="39"/>
                    <a:pt x="67" y="39"/>
                    <a:pt x="67" y="39"/>
                  </a:cubicBezTo>
                  <a:cubicBezTo>
                    <a:pt x="66" y="33"/>
                    <a:pt x="64" y="28"/>
                    <a:pt x="60" y="2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2"/>
            <p:cNvSpPr>
              <a:spLocks/>
            </p:cNvSpPr>
            <p:nvPr userDrawn="1"/>
          </p:nvSpPr>
          <p:spPr bwMode="auto">
            <a:xfrm>
              <a:off x="3303" y="1379"/>
              <a:ext cx="140" cy="225"/>
            </a:xfrm>
            <a:custGeom>
              <a:avLst/>
              <a:gdLst>
                <a:gd name="T0" fmla="*/ 24 w 59"/>
                <a:gd name="T1" fmla="*/ 3 h 95"/>
                <a:gd name="T2" fmla="*/ 24 w 59"/>
                <a:gd name="T3" fmla="*/ 20 h 95"/>
                <a:gd name="T4" fmla="*/ 25 w 59"/>
                <a:gd name="T5" fmla="*/ 20 h 95"/>
                <a:gd name="T6" fmla="*/ 29 w 59"/>
                <a:gd name="T7" fmla="*/ 12 h 95"/>
                <a:gd name="T8" fmla="*/ 36 w 59"/>
                <a:gd name="T9" fmla="*/ 6 h 95"/>
                <a:gd name="T10" fmla="*/ 45 w 59"/>
                <a:gd name="T11" fmla="*/ 2 h 95"/>
                <a:gd name="T12" fmla="*/ 54 w 59"/>
                <a:gd name="T13" fmla="*/ 0 h 95"/>
                <a:gd name="T14" fmla="*/ 59 w 59"/>
                <a:gd name="T15" fmla="*/ 1 h 95"/>
                <a:gd name="T16" fmla="*/ 59 w 59"/>
                <a:gd name="T17" fmla="*/ 25 h 95"/>
                <a:gd name="T18" fmla="*/ 55 w 59"/>
                <a:gd name="T19" fmla="*/ 24 h 95"/>
                <a:gd name="T20" fmla="*/ 50 w 59"/>
                <a:gd name="T21" fmla="*/ 24 h 95"/>
                <a:gd name="T22" fmla="*/ 39 w 59"/>
                <a:gd name="T23" fmla="*/ 26 h 95"/>
                <a:gd name="T24" fmla="*/ 31 w 59"/>
                <a:gd name="T25" fmla="*/ 33 h 95"/>
                <a:gd name="T26" fmla="*/ 27 w 59"/>
                <a:gd name="T27" fmla="*/ 42 h 95"/>
                <a:gd name="T28" fmla="*/ 25 w 59"/>
                <a:gd name="T29" fmla="*/ 53 h 95"/>
                <a:gd name="T30" fmla="*/ 25 w 59"/>
                <a:gd name="T31" fmla="*/ 95 h 95"/>
                <a:gd name="T32" fmla="*/ 0 w 59"/>
                <a:gd name="T33" fmla="*/ 95 h 95"/>
                <a:gd name="T34" fmla="*/ 0 w 59"/>
                <a:gd name="T35" fmla="*/ 3 h 95"/>
                <a:gd name="T36" fmla="*/ 24 w 59"/>
                <a:gd name="T37"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 h="95">
                  <a:moveTo>
                    <a:pt x="24" y="3"/>
                  </a:moveTo>
                  <a:cubicBezTo>
                    <a:pt x="24" y="20"/>
                    <a:pt x="24" y="20"/>
                    <a:pt x="24" y="20"/>
                  </a:cubicBezTo>
                  <a:cubicBezTo>
                    <a:pt x="25" y="20"/>
                    <a:pt x="25" y="20"/>
                    <a:pt x="25" y="20"/>
                  </a:cubicBezTo>
                  <a:cubicBezTo>
                    <a:pt x="26" y="17"/>
                    <a:pt x="27" y="14"/>
                    <a:pt x="29" y="12"/>
                  </a:cubicBezTo>
                  <a:cubicBezTo>
                    <a:pt x="31" y="10"/>
                    <a:pt x="34" y="8"/>
                    <a:pt x="36" y="6"/>
                  </a:cubicBezTo>
                  <a:cubicBezTo>
                    <a:pt x="39" y="4"/>
                    <a:pt x="42" y="3"/>
                    <a:pt x="45" y="2"/>
                  </a:cubicBezTo>
                  <a:cubicBezTo>
                    <a:pt x="48" y="1"/>
                    <a:pt x="51" y="0"/>
                    <a:pt x="54" y="0"/>
                  </a:cubicBezTo>
                  <a:cubicBezTo>
                    <a:pt x="56" y="0"/>
                    <a:pt x="57" y="1"/>
                    <a:pt x="59" y="1"/>
                  </a:cubicBezTo>
                  <a:cubicBezTo>
                    <a:pt x="59" y="25"/>
                    <a:pt x="59" y="25"/>
                    <a:pt x="59" y="25"/>
                  </a:cubicBezTo>
                  <a:cubicBezTo>
                    <a:pt x="58" y="25"/>
                    <a:pt x="57" y="24"/>
                    <a:pt x="55" y="24"/>
                  </a:cubicBezTo>
                  <a:cubicBezTo>
                    <a:pt x="54" y="24"/>
                    <a:pt x="52" y="24"/>
                    <a:pt x="50" y="24"/>
                  </a:cubicBezTo>
                  <a:cubicBezTo>
                    <a:pt x="46" y="24"/>
                    <a:pt x="42" y="25"/>
                    <a:pt x="39" y="26"/>
                  </a:cubicBezTo>
                  <a:cubicBezTo>
                    <a:pt x="35" y="28"/>
                    <a:pt x="33" y="30"/>
                    <a:pt x="31" y="33"/>
                  </a:cubicBezTo>
                  <a:cubicBezTo>
                    <a:pt x="29" y="35"/>
                    <a:pt x="27" y="38"/>
                    <a:pt x="27" y="42"/>
                  </a:cubicBezTo>
                  <a:cubicBezTo>
                    <a:pt x="26" y="45"/>
                    <a:pt x="25" y="49"/>
                    <a:pt x="25" y="53"/>
                  </a:cubicBezTo>
                  <a:cubicBezTo>
                    <a:pt x="25" y="95"/>
                    <a:pt x="25" y="95"/>
                    <a:pt x="25" y="95"/>
                  </a:cubicBezTo>
                  <a:cubicBezTo>
                    <a:pt x="0" y="95"/>
                    <a:pt x="0" y="95"/>
                    <a:pt x="0" y="95"/>
                  </a:cubicBezTo>
                  <a:cubicBezTo>
                    <a:pt x="0" y="3"/>
                    <a:pt x="0" y="3"/>
                    <a:pt x="0" y="3"/>
                  </a:cubicBezTo>
                  <a:lnTo>
                    <a:pt x="24"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3"/>
            <p:cNvSpPr>
              <a:spLocks noEditPoints="1"/>
            </p:cNvSpPr>
            <p:nvPr userDrawn="1"/>
          </p:nvSpPr>
          <p:spPr bwMode="auto">
            <a:xfrm>
              <a:off x="3469" y="1303"/>
              <a:ext cx="59" cy="301"/>
            </a:xfrm>
            <a:custGeom>
              <a:avLst/>
              <a:gdLst>
                <a:gd name="T0" fmla="*/ 0 w 59"/>
                <a:gd name="T1" fmla="*/ 50 h 301"/>
                <a:gd name="T2" fmla="*/ 0 w 59"/>
                <a:gd name="T3" fmla="*/ 0 h 301"/>
                <a:gd name="T4" fmla="*/ 59 w 59"/>
                <a:gd name="T5" fmla="*/ 0 h 301"/>
                <a:gd name="T6" fmla="*/ 59 w 59"/>
                <a:gd name="T7" fmla="*/ 50 h 301"/>
                <a:gd name="T8" fmla="*/ 0 w 59"/>
                <a:gd name="T9" fmla="*/ 50 h 301"/>
                <a:gd name="T10" fmla="*/ 59 w 59"/>
                <a:gd name="T11" fmla="*/ 83 h 301"/>
                <a:gd name="T12" fmla="*/ 59 w 59"/>
                <a:gd name="T13" fmla="*/ 301 h 301"/>
                <a:gd name="T14" fmla="*/ 0 w 59"/>
                <a:gd name="T15" fmla="*/ 301 h 301"/>
                <a:gd name="T16" fmla="*/ 0 w 59"/>
                <a:gd name="T17" fmla="*/ 83 h 301"/>
                <a:gd name="T18" fmla="*/ 59 w 59"/>
                <a:gd name="T19" fmla="*/ 8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301">
                  <a:moveTo>
                    <a:pt x="0" y="50"/>
                  </a:moveTo>
                  <a:lnTo>
                    <a:pt x="0" y="0"/>
                  </a:lnTo>
                  <a:lnTo>
                    <a:pt x="59" y="0"/>
                  </a:lnTo>
                  <a:lnTo>
                    <a:pt x="59" y="50"/>
                  </a:lnTo>
                  <a:lnTo>
                    <a:pt x="0" y="50"/>
                  </a:lnTo>
                  <a:close/>
                  <a:moveTo>
                    <a:pt x="59" y="83"/>
                  </a:moveTo>
                  <a:lnTo>
                    <a:pt x="59" y="301"/>
                  </a:lnTo>
                  <a:lnTo>
                    <a:pt x="0" y="301"/>
                  </a:lnTo>
                  <a:lnTo>
                    <a:pt x="0" y="83"/>
                  </a:lnTo>
                  <a:lnTo>
                    <a:pt x="59" y="8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4"/>
            <p:cNvSpPr>
              <a:spLocks/>
            </p:cNvSpPr>
            <p:nvPr userDrawn="1"/>
          </p:nvSpPr>
          <p:spPr bwMode="auto">
            <a:xfrm>
              <a:off x="3571" y="1379"/>
              <a:ext cx="215" cy="230"/>
            </a:xfrm>
            <a:custGeom>
              <a:avLst/>
              <a:gdLst>
                <a:gd name="T0" fmla="*/ 46 w 91"/>
                <a:gd name="T1" fmla="*/ 19 h 97"/>
                <a:gd name="T2" fmla="*/ 36 w 91"/>
                <a:gd name="T3" fmla="*/ 22 h 97"/>
                <a:gd name="T4" fmla="*/ 30 w 91"/>
                <a:gd name="T5" fmla="*/ 29 h 97"/>
                <a:gd name="T6" fmla="*/ 26 w 91"/>
                <a:gd name="T7" fmla="*/ 39 h 97"/>
                <a:gd name="T8" fmla="*/ 25 w 91"/>
                <a:gd name="T9" fmla="*/ 49 h 97"/>
                <a:gd name="T10" fmla="*/ 26 w 91"/>
                <a:gd name="T11" fmla="*/ 60 h 97"/>
                <a:gd name="T12" fmla="*/ 29 w 91"/>
                <a:gd name="T13" fmla="*/ 69 h 97"/>
                <a:gd name="T14" fmla="*/ 36 w 91"/>
                <a:gd name="T15" fmla="*/ 76 h 97"/>
                <a:gd name="T16" fmla="*/ 46 w 91"/>
                <a:gd name="T17" fmla="*/ 78 h 97"/>
                <a:gd name="T18" fmla="*/ 60 w 91"/>
                <a:gd name="T19" fmla="*/ 73 h 97"/>
                <a:gd name="T20" fmla="*/ 66 w 91"/>
                <a:gd name="T21" fmla="*/ 60 h 97"/>
                <a:gd name="T22" fmla="*/ 91 w 91"/>
                <a:gd name="T23" fmla="*/ 60 h 97"/>
                <a:gd name="T24" fmla="*/ 76 w 91"/>
                <a:gd name="T25" fmla="*/ 88 h 97"/>
                <a:gd name="T26" fmla="*/ 46 w 91"/>
                <a:gd name="T27" fmla="*/ 97 h 97"/>
                <a:gd name="T28" fmla="*/ 27 w 91"/>
                <a:gd name="T29" fmla="*/ 94 h 97"/>
                <a:gd name="T30" fmla="*/ 12 w 91"/>
                <a:gd name="T31" fmla="*/ 84 h 97"/>
                <a:gd name="T32" fmla="*/ 3 w 91"/>
                <a:gd name="T33" fmla="*/ 69 h 97"/>
                <a:gd name="T34" fmla="*/ 0 w 91"/>
                <a:gd name="T35" fmla="*/ 50 h 97"/>
                <a:gd name="T36" fmla="*/ 3 w 91"/>
                <a:gd name="T37" fmla="*/ 30 h 97"/>
                <a:gd name="T38" fmla="*/ 12 w 91"/>
                <a:gd name="T39" fmla="*/ 15 h 97"/>
                <a:gd name="T40" fmla="*/ 27 w 91"/>
                <a:gd name="T41" fmla="*/ 4 h 97"/>
                <a:gd name="T42" fmla="*/ 47 w 91"/>
                <a:gd name="T43" fmla="*/ 0 h 97"/>
                <a:gd name="T44" fmla="*/ 62 w 91"/>
                <a:gd name="T45" fmla="*/ 2 h 97"/>
                <a:gd name="T46" fmla="*/ 76 w 91"/>
                <a:gd name="T47" fmla="*/ 9 h 97"/>
                <a:gd name="T48" fmla="*/ 86 w 91"/>
                <a:gd name="T49" fmla="*/ 20 h 97"/>
                <a:gd name="T50" fmla="*/ 90 w 91"/>
                <a:gd name="T51" fmla="*/ 35 h 97"/>
                <a:gd name="T52" fmla="*/ 65 w 91"/>
                <a:gd name="T53" fmla="*/ 35 h 97"/>
                <a:gd name="T54" fmla="*/ 46 w 91"/>
                <a:gd name="T55" fmla="*/ 1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1" h="97">
                  <a:moveTo>
                    <a:pt x="46" y="19"/>
                  </a:moveTo>
                  <a:cubicBezTo>
                    <a:pt x="42" y="19"/>
                    <a:pt x="39" y="20"/>
                    <a:pt x="36" y="22"/>
                  </a:cubicBezTo>
                  <a:cubicBezTo>
                    <a:pt x="34" y="24"/>
                    <a:pt x="31" y="26"/>
                    <a:pt x="30" y="29"/>
                  </a:cubicBezTo>
                  <a:cubicBezTo>
                    <a:pt x="28" y="32"/>
                    <a:pt x="27" y="35"/>
                    <a:pt x="26" y="39"/>
                  </a:cubicBezTo>
                  <a:cubicBezTo>
                    <a:pt x="25" y="42"/>
                    <a:pt x="25" y="46"/>
                    <a:pt x="25" y="49"/>
                  </a:cubicBezTo>
                  <a:cubicBezTo>
                    <a:pt x="25" y="53"/>
                    <a:pt x="25" y="56"/>
                    <a:pt x="26" y="60"/>
                  </a:cubicBezTo>
                  <a:cubicBezTo>
                    <a:pt x="27" y="63"/>
                    <a:pt x="28" y="66"/>
                    <a:pt x="29" y="69"/>
                  </a:cubicBezTo>
                  <a:cubicBezTo>
                    <a:pt x="31" y="72"/>
                    <a:pt x="33" y="74"/>
                    <a:pt x="36" y="76"/>
                  </a:cubicBezTo>
                  <a:cubicBezTo>
                    <a:pt x="39" y="78"/>
                    <a:pt x="42" y="78"/>
                    <a:pt x="46" y="78"/>
                  </a:cubicBezTo>
                  <a:cubicBezTo>
                    <a:pt x="52" y="78"/>
                    <a:pt x="57" y="77"/>
                    <a:pt x="60" y="73"/>
                  </a:cubicBezTo>
                  <a:cubicBezTo>
                    <a:pt x="63" y="70"/>
                    <a:pt x="65" y="65"/>
                    <a:pt x="66" y="60"/>
                  </a:cubicBezTo>
                  <a:cubicBezTo>
                    <a:pt x="91" y="60"/>
                    <a:pt x="91" y="60"/>
                    <a:pt x="91" y="60"/>
                  </a:cubicBezTo>
                  <a:cubicBezTo>
                    <a:pt x="89" y="72"/>
                    <a:pt x="84" y="81"/>
                    <a:pt x="76" y="88"/>
                  </a:cubicBezTo>
                  <a:cubicBezTo>
                    <a:pt x="68" y="94"/>
                    <a:pt x="58" y="97"/>
                    <a:pt x="46" y="97"/>
                  </a:cubicBezTo>
                  <a:cubicBezTo>
                    <a:pt x="39" y="97"/>
                    <a:pt x="33" y="96"/>
                    <a:pt x="27" y="94"/>
                  </a:cubicBezTo>
                  <a:cubicBezTo>
                    <a:pt x="21" y="92"/>
                    <a:pt x="16" y="88"/>
                    <a:pt x="12" y="84"/>
                  </a:cubicBezTo>
                  <a:cubicBezTo>
                    <a:pt x="8" y="80"/>
                    <a:pt x="5" y="75"/>
                    <a:pt x="3" y="69"/>
                  </a:cubicBezTo>
                  <a:cubicBezTo>
                    <a:pt x="1" y="63"/>
                    <a:pt x="0" y="57"/>
                    <a:pt x="0" y="50"/>
                  </a:cubicBezTo>
                  <a:cubicBezTo>
                    <a:pt x="0" y="43"/>
                    <a:pt x="1" y="37"/>
                    <a:pt x="3" y="30"/>
                  </a:cubicBezTo>
                  <a:cubicBezTo>
                    <a:pt x="5" y="24"/>
                    <a:pt x="8" y="19"/>
                    <a:pt x="12" y="15"/>
                  </a:cubicBezTo>
                  <a:cubicBezTo>
                    <a:pt x="16" y="10"/>
                    <a:pt x="21" y="7"/>
                    <a:pt x="27" y="4"/>
                  </a:cubicBezTo>
                  <a:cubicBezTo>
                    <a:pt x="33" y="2"/>
                    <a:pt x="39" y="0"/>
                    <a:pt x="47" y="0"/>
                  </a:cubicBezTo>
                  <a:cubicBezTo>
                    <a:pt x="52" y="0"/>
                    <a:pt x="57" y="1"/>
                    <a:pt x="62" y="2"/>
                  </a:cubicBezTo>
                  <a:cubicBezTo>
                    <a:pt x="67" y="4"/>
                    <a:pt x="72" y="6"/>
                    <a:pt x="76" y="9"/>
                  </a:cubicBezTo>
                  <a:cubicBezTo>
                    <a:pt x="80" y="12"/>
                    <a:pt x="83" y="16"/>
                    <a:pt x="86" y="20"/>
                  </a:cubicBezTo>
                  <a:cubicBezTo>
                    <a:pt x="88" y="24"/>
                    <a:pt x="90" y="29"/>
                    <a:pt x="90" y="35"/>
                  </a:cubicBezTo>
                  <a:cubicBezTo>
                    <a:pt x="65" y="35"/>
                    <a:pt x="65" y="35"/>
                    <a:pt x="65" y="35"/>
                  </a:cubicBezTo>
                  <a:cubicBezTo>
                    <a:pt x="64" y="25"/>
                    <a:pt x="57" y="19"/>
                    <a:pt x="46" y="19"/>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5"/>
            <p:cNvSpPr>
              <a:spLocks noEditPoints="1"/>
            </p:cNvSpPr>
            <p:nvPr userDrawn="1"/>
          </p:nvSpPr>
          <p:spPr bwMode="auto">
            <a:xfrm>
              <a:off x="3810" y="1379"/>
              <a:ext cx="213" cy="230"/>
            </a:xfrm>
            <a:custGeom>
              <a:avLst/>
              <a:gdLst>
                <a:gd name="T0" fmla="*/ 7 w 90"/>
                <a:gd name="T1" fmla="*/ 16 h 97"/>
                <a:gd name="T2" fmla="*/ 17 w 90"/>
                <a:gd name="T3" fmla="*/ 7 h 97"/>
                <a:gd name="T4" fmla="*/ 31 w 90"/>
                <a:gd name="T5" fmla="*/ 2 h 97"/>
                <a:gd name="T6" fmla="*/ 46 w 90"/>
                <a:gd name="T7" fmla="*/ 0 h 97"/>
                <a:gd name="T8" fmla="*/ 60 w 90"/>
                <a:gd name="T9" fmla="*/ 1 h 97"/>
                <a:gd name="T10" fmla="*/ 73 w 90"/>
                <a:gd name="T11" fmla="*/ 5 h 97"/>
                <a:gd name="T12" fmla="*/ 83 w 90"/>
                <a:gd name="T13" fmla="*/ 13 h 97"/>
                <a:gd name="T14" fmla="*/ 86 w 90"/>
                <a:gd name="T15" fmla="*/ 27 h 97"/>
                <a:gd name="T16" fmla="*/ 86 w 90"/>
                <a:gd name="T17" fmla="*/ 75 h 97"/>
                <a:gd name="T18" fmla="*/ 87 w 90"/>
                <a:gd name="T19" fmla="*/ 86 h 97"/>
                <a:gd name="T20" fmla="*/ 90 w 90"/>
                <a:gd name="T21" fmla="*/ 95 h 97"/>
                <a:gd name="T22" fmla="*/ 64 w 90"/>
                <a:gd name="T23" fmla="*/ 95 h 97"/>
                <a:gd name="T24" fmla="*/ 63 w 90"/>
                <a:gd name="T25" fmla="*/ 91 h 97"/>
                <a:gd name="T26" fmla="*/ 62 w 90"/>
                <a:gd name="T27" fmla="*/ 86 h 97"/>
                <a:gd name="T28" fmla="*/ 48 w 90"/>
                <a:gd name="T29" fmla="*/ 95 h 97"/>
                <a:gd name="T30" fmla="*/ 31 w 90"/>
                <a:gd name="T31" fmla="*/ 97 h 97"/>
                <a:gd name="T32" fmla="*/ 19 w 90"/>
                <a:gd name="T33" fmla="*/ 96 h 97"/>
                <a:gd name="T34" fmla="*/ 9 w 90"/>
                <a:gd name="T35" fmla="*/ 91 h 97"/>
                <a:gd name="T36" fmla="*/ 2 w 90"/>
                <a:gd name="T37" fmla="*/ 82 h 97"/>
                <a:gd name="T38" fmla="*/ 0 w 90"/>
                <a:gd name="T39" fmla="*/ 70 h 97"/>
                <a:gd name="T40" fmla="*/ 3 w 90"/>
                <a:gd name="T41" fmla="*/ 57 h 97"/>
                <a:gd name="T42" fmla="*/ 10 w 90"/>
                <a:gd name="T43" fmla="*/ 49 h 97"/>
                <a:gd name="T44" fmla="*/ 20 w 90"/>
                <a:gd name="T45" fmla="*/ 44 h 97"/>
                <a:gd name="T46" fmla="*/ 31 w 90"/>
                <a:gd name="T47" fmla="*/ 42 h 97"/>
                <a:gd name="T48" fmla="*/ 42 w 90"/>
                <a:gd name="T49" fmla="*/ 40 h 97"/>
                <a:gd name="T50" fmla="*/ 52 w 90"/>
                <a:gd name="T51" fmla="*/ 39 h 97"/>
                <a:gd name="T52" fmla="*/ 59 w 90"/>
                <a:gd name="T53" fmla="*/ 36 h 97"/>
                <a:gd name="T54" fmla="*/ 61 w 90"/>
                <a:gd name="T55" fmla="*/ 30 h 97"/>
                <a:gd name="T56" fmla="*/ 60 w 90"/>
                <a:gd name="T57" fmla="*/ 23 h 97"/>
                <a:gd name="T58" fmla="*/ 56 w 90"/>
                <a:gd name="T59" fmla="*/ 19 h 97"/>
                <a:gd name="T60" fmla="*/ 51 w 90"/>
                <a:gd name="T61" fmla="*/ 18 h 97"/>
                <a:gd name="T62" fmla="*/ 45 w 90"/>
                <a:gd name="T63" fmla="*/ 17 h 97"/>
                <a:gd name="T64" fmla="*/ 33 w 90"/>
                <a:gd name="T65" fmla="*/ 20 h 97"/>
                <a:gd name="T66" fmla="*/ 28 w 90"/>
                <a:gd name="T67" fmla="*/ 31 h 97"/>
                <a:gd name="T68" fmla="*/ 3 w 90"/>
                <a:gd name="T69" fmla="*/ 31 h 97"/>
                <a:gd name="T70" fmla="*/ 7 w 90"/>
                <a:gd name="T71" fmla="*/ 16 h 97"/>
                <a:gd name="T72" fmla="*/ 57 w 90"/>
                <a:gd name="T73" fmla="*/ 52 h 97"/>
                <a:gd name="T74" fmla="*/ 52 w 90"/>
                <a:gd name="T75" fmla="*/ 53 h 97"/>
                <a:gd name="T76" fmla="*/ 46 w 90"/>
                <a:gd name="T77" fmla="*/ 54 h 97"/>
                <a:gd name="T78" fmla="*/ 40 w 90"/>
                <a:gd name="T79" fmla="*/ 55 h 97"/>
                <a:gd name="T80" fmla="*/ 35 w 90"/>
                <a:gd name="T81" fmla="*/ 57 h 97"/>
                <a:gd name="T82" fmla="*/ 30 w 90"/>
                <a:gd name="T83" fmla="*/ 59 h 97"/>
                <a:gd name="T84" fmla="*/ 26 w 90"/>
                <a:gd name="T85" fmla="*/ 63 h 97"/>
                <a:gd name="T86" fmla="*/ 25 w 90"/>
                <a:gd name="T87" fmla="*/ 69 h 97"/>
                <a:gd name="T88" fmla="*/ 26 w 90"/>
                <a:gd name="T89" fmla="*/ 75 h 97"/>
                <a:gd name="T90" fmla="*/ 30 w 90"/>
                <a:gd name="T91" fmla="*/ 78 h 97"/>
                <a:gd name="T92" fmla="*/ 35 w 90"/>
                <a:gd name="T93" fmla="*/ 80 h 97"/>
                <a:gd name="T94" fmla="*/ 41 w 90"/>
                <a:gd name="T95" fmla="*/ 81 h 97"/>
                <a:gd name="T96" fmla="*/ 52 w 90"/>
                <a:gd name="T97" fmla="*/ 78 h 97"/>
                <a:gd name="T98" fmla="*/ 58 w 90"/>
                <a:gd name="T99" fmla="*/ 72 h 97"/>
                <a:gd name="T100" fmla="*/ 61 w 90"/>
                <a:gd name="T101" fmla="*/ 65 h 97"/>
                <a:gd name="T102" fmla="*/ 61 w 90"/>
                <a:gd name="T103" fmla="*/ 59 h 97"/>
                <a:gd name="T104" fmla="*/ 61 w 90"/>
                <a:gd name="T105" fmla="*/ 50 h 97"/>
                <a:gd name="T106" fmla="*/ 57 w 90"/>
                <a:gd name="T107" fmla="*/ 5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 h="97">
                  <a:moveTo>
                    <a:pt x="7" y="16"/>
                  </a:moveTo>
                  <a:cubicBezTo>
                    <a:pt x="10" y="12"/>
                    <a:pt x="13" y="9"/>
                    <a:pt x="17" y="7"/>
                  </a:cubicBezTo>
                  <a:cubicBezTo>
                    <a:pt x="21" y="5"/>
                    <a:pt x="26" y="3"/>
                    <a:pt x="31" y="2"/>
                  </a:cubicBezTo>
                  <a:cubicBezTo>
                    <a:pt x="36" y="1"/>
                    <a:pt x="41" y="0"/>
                    <a:pt x="46" y="0"/>
                  </a:cubicBezTo>
                  <a:cubicBezTo>
                    <a:pt x="51" y="0"/>
                    <a:pt x="55" y="1"/>
                    <a:pt x="60" y="1"/>
                  </a:cubicBezTo>
                  <a:cubicBezTo>
                    <a:pt x="65" y="2"/>
                    <a:pt x="69" y="3"/>
                    <a:pt x="73" y="5"/>
                  </a:cubicBezTo>
                  <a:cubicBezTo>
                    <a:pt x="77" y="7"/>
                    <a:pt x="80" y="10"/>
                    <a:pt x="83" y="13"/>
                  </a:cubicBezTo>
                  <a:cubicBezTo>
                    <a:pt x="85" y="16"/>
                    <a:pt x="86" y="21"/>
                    <a:pt x="86" y="27"/>
                  </a:cubicBezTo>
                  <a:cubicBezTo>
                    <a:pt x="86" y="75"/>
                    <a:pt x="86" y="75"/>
                    <a:pt x="86" y="75"/>
                  </a:cubicBezTo>
                  <a:cubicBezTo>
                    <a:pt x="86" y="79"/>
                    <a:pt x="87" y="83"/>
                    <a:pt x="87" y="86"/>
                  </a:cubicBezTo>
                  <a:cubicBezTo>
                    <a:pt x="88" y="90"/>
                    <a:pt x="88" y="93"/>
                    <a:pt x="90" y="95"/>
                  </a:cubicBezTo>
                  <a:cubicBezTo>
                    <a:pt x="64" y="95"/>
                    <a:pt x="64" y="95"/>
                    <a:pt x="64" y="95"/>
                  </a:cubicBezTo>
                  <a:cubicBezTo>
                    <a:pt x="64" y="94"/>
                    <a:pt x="63" y="92"/>
                    <a:pt x="63" y="91"/>
                  </a:cubicBezTo>
                  <a:cubicBezTo>
                    <a:pt x="63" y="89"/>
                    <a:pt x="62" y="88"/>
                    <a:pt x="62" y="86"/>
                  </a:cubicBezTo>
                  <a:cubicBezTo>
                    <a:pt x="58" y="90"/>
                    <a:pt x="53" y="93"/>
                    <a:pt x="48" y="95"/>
                  </a:cubicBezTo>
                  <a:cubicBezTo>
                    <a:pt x="43" y="96"/>
                    <a:pt x="37" y="97"/>
                    <a:pt x="31" y="97"/>
                  </a:cubicBezTo>
                  <a:cubicBezTo>
                    <a:pt x="27" y="97"/>
                    <a:pt x="23" y="97"/>
                    <a:pt x="19" y="96"/>
                  </a:cubicBezTo>
                  <a:cubicBezTo>
                    <a:pt x="15" y="95"/>
                    <a:pt x="12" y="93"/>
                    <a:pt x="9" y="91"/>
                  </a:cubicBezTo>
                  <a:cubicBezTo>
                    <a:pt x="6" y="88"/>
                    <a:pt x="4" y="86"/>
                    <a:pt x="2" y="82"/>
                  </a:cubicBezTo>
                  <a:cubicBezTo>
                    <a:pt x="1" y="79"/>
                    <a:pt x="0" y="75"/>
                    <a:pt x="0" y="70"/>
                  </a:cubicBezTo>
                  <a:cubicBezTo>
                    <a:pt x="0" y="65"/>
                    <a:pt x="1" y="60"/>
                    <a:pt x="3" y="57"/>
                  </a:cubicBezTo>
                  <a:cubicBezTo>
                    <a:pt x="4" y="54"/>
                    <a:pt x="7" y="51"/>
                    <a:pt x="10" y="49"/>
                  </a:cubicBezTo>
                  <a:cubicBezTo>
                    <a:pt x="13" y="47"/>
                    <a:pt x="16" y="45"/>
                    <a:pt x="20" y="44"/>
                  </a:cubicBezTo>
                  <a:cubicBezTo>
                    <a:pt x="23" y="43"/>
                    <a:pt x="27" y="42"/>
                    <a:pt x="31" y="42"/>
                  </a:cubicBezTo>
                  <a:cubicBezTo>
                    <a:pt x="35" y="41"/>
                    <a:pt x="39" y="41"/>
                    <a:pt x="42" y="40"/>
                  </a:cubicBezTo>
                  <a:cubicBezTo>
                    <a:pt x="46" y="40"/>
                    <a:pt x="49" y="40"/>
                    <a:pt x="52" y="39"/>
                  </a:cubicBezTo>
                  <a:cubicBezTo>
                    <a:pt x="55" y="38"/>
                    <a:pt x="57" y="37"/>
                    <a:pt x="59" y="36"/>
                  </a:cubicBezTo>
                  <a:cubicBezTo>
                    <a:pt x="61" y="34"/>
                    <a:pt x="61" y="32"/>
                    <a:pt x="61" y="30"/>
                  </a:cubicBezTo>
                  <a:cubicBezTo>
                    <a:pt x="61" y="27"/>
                    <a:pt x="61" y="25"/>
                    <a:pt x="60" y="23"/>
                  </a:cubicBezTo>
                  <a:cubicBezTo>
                    <a:pt x="59" y="22"/>
                    <a:pt x="58" y="20"/>
                    <a:pt x="56" y="19"/>
                  </a:cubicBezTo>
                  <a:cubicBezTo>
                    <a:pt x="55" y="19"/>
                    <a:pt x="53" y="18"/>
                    <a:pt x="51" y="18"/>
                  </a:cubicBezTo>
                  <a:cubicBezTo>
                    <a:pt x="49" y="17"/>
                    <a:pt x="47" y="17"/>
                    <a:pt x="45" y="17"/>
                  </a:cubicBezTo>
                  <a:cubicBezTo>
                    <a:pt x="40" y="17"/>
                    <a:pt x="36" y="18"/>
                    <a:pt x="33" y="20"/>
                  </a:cubicBezTo>
                  <a:cubicBezTo>
                    <a:pt x="30" y="23"/>
                    <a:pt x="28" y="26"/>
                    <a:pt x="28" y="31"/>
                  </a:cubicBezTo>
                  <a:cubicBezTo>
                    <a:pt x="3" y="31"/>
                    <a:pt x="3" y="31"/>
                    <a:pt x="3" y="31"/>
                  </a:cubicBezTo>
                  <a:cubicBezTo>
                    <a:pt x="3" y="25"/>
                    <a:pt x="5" y="20"/>
                    <a:pt x="7" y="16"/>
                  </a:cubicBezTo>
                  <a:close/>
                  <a:moveTo>
                    <a:pt x="57" y="52"/>
                  </a:moveTo>
                  <a:cubicBezTo>
                    <a:pt x="56" y="53"/>
                    <a:pt x="54" y="53"/>
                    <a:pt x="52" y="53"/>
                  </a:cubicBezTo>
                  <a:cubicBezTo>
                    <a:pt x="50" y="54"/>
                    <a:pt x="48" y="54"/>
                    <a:pt x="46" y="54"/>
                  </a:cubicBezTo>
                  <a:cubicBezTo>
                    <a:pt x="44" y="55"/>
                    <a:pt x="42" y="55"/>
                    <a:pt x="40" y="55"/>
                  </a:cubicBezTo>
                  <a:cubicBezTo>
                    <a:pt x="38" y="56"/>
                    <a:pt x="36" y="56"/>
                    <a:pt x="35" y="57"/>
                  </a:cubicBezTo>
                  <a:cubicBezTo>
                    <a:pt x="33" y="57"/>
                    <a:pt x="31" y="58"/>
                    <a:pt x="30" y="59"/>
                  </a:cubicBezTo>
                  <a:cubicBezTo>
                    <a:pt x="28" y="60"/>
                    <a:pt x="27" y="61"/>
                    <a:pt x="26" y="63"/>
                  </a:cubicBezTo>
                  <a:cubicBezTo>
                    <a:pt x="26" y="64"/>
                    <a:pt x="25" y="66"/>
                    <a:pt x="25" y="69"/>
                  </a:cubicBezTo>
                  <a:cubicBezTo>
                    <a:pt x="25" y="71"/>
                    <a:pt x="26" y="73"/>
                    <a:pt x="26" y="75"/>
                  </a:cubicBezTo>
                  <a:cubicBezTo>
                    <a:pt x="27" y="76"/>
                    <a:pt x="28" y="77"/>
                    <a:pt x="30" y="78"/>
                  </a:cubicBezTo>
                  <a:cubicBezTo>
                    <a:pt x="31" y="79"/>
                    <a:pt x="33" y="80"/>
                    <a:pt x="35" y="80"/>
                  </a:cubicBezTo>
                  <a:cubicBezTo>
                    <a:pt x="37" y="80"/>
                    <a:pt x="39" y="81"/>
                    <a:pt x="41" y="81"/>
                  </a:cubicBezTo>
                  <a:cubicBezTo>
                    <a:pt x="46" y="81"/>
                    <a:pt x="50" y="80"/>
                    <a:pt x="52" y="78"/>
                  </a:cubicBezTo>
                  <a:cubicBezTo>
                    <a:pt x="55" y="76"/>
                    <a:pt x="57" y="74"/>
                    <a:pt x="58" y="72"/>
                  </a:cubicBezTo>
                  <a:cubicBezTo>
                    <a:pt x="60" y="70"/>
                    <a:pt x="60" y="67"/>
                    <a:pt x="61" y="65"/>
                  </a:cubicBezTo>
                  <a:cubicBezTo>
                    <a:pt x="61" y="63"/>
                    <a:pt x="61" y="61"/>
                    <a:pt x="61" y="59"/>
                  </a:cubicBezTo>
                  <a:cubicBezTo>
                    <a:pt x="61" y="50"/>
                    <a:pt x="61" y="50"/>
                    <a:pt x="61" y="50"/>
                  </a:cubicBezTo>
                  <a:cubicBezTo>
                    <a:pt x="60" y="51"/>
                    <a:pt x="59" y="52"/>
                    <a:pt x="57" y="5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6"/>
            <p:cNvSpPr>
              <a:spLocks/>
            </p:cNvSpPr>
            <p:nvPr userDrawn="1"/>
          </p:nvSpPr>
          <p:spPr bwMode="auto">
            <a:xfrm>
              <a:off x="4061" y="1379"/>
              <a:ext cx="205" cy="225"/>
            </a:xfrm>
            <a:custGeom>
              <a:avLst/>
              <a:gdLst>
                <a:gd name="T0" fmla="*/ 24 w 87"/>
                <a:gd name="T1" fmla="*/ 3 h 95"/>
                <a:gd name="T2" fmla="*/ 24 w 87"/>
                <a:gd name="T3" fmla="*/ 16 h 95"/>
                <a:gd name="T4" fmla="*/ 25 w 87"/>
                <a:gd name="T5" fmla="*/ 16 h 95"/>
                <a:gd name="T6" fmla="*/ 37 w 87"/>
                <a:gd name="T7" fmla="*/ 4 h 95"/>
                <a:gd name="T8" fmla="*/ 53 w 87"/>
                <a:gd name="T9" fmla="*/ 0 h 95"/>
                <a:gd name="T10" fmla="*/ 70 w 87"/>
                <a:gd name="T11" fmla="*/ 3 h 95"/>
                <a:gd name="T12" fmla="*/ 80 w 87"/>
                <a:gd name="T13" fmla="*/ 11 h 95"/>
                <a:gd name="T14" fmla="*/ 85 w 87"/>
                <a:gd name="T15" fmla="*/ 23 h 95"/>
                <a:gd name="T16" fmla="*/ 87 w 87"/>
                <a:gd name="T17" fmla="*/ 38 h 95"/>
                <a:gd name="T18" fmla="*/ 87 w 87"/>
                <a:gd name="T19" fmla="*/ 95 h 95"/>
                <a:gd name="T20" fmla="*/ 61 w 87"/>
                <a:gd name="T21" fmla="*/ 95 h 95"/>
                <a:gd name="T22" fmla="*/ 61 w 87"/>
                <a:gd name="T23" fmla="*/ 43 h 95"/>
                <a:gd name="T24" fmla="*/ 58 w 87"/>
                <a:gd name="T25" fmla="*/ 26 h 95"/>
                <a:gd name="T26" fmla="*/ 45 w 87"/>
                <a:gd name="T27" fmla="*/ 20 h 95"/>
                <a:gd name="T28" fmla="*/ 30 w 87"/>
                <a:gd name="T29" fmla="*/ 26 h 95"/>
                <a:gd name="T30" fmla="*/ 25 w 87"/>
                <a:gd name="T31" fmla="*/ 47 h 95"/>
                <a:gd name="T32" fmla="*/ 25 w 87"/>
                <a:gd name="T33" fmla="*/ 95 h 95"/>
                <a:gd name="T34" fmla="*/ 0 w 87"/>
                <a:gd name="T35" fmla="*/ 95 h 95"/>
                <a:gd name="T36" fmla="*/ 0 w 87"/>
                <a:gd name="T37" fmla="*/ 3 h 95"/>
                <a:gd name="T38" fmla="*/ 24 w 87"/>
                <a:gd name="T39"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95">
                  <a:moveTo>
                    <a:pt x="24" y="3"/>
                  </a:moveTo>
                  <a:cubicBezTo>
                    <a:pt x="24" y="16"/>
                    <a:pt x="24" y="16"/>
                    <a:pt x="24" y="16"/>
                  </a:cubicBezTo>
                  <a:cubicBezTo>
                    <a:pt x="25" y="16"/>
                    <a:pt x="25" y="16"/>
                    <a:pt x="25" y="16"/>
                  </a:cubicBezTo>
                  <a:cubicBezTo>
                    <a:pt x="28" y="10"/>
                    <a:pt x="32" y="6"/>
                    <a:pt x="37" y="4"/>
                  </a:cubicBezTo>
                  <a:cubicBezTo>
                    <a:pt x="42" y="2"/>
                    <a:pt x="48" y="0"/>
                    <a:pt x="53" y="0"/>
                  </a:cubicBezTo>
                  <a:cubicBezTo>
                    <a:pt x="60" y="0"/>
                    <a:pt x="65" y="1"/>
                    <a:pt x="70" y="3"/>
                  </a:cubicBezTo>
                  <a:cubicBezTo>
                    <a:pt x="74" y="5"/>
                    <a:pt x="77" y="8"/>
                    <a:pt x="80" y="11"/>
                  </a:cubicBezTo>
                  <a:cubicBezTo>
                    <a:pt x="82" y="14"/>
                    <a:pt x="84" y="18"/>
                    <a:pt x="85" y="23"/>
                  </a:cubicBezTo>
                  <a:cubicBezTo>
                    <a:pt x="86" y="27"/>
                    <a:pt x="87" y="33"/>
                    <a:pt x="87" y="38"/>
                  </a:cubicBezTo>
                  <a:cubicBezTo>
                    <a:pt x="87" y="95"/>
                    <a:pt x="87" y="95"/>
                    <a:pt x="87" y="95"/>
                  </a:cubicBezTo>
                  <a:cubicBezTo>
                    <a:pt x="61" y="95"/>
                    <a:pt x="61" y="95"/>
                    <a:pt x="61" y="95"/>
                  </a:cubicBezTo>
                  <a:cubicBezTo>
                    <a:pt x="61" y="43"/>
                    <a:pt x="61" y="43"/>
                    <a:pt x="61" y="43"/>
                  </a:cubicBezTo>
                  <a:cubicBezTo>
                    <a:pt x="61" y="35"/>
                    <a:pt x="60" y="30"/>
                    <a:pt x="58" y="26"/>
                  </a:cubicBezTo>
                  <a:cubicBezTo>
                    <a:pt x="55" y="22"/>
                    <a:pt x="51" y="20"/>
                    <a:pt x="45" y="20"/>
                  </a:cubicBezTo>
                  <a:cubicBezTo>
                    <a:pt x="38" y="20"/>
                    <a:pt x="33" y="22"/>
                    <a:pt x="30" y="26"/>
                  </a:cubicBezTo>
                  <a:cubicBezTo>
                    <a:pt x="27" y="31"/>
                    <a:pt x="25" y="37"/>
                    <a:pt x="25" y="47"/>
                  </a:cubicBezTo>
                  <a:cubicBezTo>
                    <a:pt x="25" y="95"/>
                    <a:pt x="25" y="95"/>
                    <a:pt x="25" y="95"/>
                  </a:cubicBezTo>
                  <a:cubicBezTo>
                    <a:pt x="0" y="95"/>
                    <a:pt x="0" y="95"/>
                    <a:pt x="0" y="95"/>
                  </a:cubicBezTo>
                  <a:cubicBezTo>
                    <a:pt x="0" y="3"/>
                    <a:pt x="0" y="3"/>
                    <a:pt x="0" y="3"/>
                  </a:cubicBezTo>
                  <a:lnTo>
                    <a:pt x="24"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7"/>
            <p:cNvSpPr>
              <a:spLocks/>
            </p:cNvSpPr>
            <p:nvPr userDrawn="1"/>
          </p:nvSpPr>
          <p:spPr bwMode="auto">
            <a:xfrm>
              <a:off x="2404" y="1730"/>
              <a:ext cx="329" cy="386"/>
            </a:xfrm>
            <a:custGeom>
              <a:avLst/>
              <a:gdLst>
                <a:gd name="T0" fmla="*/ 86 w 329"/>
                <a:gd name="T1" fmla="*/ 0 h 386"/>
                <a:gd name="T2" fmla="*/ 86 w 329"/>
                <a:gd name="T3" fmla="*/ 149 h 386"/>
                <a:gd name="T4" fmla="*/ 244 w 329"/>
                <a:gd name="T5" fmla="*/ 149 h 386"/>
                <a:gd name="T6" fmla="*/ 244 w 329"/>
                <a:gd name="T7" fmla="*/ 0 h 386"/>
                <a:gd name="T8" fmla="*/ 329 w 329"/>
                <a:gd name="T9" fmla="*/ 0 h 386"/>
                <a:gd name="T10" fmla="*/ 329 w 329"/>
                <a:gd name="T11" fmla="*/ 386 h 386"/>
                <a:gd name="T12" fmla="*/ 244 w 329"/>
                <a:gd name="T13" fmla="*/ 386 h 386"/>
                <a:gd name="T14" fmla="*/ 244 w 329"/>
                <a:gd name="T15" fmla="*/ 220 h 386"/>
                <a:gd name="T16" fmla="*/ 86 w 329"/>
                <a:gd name="T17" fmla="*/ 220 h 386"/>
                <a:gd name="T18" fmla="*/ 86 w 329"/>
                <a:gd name="T19" fmla="*/ 386 h 386"/>
                <a:gd name="T20" fmla="*/ 0 w 329"/>
                <a:gd name="T21" fmla="*/ 386 h 386"/>
                <a:gd name="T22" fmla="*/ 0 w 329"/>
                <a:gd name="T23" fmla="*/ 0 h 386"/>
                <a:gd name="T24" fmla="*/ 86 w 329"/>
                <a:gd name="T25"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9" h="386">
                  <a:moveTo>
                    <a:pt x="86" y="0"/>
                  </a:moveTo>
                  <a:lnTo>
                    <a:pt x="86" y="149"/>
                  </a:lnTo>
                  <a:lnTo>
                    <a:pt x="244" y="149"/>
                  </a:lnTo>
                  <a:lnTo>
                    <a:pt x="244" y="0"/>
                  </a:lnTo>
                  <a:lnTo>
                    <a:pt x="329" y="0"/>
                  </a:lnTo>
                  <a:lnTo>
                    <a:pt x="329" y="386"/>
                  </a:lnTo>
                  <a:lnTo>
                    <a:pt x="244" y="386"/>
                  </a:lnTo>
                  <a:lnTo>
                    <a:pt x="244" y="220"/>
                  </a:lnTo>
                  <a:lnTo>
                    <a:pt x="86" y="220"/>
                  </a:lnTo>
                  <a:lnTo>
                    <a:pt x="86" y="386"/>
                  </a:lnTo>
                  <a:lnTo>
                    <a:pt x="0" y="386"/>
                  </a:lnTo>
                  <a:lnTo>
                    <a:pt x="0" y="0"/>
                  </a:lnTo>
                  <a:lnTo>
                    <a:pt x="8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noEditPoints="1"/>
            </p:cNvSpPr>
            <p:nvPr userDrawn="1"/>
          </p:nvSpPr>
          <p:spPr bwMode="auto">
            <a:xfrm>
              <a:off x="2785" y="1829"/>
              <a:ext cx="282" cy="294"/>
            </a:xfrm>
            <a:custGeom>
              <a:avLst/>
              <a:gdLst>
                <a:gd name="T0" fmla="*/ 41 w 119"/>
                <a:gd name="T1" fmla="*/ 93 h 124"/>
                <a:gd name="T2" fmla="*/ 62 w 119"/>
                <a:gd name="T3" fmla="*/ 100 h 124"/>
                <a:gd name="T4" fmla="*/ 79 w 119"/>
                <a:gd name="T5" fmla="*/ 95 h 124"/>
                <a:gd name="T6" fmla="*/ 87 w 119"/>
                <a:gd name="T7" fmla="*/ 85 h 124"/>
                <a:gd name="T8" fmla="*/ 116 w 119"/>
                <a:gd name="T9" fmla="*/ 85 h 124"/>
                <a:gd name="T10" fmla="*/ 95 w 119"/>
                <a:gd name="T11" fmla="*/ 115 h 124"/>
                <a:gd name="T12" fmla="*/ 61 w 119"/>
                <a:gd name="T13" fmla="*/ 124 h 124"/>
                <a:gd name="T14" fmla="*/ 35 w 119"/>
                <a:gd name="T15" fmla="*/ 120 h 124"/>
                <a:gd name="T16" fmla="*/ 16 w 119"/>
                <a:gd name="T17" fmla="*/ 107 h 124"/>
                <a:gd name="T18" fmla="*/ 4 w 119"/>
                <a:gd name="T19" fmla="*/ 88 h 124"/>
                <a:gd name="T20" fmla="*/ 0 w 119"/>
                <a:gd name="T21" fmla="*/ 62 h 124"/>
                <a:gd name="T22" fmla="*/ 4 w 119"/>
                <a:gd name="T23" fmla="*/ 38 h 124"/>
                <a:gd name="T24" fmla="*/ 17 w 119"/>
                <a:gd name="T25" fmla="*/ 18 h 124"/>
                <a:gd name="T26" fmla="*/ 36 w 119"/>
                <a:gd name="T27" fmla="*/ 5 h 124"/>
                <a:gd name="T28" fmla="*/ 61 w 119"/>
                <a:gd name="T29" fmla="*/ 0 h 124"/>
                <a:gd name="T30" fmla="*/ 87 w 119"/>
                <a:gd name="T31" fmla="*/ 6 h 124"/>
                <a:gd name="T32" fmla="*/ 105 w 119"/>
                <a:gd name="T33" fmla="*/ 21 h 124"/>
                <a:gd name="T34" fmla="*/ 116 w 119"/>
                <a:gd name="T35" fmla="*/ 44 h 124"/>
                <a:gd name="T36" fmla="*/ 118 w 119"/>
                <a:gd name="T37" fmla="*/ 70 h 124"/>
                <a:gd name="T38" fmla="*/ 33 w 119"/>
                <a:gd name="T39" fmla="*/ 70 h 124"/>
                <a:gd name="T40" fmla="*/ 41 w 119"/>
                <a:gd name="T41" fmla="*/ 93 h 124"/>
                <a:gd name="T42" fmla="*/ 77 w 119"/>
                <a:gd name="T43" fmla="*/ 31 h 124"/>
                <a:gd name="T44" fmla="*/ 60 w 119"/>
                <a:gd name="T45" fmla="*/ 24 h 124"/>
                <a:gd name="T46" fmla="*/ 47 w 119"/>
                <a:gd name="T47" fmla="*/ 27 h 124"/>
                <a:gd name="T48" fmla="*/ 38 w 119"/>
                <a:gd name="T49" fmla="*/ 33 h 124"/>
                <a:gd name="T50" fmla="*/ 34 w 119"/>
                <a:gd name="T51" fmla="*/ 42 h 124"/>
                <a:gd name="T52" fmla="*/ 33 w 119"/>
                <a:gd name="T53" fmla="*/ 49 h 124"/>
                <a:gd name="T54" fmla="*/ 85 w 119"/>
                <a:gd name="T55" fmla="*/ 49 h 124"/>
                <a:gd name="T56" fmla="*/ 77 w 119"/>
                <a:gd name="T57" fmla="*/ 3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124">
                  <a:moveTo>
                    <a:pt x="41" y="93"/>
                  </a:moveTo>
                  <a:cubicBezTo>
                    <a:pt x="45" y="98"/>
                    <a:pt x="52" y="100"/>
                    <a:pt x="62" y="100"/>
                  </a:cubicBezTo>
                  <a:cubicBezTo>
                    <a:pt x="68" y="100"/>
                    <a:pt x="74" y="99"/>
                    <a:pt x="79" y="95"/>
                  </a:cubicBezTo>
                  <a:cubicBezTo>
                    <a:pt x="83" y="92"/>
                    <a:pt x="86" y="88"/>
                    <a:pt x="87" y="85"/>
                  </a:cubicBezTo>
                  <a:cubicBezTo>
                    <a:pt x="116" y="85"/>
                    <a:pt x="116" y="85"/>
                    <a:pt x="116" y="85"/>
                  </a:cubicBezTo>
                  <a:cubicBezTo>
                    <a:pt x="111" y="99"/>
                    <a:pt x="104" y="109"/>
                    <a:pt x="95" y="115"/>
                  </a:cubicBezTo>
                  <a:cubicBezTo>
                    <a:pt x="85" y="121"/>
                    <a:pt x="74" y="124"/>
                    <a:pt x="61" y="124"/>
                  </a:cubicBezTo>
                  <a:cubicBezTo>
                    <a:pt x="51" y="124"/>
                    <a:pt x="43" y="123"/>
                    <a:pt x="35" y="120"/>
                  </a:cubicBezTo>
                  <a:cubicBezTo>
                    <a:pt x="28" y="117"/>
                    <a:pt x="21" y="113"/>
                    <a:pt x="16" y="107"/>
                  </a:cubicBezTo>
                  <a:cubicBezTo>
                    <a:pt x="11" y="102"/>
                    <a:pt x="7" y="95"/>
                    <a:pt x="4" y="88"/>
                  </a:cubicBezTo>
                  <a:cubicBezTo>
                    <a:pt x="1" y="80"/>
                    <a:pt x="0" y="72"/>
                    <a:pt x="0" y="62"/>
                  </a:cubicBezTo>
                  <a:cubicBezTo>
                    <a:pt x="0" y="53"/>
                    <a:pt x="1" y="45"/>
                    <a:pt x="4" y="38"/>
                  </a:cubicBezTo>
                  <a:cubicBezTo>
                    <a:pt x="7" y="30"/>
                    <a:pt x="11" y="23"/>
                    <a:pt x="17" y="18"/>
                  </a:cubicBezTo>
                  <a:cubicBezTo>
                    <a:pt x="22" y="12"/>
                    <a:pt x="28" y="8"/>
                    <a:pt x="36" y="5"/>
                  </a:cubicBezTo>
                  <a:cubicBezTo>
                    <a:pt x="43" y="1"/>
                    <a:pt x="51" y="0"/>
                    <a:pt x="61" y="0"/>
                  </a:cubicBezTo>
                  <a:cubicBezTo>
                    <a:pt x="71" y="0"/>
                    <a:pt x="79" y="2"/>
                    <a:pt x="87" y="6"/>
                  </a:cubicBezTo>
                  <a:cubicBezTo>
                    <a:pt x="94" y="10"/>
                    <a:pt x="100" y="15"/>
                    <a:pt x="105" y="21"/>
                  </a:cubicBezTo>
                  <a:cubicBezTo>
                    <a:pt x="110" y="28"/>
                    <a:pt x="114" y="35"/>
                    <a:pt x="116" y="44"/>
                  </a:cubicBezTo>
                  <a:cubicBezTo>
                    <a:pt x="118" y="52"/>
                    <a:pt x="119" y="61"/>
                    <a:pt x="118" y="70"/>
                  </a:cubicBezTo>
                  <a:cubicBezTo>
                    <a:pt x="33" y="70"/>
                    <a:pt x="33" y="70"/>
                    <a:pt x="33" y="70"/>
                  </a:cubicBezTo>
                  <a:cubicBezTo>
                    <a:pt x="33" y="81"/>
                    <a:pt x="36" y="88"/>
                    <a:pt x="41" y="93"/>
                  </a:cubicBezTo>
                  <a:close/>
                  <a:moveTo>
                    <a:pt x="77" y="31"/>
                  </a:moveTo>
                  <a:cubicBezTo>
                    <a:pt x="73" y="26"/>
                    <a:pt x="68" y="24"/>
                    <a:pt x="60" y="24"/>
                  </a:cubicBezTo>
                  <a:cubicBezTo>
                    <a:pt x="54" y="24"/>
                    <a:pt x="50" y="25"/>
                    <a:pt x="47" y="27"/>
                  </a:cubicBezTo>
                  <a:cubicBezTo>
                    <a:pt x="43" y="29"/>
                    <a:pt x="40" y="31"/>
                    <a:pt x="38" y="33"/>
                  </a:cubicBezTo>
                  <a:cubicBezTo>
                    <a:pt x="36" y="36"/>
                    <a:pt x="35" y="39"/>
                    <a:pt x="34" y="42"/>
                  </a:cubicBezTo>
                  <a:cubicBezTo>
                    <a:pt x="33" y="45"/>
                    <a:pt x="33" y="47"/>
                    <a:pt x="33" y="49"/>
                  </a:cubicBezTo>
                  <a:cubicBezTo>
                    <a:pt x="85" y="49"/>
                    <a:pt x="85" y="49"/>
                    <a:pt x="85" y="49"/>
                  </a:cubicBezTo>
                  <a:cubicBezTo>
                    <a:pt x="84" y="41"/>
                    <a:pt x="81" y="35"/>
                    <a:pt x="77" y="3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9"/>
            <p:cNvSpPr>
              <a:spLocks noEditPoints="1"/>
            </p:cNvSpPr>
            <p:nvPr userDrawn="1"/>
          </p:nvSpPr>
          <p:spPr bwMode="auto">
            <a:xfrm>
              <a:off x="3098" y="1829"/>
              <a:ext cx="274" cy="294"/>
            </a:xfrm>
            <a:custGeom>
              <a:avLst/>
              <a:gdLst>
                <a:gd name="T0" fmla="*/ 10 w 116"/>
                <a:gd name="T1" fmla="*/ 20 h 124"/>
                <a:gd name="T2" fmla="*/ 22 w 116"/>
                <a:gd name="T3" fmla="*/ 8 h 124"/>
                <a:gd name="T4" fmla="*/ 40 w 116"/>
                <a:gd name="T5" fmla="*/ 2 h 124"/>
                <a:gd name="T6" fmla="*/ 60 w 116"/>
                <a:gd name="T7" fmla="*/ 0 h 124"/>
                <a:gd name="T8" fmla="*/ 78 w 116"/>
                <a:gd name="T9" fmla="*/ 1 h 124"/>
                <a:gd name="T10" fmla="*/ 94 w 116"/>
                <a:gd name="T11" fmla="*/ 6 h 124"/>
                <a:gd name="T12" fmla="*/ 107 w 116"/>
                <a:gd name="T13" fmla="*/ 16 h 124"/>
                <a:gd name="T14" fmla="*/ 112 w 116"/>
                <a:gd name="T15" fmla="*/ 33 h 124"/>
                <a:gd name="T16" fmla="*/ 112 w 116"/>
                <a:gd name="T17" fmla="*/ 95 h 124"/>
                <a:gd name="T18" fmla="*/ 113 w 116"/>
                <a:gd name="T19" fmla="*/ 110 h 124"/>
                <a:gd name="T20" fmla="*/ 116 w 116"/>
                <a:gd name="T21" fmla="*/ 121 h 124"/>
                <a:gd name="T22" fmla="*/ 83 w 116"/>
                <a:gd name="T23" fmla="*/ 121 h 124"/>
                <a:gd name="T24" fmla="*/ 81 w 116"/>
                <a:gd name="T25" fmla="*/ 116 h 124"/>
                <a:gd name="T26" fmla="*/ 80 w 116"/>
                <a:gd name="T27" fmla="*/ 110 h 124"/>
                <a:gd name="T28" fmla="*/ 62 w 116"/>
                <a:gd name="T29" fmla="*/ 121 h 124"/>
                <a:gd name="T30" fmla="*/ 41 w 116"/>
                <a:gd name="T31" fmla="*/ 124 h 124"/>
                <a:gd name="T32" fmla="*/ 25 w 116"/>
                <a:gd name="T33" fmla="*/ 122 h 124"/>
                <a:gd name="T34" fmla="*/ 12 w 116"/>
                <a:gd name="T35" fmla="*/ 116 h 124"/>
                <a:gd name="T36" fmla="*/ 3 w 116"/>
                <a:gd name="T37" fmla="*/ 105 h 124"/>
                <a:gd name="T38" fmla="*/ 0 w 116"/>
                <a:gd name="T39" fmla="*/ 89 h 124"/>
                <a:gd name="T40" fmla="*/ 4 w 116"/>
                <a:gd name="T41" fmla="*/ 73 h 124"/>
                <a:gd name="T42" fmla="*/ 13 w 116"/>
                <a:gd name="T43" fmla="*/ 62 h 124"/>
                <a:gd name="T44" fmla="*/ 26 w 116"/>
                <a:gd name="T45" fmla="*/ 56 h 124"/>
                <a:gd name="T46" fmla="*/ 40 w 116"/>
                <a:gd name="T47" fmla="*/ 53 h 124"/>
                <a:gd name="T48" fmla="*/ 55 w 116"/>
                <a:gd name="T49" fmla="*/ 51 h 124"/>
                <a:gd name="T50" fmla="*/ 67 w 116"/>
                <a:gd name="T51" fmla="*/ 49 h 124"/>
                <a:gd name="T52" fmla="*/ 76 w 116"/>
                <a:gd name="T53" fmla="*/ 45 h 124"/>
                <a:gd name="T54" fmla="*/ 79 w 116"/>
                <a:gd name="T55" fmla="*/ 38 h 124"/>
                <a:gd name="T56" fmla="*/ 77 w 116"/>
                <a:gd name="T57" fmla="*/ 29 h 124"/>
                <a:gd name="T58" fmla="*/ 73 w 116"/>
                <a:gd name="T59" fmla="*/ 24 h 124"/>
                <a:gd name="T60" fmla="*/ 66 w 116"/>
                <a:gd name="T61" fmla="*/ 22 h 124"/>
                <a:gd name="T62" fmla="*/ 58 w 116"/>
                <a:gd name="T63" fmla="*/ 22 h 124"/>
                <a:gd name="T64" fmla="*/ 43 w 116"/>
                <a:gd name="T65" fmla="*/ 26 h 124"/>
                <a:gd name="T66" fmla="*/ 36 w 116"/>
                <a:gd name="T67" fmla="*/ 39 h 124"/>
                <a:gd name="T68" fmla="*/ 4 w 116"/>
                <a:gd name="T69" fmla="*/ 39 h 124"/>
                <a:gd name="T70" fmla="*/ 10 w 116"/>
                <a:gd name="T71" fmla="*/ 20 h 124"/>
                <a:gd name="T72" fmla="*/ 74 w 116"/>
                <a:gd name="T73" fmla="*/ 66 h 124"/>
                <a:gd name="T74" fmla="*/ 67 w 116"/>
                <a:gd name="T75" fmla="*/ 68 h 124"/>
                <a:gd name="T76" fmla="*/ 60 w 116"/>
                <a:gd name="T77" fmla="*/ 69 h 124"/>
                <a:gd name="T78" fmla="*/ 52 w 116"/>
                <a:gd name="T79" fmla="*/ 70 h 124"/>
                <a:gd name="T80" fmla="*/ 45 w 116"/>
                <a:gd name="T81" fmla="*/ 72 h 124"/>
                <a:gd name="T82" fmla="*/ 39 w 116"/>
                <a:gd name="T83" fmla="*/ 75 h 124"/>
                <a:gd name="T84" fmla="*/ 34 w 116"/>
                <a:gd name="T85" fmla="*/ 80 h 124"/>
                <a:gd name="T86" fmla="*/ 33 w 116"/>
                <a:gd name="T87" fmla="*/ 88 h 124"/>
                <a:gd name="T88" fmla="*/ 34 w 116"/>
                <a:gd name="T89" fmla="*/ 95 h 124"/>
                <a:gd name="T90" fmla="*/ 39 w 116"/>
                <a:gd name="T91" fmla="*/ 100 h 124"/>
                <a:gd name="T92" fmla="*/ 45 w 116"/>
                <a:gd name="T93" fmla="*/ 102 h 124"/>
                <a:gd name="T94" fmla="*/ 53 w 116"/>
                <a:gd name="T95" fmla="*/ 103 h 124"/>
                <a:gd name="T96" fmla="*/ 68 w 116"/>
                <a:gd name="T97" fmla="*/ 100 h 124"/>
                <a:gd name="T98" fmla="*/ 75 w 116"/>
                <a:gd name="T99" fmla="*/ 92 h 124"/>
                <a:gd name="T100" fmla="*/ 79 w 116"/>
                <a:gd name="T101" fmla="*/ 83 h 124"/>
                <a:gd name="T102" fmla="*/ 79 w 116"/>
                <a:gd name="T103" fmla="*/ 76 h 124"/>
                <a:gd name="T104" fmla="*/ 79 w 116"/>
                <a:gd name="T105" fmla="*/ 63 h 124"/>
                <a:gd name="T106" fmla="*/ 74 w 116"/>
                <a:gd name="T107" fmla="*/ 66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24">
                  <a:moveTo>
                    <a:pt x="10" y="20"/>
                  </a:moveTo>
                  <a:cubicBezTo>
                    <a:pt x="13" y="15"/>
                    <a:pt x="17" y="11"/>
                    <a:pt x="22" y="8"/>
                  </a:cubicBezTo>
                  <a:cubicBezTo>
                    <a:pt x="28" y="5"/>
                    <a:pt x="34" y="3"/>
                    <a:pt x="40" y="2"/>
                  </a:cubicBezTo>
                  <a:cubicBezTo>
                    <a:pt x="47" y="0"/>
                    <a:pt x="53" y="0"/>
                    <a:pt x="60" y="0"/>
                  </a:cubicBezTo>
                  <a:cubicBezTo>
                    <a:pt x="66" y="0"/>
                    <a:pt x="72" y="0"/>
                    <a:pt x="78" y="1"/>
                  </a:cubicBezTo>
                  <a:cubicBezTo>
                    <a:pt x="84" y="2"/>
                    <a:pt x="89" y="4"/>
                    <a:pt x="94" y="6"/>
                  </a:cubicBezTo>
                  <a:cubicBezTo>
                    <a:pt x="99" y="8"/>
                    <a:pt x="104" y="12"/>
                    <a:pt x="107" y="16"/>
                  </a:cubicBezTo>
                  <a:cubicBezTo>
                    <a:pt x="110" y="20"/>
                    <a:pt x="112" y="26"/>
                    <a:pt x="112" y="33"/>
                  </a:cubicBezTo>
                  <a:cubicBezTo>
                    <a:pt x="112" y="95"/>
                    <a:pt x="112" y="95"/>
                    <a:pt x="112" y="95"/>
                  </a:cubicBezTo>
                  <a:cubicBezTo>
                    <a:pt x="112" y="100"/>
                    <a:pt x="112" y="106"/>
                    <a:pt x="113" y="110"/>
                  </a:cubicBezTo>
                  <a:cubicBezTo>
                    <a:pt x="113" y="115"/>
                    <a:pt x="114" y="119"/>
                    <a:pt x="116" y="121"/>
                  </a:cubicBezTo>
                  <a:cubicBezTo>
                    <a:pt x="83" y="121"/>
                    <a:pt x="83" y="121"/>
                    <a:pt x="83" y="121"/>
                  </a:cubicBezTo>
                  <a:cubicBezTo>
                    <a:pt x="82" y="120"/>
                    <a:pt x="82" y="118"/>
                    <a:pt x="81" y="116"/>
                  </a:cubicBezTo>
                  <a:cubicBezTo>
                    <a:pt x="81" y="114"/>
                    <a:pt x="81" y="112"/>
                    <a:pt x="80" y="110"/>
                  </a:cubicBezTo>
                  <a:cubicBezTo>
                    <a:pt x="75" y="115"/>
                    <a:pt x="69" y="119"/>
                    <a:pt x="62" y="121"/>
                  </a:cubicBezTo>
                  <a:cubicBezTo>
                    <a:pt x="55" y="123"/>
                    <a:pt x="48" y="124"/>
                    <a:pt x="41" y="124"/>
                  </a:cubicBezTo>
                  <a:cubicBezTo>
                    <a:pt x="35" y="124"/>
                    <a:pt x="30" y="124"/>
                    <a:pt x="25" y="122"/>
                  </a:cubicBezTo>
                  <a:cubicBezTo>
                    <a:pt x="20" y="121"/>
                    <a:pt x="16" y="119"/>
                    <a:pt x="12" y="116"/>
                  </a:cubicBezTo>
                  <a:cubicBezTo>
                    <a:pt x="8" y="113"/>
                    <a:pt x="5" y="109"/>
                    <a:pt x="3" y="105"/>
                  </a:cubicBezTo>
                  <a:cubicBezTo>
                    <a:pt x="1" y="101"/>
                    <a:pt x="0" y="95"/>
                    <a:pt x="0" y="89"/>
                  </a:cubicBezTo>
                  <a:cubicBezTo>
                    <a:pt x="0" y="82"/>
                    <a:pt x="1" y="77"/>
                    <a:pt x="4" y="73"/>
                  </a:cubicBezTo>
                  <a:cubicBezTo>
                    <a:pt x="6" y="68"/>
                    <a:pt x="9" y="65"/>
                    <a:pt x="13" y="62"/>
                  </a:cubicBezTo>
                  <a:cubicBezTo>
                    <a:pt x="17" y="60"/>
                    <a:pt x="21" y="58"/>
                    <a:pt x="26" y="56"/>
                  </a:cubicBezTo>
                  <a:cubicBezTo>
                    <a:pt x="31" y="55"/>
                    <a:pt x="35" y="54"/>
                    <a:pt x="40" y="53"/>
                  </a:cubicBezTo>
                  <a:cubicBezTo>
                    <a:pt x="45" y="52"/>
                    <a:pt x="50" y="52"/>
                    <a:pt x="55" y="51"/>
                  </a:cubicBezTo>
                  <a:cubicBezTo>
                    <a:pt x="60" y="51"/>
                    <a:pt x="64" y="50"/>
                    <a:pt x="67" y="49"/>
                  </a:cubicBezTo>
                  <a:cubicBezTo>
                    <a:pt x="71" y="48"/>
                    <a:pt x="74" y="47"/>
                    <a:pt x="76" y="45"/>
                  </a:cubicBezTo>
                  <a:cubicBezTo>
                    <a:pt x="78" y="44"/>
                    <a:pt x="79" y="41"/>
                    <a:pt x="79" y="38"/>
                  </a:cubicBezTo>
                  <a:cubicBezTo>
                    <a:pt x="79" y="34"/>
                    <a:pt x="79" y="31"/>
                    <a:pt x="77" y="29"/>
                  </a:cubicBezTo>
                  <a:cubicBezTo>
                    <a:pt x="76" y="27"/>
                    <a:pt x="75" y="26"/>
                    <a:pt x="73" y="24"/>
                  </a:cubicBezTo>
                  <a:cubicBezTo>
                    <a:pt x="71" y="23"/>
                    <a:pt x="69" y="22"/>
                    <a:pt x="66" y="22"/>
                  </a:cubicBezTo>
                  <a:cubicBezTo>
                    <a:pt x="64" y="22"/>
                    <a:pt x="61" y="22"/>
                    <a:pt x="58" y="22"/>
                  </a:cubicBezTo>
                  <a:cubicBezTo>
                    <a:pt x="52" y="22"/>
                    <a:pt x="47" y="23"/>
                    <a:pt x="43" y="26"/>
                  </a:cubicBezTo>
                  <a:cubicBezTo>
                    <a:pt x="39" y="28"/>
                    <a:pt x="37" y="33"/>
                    <a:pt x="36" y="39"/>
                  </a:cubicBezTo>
                  <a:cubicBezTo>
                    <a:pt x="4" y="39"/>
                    <a:pt x="4" y="39"/>
                    <a:pt x="4" y="39"/>
                  </a:cubicBezTo>
                  <a:cubicBezTo>
                    <a:pt x="4" y="32"/>
                    <a:pt x="6" y="25"/>
                    <a:pt x="10" y="20"/>
                  </a:cubicBezTo>
                  <a:close/>
                  <a:moveTo>
                    <a:pt x="74" y="66"/>
                  </a:moveTo>
                  <a:cubicBezTo>
                    <a:pt x="72" y="67"/>
                    <a:pt x="70" y="68"/>
                    <a:pt x="67" y="68"/>
                  </a:cubicBezTo>
                  <a:cubicBezTo>
                    <a:pt x="65" y="69"/>
                    <a:pt x="62" y="69"/>
                    <a:pt x="60" y="69"/>
                  </a:cubicBezTo>
                  <a:cubicBezTo>
                    <a:pt x="57" y="70"/>
                    <a:pt x="55" y="70"/>
                    <a:pt x="52" y="70"/>
                  </a:cubicBezTo>
                  <a:cubicBezTo>
                    <a:pt x="50" y="71"/>
                    <a:pt x="47" y="71"/>
                    <a:pt x="45" y="72"/>
                  </a:cubicBezTo>
                  <a:cubicBezTo>
                    <a:pt x="42" y="73"/>
                    <a:pt x="40" y="74"/>
                    <a:pt x="39" y="75"/>
                  </a:cubicBezTo>
                  <a:cubicBezTo>
                    <a:pt x="37" y="77"/>
                    <a:pt x="35" y="78"/>
                    <a:pt x="34" y="80"/>
                  </a:cubicBezTo>
                  <a:cubicBezTo>
                    <a:pt x="33" y="82"/>
                    <a:pt x="33" y="85"/>
                    <a:pt x="33" y="88"/>
                  </a:cubicBezTo>
                  <a:cubicBezTo>
                    <a:pt x="33" y="91"/>
                    <a:pt x="33" y="93"/>
                    <a:pt x="34" y="95"/>
                  </a:cubicBezTo>
                  <a:cubicBezTo>
                    <a:pt x="35" y="97"/>
                    <a:pt x="37" y="99"/>
                    <a:pt x="39" y="100"/>
                  </a:cubicBezTo>
                  <a:cubicBezTo>
                    <a:pt x="41" y="101"/>
                    <a:pt x="43" y="102"/>
                    <a:pt x="45" y="102"/>
                  </a:cubicBezTo>
                  <a:cubicBezTo>
                    <a:pt x="48" y="103"/>
                    <a:pt x="50" y="103"/>
                    <a:pt x="53" y="103"/>
                  </a:cubicBezTo>
                  <a:cubicBezTo>
                    <a:pt x="59" y="103"/>
                    <a:pt x="64" y="102"/>
                    <a:pt x="68" y="100"/>
                  </a:cubicBezTo>
                  <a:cubicBezTo>
                    <a:pt x="71" y="98"/>
                    <a:pt x="74" y="95"/>
                    <a:pt x="75" y="92"/>
                  </a:cubicBezTo>
                  <a:cubicBezTo>
                    <a:pt x="77" y="89"/>
                    <a:pt x="78" y="86"/>
                    <a:pt x="79" y="83"/>
                  </a:cubicBezTo>
                  <a:cubicBezTo>
                    <a:pt x="79" y="80"/>
                    <a:pt x="79" y="77"/>
                    <a:pt x="79" y="76"/>
                  </a:cubicBezTo>
                  <a:cubicBezTo>
                    <a:pt x="79" y="63"/>
                    <a:pt x="79" y="63"/>
                    <a:pt x="79" y="63"/>
                  </a:cubicBezTo>
                  <a:cubicBezTo>
                    <a:pt x="78" y="65"/>
                    <a:pt x="76" y="66"/>
                    <a:pt x="74" y="66"/>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0"/>
            <p:cNvSpPr>
              <a:spLocks/>
            </p:cNvSpPr>
            <p:nvPr userDrawn="1"/>
          </p:nvSpPr>
          <p:spPr bwMode="auto">
            <a:xfrm>
              <a:off x="3422" y="1829"/>
              <a:ext cx="180" cy="287"/>
            </a:xfrm>
            <a:custGeom>
              <a:avLst/>
              <a:gdLst>
                <a:gd name="T0" fmla="*/ 31 w 76"/>
                <a:gd name="T1" fmla="*/ 3 h 121"/>
                <a:gd name="T2" fmla="*/ 31 w 76"/>
                <a:gd name="T3" fmla="*/ 25 h 121"/>
                <a:gd name="T4" fmla="*/ 31 w 76"/>
                <a:gd name="T5" fmla="*/ 25 h 121"/>
                <a:gd name="T6" fmla="*/ 37 w 76"/>
                <a:gd name="T7" fmla="*/ 15 h 121"/>
                <a:gd name="T8" fmla="*/ 46 w 76"/>
                <a:gd name="T9" fmla="*/ 7 h 121"/>
                <a:gd name="T10" fmla="*/ 57 w 76"/>
                <a:gd name="T11" fmla="*/ 2 h 121"/>
                <a:gd name="T12" fmla="*/ 69 w 76"/>
                <a:gd name="T13" fmla="*/ 0 h 121"/>
                <a:gd name="T14" fmla="*/ 76 w 76"/>
                <a:gd name="T15" fmla="*/ 1 h 121"/>
                <a:gd name="T16" fmla="*/ 76 w 76"/>
                <a:gd name="T17" fmla="*/ 31 h 121"/>
                <a:gd name="T18" fmla="*/ 71 w 76"/>
                <a:gd name="T19" fmla="*/ 30 h 121"/>
                <a:gd name="T20" fmla="*/ 64 w 76"/>
                <a:gd name="T21" fmla="*/ 30 h 121"/>
                <a:gd name="T22" fmla="*/ 49 w 76"/>
                <a:gd name="T23" fmla="*/ 33 h 121"/>
                <a:gd name="T24" fmla="*/ 39 w 76"/>
                <a:gd name="T25" fmla="*/ 41 h 121"/>
                <a:gd name="T26" fmla="*/ 34 w 76"/>
                <a:gd name="T27" fmla="*/ 53 h 121"/>
                <a:gd name="T28" fmla="*/ 32 w 76"/>
                <a:gd name="T29" fmla="*/ 68 h 121"/>
                <a:gd name="T30" fmla="*/ 32 w 76"/>
                <a:gd name="T31" fmla="*/ 121 h 121"/>
                <a:gd name="T32" fmla="*/ 0 w 76"/>
                <a:gd name="T33" fmla="*/ 121 h 121"/>
                <a:gd name="T34" fmla="*/ 0 w 76"/>
                <a:gd name="T35" fmla="*/ 3 h 121"/>
                <a:gd name="T36" fmla="*/ 31 w 76"/>
                <a:gd name="T37" fmla="*/ 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 h="121">
                  <a:moveTo>
                    <a:pt x="31" y="3"/>
                  </a:moveTo>
                  <a:cubicBezTo>
                    <a:pt x="31" y="25"/>
                    <a:pt x="31" y="25"/>
                    <a:pt x="31" y="25"/>
                  </a:cubicBezTo>
                  <a:cubicBezTo>
                    <a:pt x="31" y="25"/>
                    <a:pt x="31" y="25"/>
                    <a:pt x="31" y="25"/>
                  </a:cubicBezTo>
                  <a:cubicBezTo>
                    <a:pt x="33" y="21"/>
                    <a:pt x="35" y="18"/>
                    <a:pt x="37" y="15"/>
                  </a:cubicBezTo>
                  <a:cubicBezTo>
                    <a:pt x="40" y="12"/>
                    <a:pt x="43" y="9"/>
                    <a:pt x="46" y="7"/>
                  </a:cubicBezTo>
                  <a:cubicBezTo>
                    <a:pt x="50" y="5"/>
                    <a:pt x="53" y="3"/>
                    <a:pt x="57" y="2"/>
                  </a:cubicBezTo>
                  <a:cubicBezTo>
                    <a:pt x="61" y="0"/>
                    <a:pt x="65" y="0"/>
                    <a:pt x="69" y="0"/>
                  </a:cubicBezTo>
                  <a:cubicBezTo>
                    <a:pt x="71" y="0"/>
                    <a:pt x="74" y="0"/>
                    <a:pt x="76" y="1"/>
                  </a:cubicBezTo>
                  <a:cubicBezTo>
                    <a:pt x="76" y="31"/>
                    <a:pt x="76" y="31"/>
                    <a:pt x="76" y="31"/>
                  </a:cubicBezTo>
                  <a:cubicBezTo>
                    <a:pt x="75" y="31"/>
                    <a:pt x="73" y="31"/>
                    <a:pt x="71" y="30"/>
                  </a:cubicBezTo>
                  <a:cubicBezTo>
                    <a:pt x="69" y="30"/>
                    <a:pt x="66" y="30"/>
                    <a:pt x="64" y="30"/>
                  </a:cubicBezTo>
                  <a:cubicBezTo>
                    <a:pt x="59" y="30"/>
                    <a:pt x="53" y="31"/>
                    <a:pt x="49" y="33"/>
                  </a:cubicBezTo>
                  <a:cubicBezTo>
                    <a:pt x="45" y="35"/>
                    <a:pt x="42" y="38"/>
                    <a:pt x="39" y="41"/>
                  </a:cubicBezTo>
                  <a:cubicBezTo>
                    <a:pt x="37" y="45"/>
                    <a:pt x="35" y="49"/>
                    <a:pt x="34" y="53"/>
                  </a:cubicBezTo>
                  <a:cubicBezTo>
                    <a:pt x="33" y="58"/>
                    <a:pt x="32" y="63"/>
                    <a:pt x="32" y="68"/>
                  </a:cubicBezTo>
                  <a:cubicBezTo>
                    <a:pt x="32" y="121"/>
                    <a:pt x="32" y="121"/>
                    <a:pt x="32" y="121"/>
                  </a:cubicBezTo>
                  <a:cubicBezTo>
                    <a:pt x="0" y="121"/>
                    <a:pt x="0" y="121"/>
                    <a:pt x="0" y="121"/>
                  </a:cubicBezTo>
                  <a:cubicBezTo>
                    <a:pt x="0" y="3"/>
                    <a:pt x="0" y="3"/>
                    <a:pt x="0" y="3"/>
                  </a:cubicBezTo>
                  <a:lnTo>
                    <a:pt x="31"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1"/>
            <p:cNvSpPr>
              <a:spLocks/>
            </p:cNvSpPr>
            <p:nvPr userDrawn="1"/>
          </p:nvSpPr>
          <p:spPr bwMode="auto">
            <a:xfrm>
              <a:off x="3637" y="1751"/>
              <a:ext cx="180" cy="370"/>
            </a:xfrm>
            <a:custGeom>
              <a:avLst/>
              <a:gdLst>
                <a:gd name="T0" fmla="*/ 76 w 76"/>
                <a:gd name="T1" fmla="*/ 36 h 156"/>
                <a:gd name="T2" fmla="*/ 76 w 76"/>
                <a:gd name="T3" fmla="*/ 58 h 156"/>
                <a:gd name="T4" fmla="*/ 52 w 76"/>
                <a:gd name="T5" fmla="*/ 58 h 156"/>
                <a:gd name="T6" fmla="*/ 52 w 76"/>
                <a:gd name="T7" fmla="*/ 116 h 156"/>
                <a:gd name="T8" fmla="*/ 55 w 76"/>
                <a:gd name="T9" fmla="*/ 127 h 156"/>
                <a:gd name="T10" fmla="*/ 66 w 76"/>
                <a:gd name="T11" fmla="*/ 130 h 156"/>
                <a:gd name="T12" fmla="*/ 71 w 76"/>
                <a:gd name="T13" fmla="*/ 130 h 156"/>
                <a:gd name="T14" fmla="*/ 76 w 76"/>
                <a:gd name="T15" fmla="*/ 129 h 156"/>
                <a:gd name="T16" fmla="*/ 76 w 76"/>
                <a:gd name="T17" fmla="*/ 154 h 156"/>
                <a:gd name="T18" fmla="*/ 67 w 76"/>
                <a:gd name="T19" fmla="*/ 155 h 156"/>
                <a:gd name="T20" fmla="*/ 57 w 76"/>
                <a:gd name="T21" fmla="*/ 156 h 156"/>
                <a:gd name="T22" fmla="*/ 43 w 76"/>
                <a:gd name="T23" fmla="*/ 155 h 156"/>
                <a:gd name="T24" fmla="*/ 31 w 76"/>
                <a:gd name="T25" fmla="*/ 151 h 156"/>
                <a:gd name="T26" fmla="*/ 22 w 76"/>
                <a:gd name="T27" fmla="*/ 142 h 156"/>
                <a:gd name="T28" fmla="*/ 19 w 76"/>
                <a:gd name="T29" fmla="*/ 128 h 156"/>
                <a:gd name="T30" fmla="*/ 19 w 76"/>
                <a:gd name="T31" fmla="*/ 58 h 156"/>
                <a:gd name="T32" fmla="*/ 0 w 76"/>
                <a:gd name="T33" fmla="*/ 58 h 156"/>
                <a:gd name="T34" fmla="*/ 0 w 76"/>
                <a:gd name="T35" fmla="*/ 36 h 156"/>
                <a:gd name="T36" fmla="*/ 19 w 76"/>
                <a:gd name="T37" fmla="*/ 36 h 156"/>
                <a:gd name="T38" fmla="*/ 19 w 76"/>
                <a:gd name="T39" fmla="*/ 0 h 156"/>
                <a:gd name="T40" fmla="*/ 52 w 76"/>
                <a:gd name="T41" fmla="*/ 0 h 156"/>
                <a:gd name="T42" fmla="*/ 52 w 76"/>
                <a:gd name="T43" fmla="*/ 36 h 156"/>
                <a:gd name="T44" fmla="*/ 76 w 76"/>
                <a:gd name="T45" fmla="*/ 3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 h="156">
                  <a:moveTo>
                    <a:pt x="76" y="36"/>
                  </a:moveTo>
                  <a:cubicBezTo>
                    <a:pt x="76" y="58"/>
                    <a:pt x="76" y="58"/>
                    <a:pt x="76" y="58"/>
                  </a:cubicBezTo>
                  <a:cubicBezTo>
                    <a:pt x="52" y="58"/>
                    <a:pt x="52" y="58"/>
                    <a:pt x="52" y="58"/>
                  </a:cubicBezTo>
                  <a:cubicBezTo>
                    <a:pt x="52" y="116"/>
                    <a:pt x="52" y="116"/>
                    <a:pt x="52" y="116"/>
                  </a:cubicBezTo>
                  <a:cubicBezTo>
                    <a:pt x="52" y="122"/>
                    <a:pt x="53" y="126"/>
                    <a:pt x="55" y="127"/>
                  </a:cubicBezTo>
                  <a:cubicBezTo>
                    <a:pt x="57" y="129"/>
                    <a:pt x="60" y="130"/>
                    <a:pt x="66" y="130"/>
                  </a:cubicBezTo>
                  <a:cubicBezTo>
                    <a:pt x="68" y="130"/>
                    <a:pt x="69" y="130"/>
                    <a:pt x="71" y="130"/>
                  </a:cubicBezTo>
                  <a:cubicBezTo>
                    <a:pt x="73" y="130"/>
                    <a:pt x="74" y="130"/>
                    <a:pt x="76" y="129"/>
                  </a:cubicBezTo>
                  <a:cubicBezTo>
                    <a:pt x="76" y="154"/>
                    <a:pt x="76" y="154"/>
                    <a:pt x="76" y="154"/>
                  </a:cubicBezTo>
                  <a:cubicBezTo>
                    <a:pt x="73" y="155"/>
                    <a:pt x="70" y="155"/>
                    <a:pt x="67" y="155"/>
                  </a:cubicBezTo>
                  <a:cubicBezTo>
                    <a:pt x="63" y="156"/>
                    <a:pt x="60" y="156"/>
                    <a:pt x="57" y="156"/>
                  </a:cubicBezTo>
                  <a:cubicBezTo>
                    <a:pt x="52" y="156"/>
                    <a:pt x="47" y="155"/>
                    <a:pt x="43" y="155"/>
                  </a:cubicBezTo>
                  <a:cubicBezTo>
                    <a:pt x="38" y="154"/>
                    <a:pt x="34" y="153"/>
                    <a:pt x="31" y="151"/>
                  </a:cubicBezTo>
                  <a:cubicBezTo>
                    <a:pt x="27" y="149"/>
                    <a:pt x="24" y="146"/>
                    <a:pt x="22" y="142"/>
                  </a:cubicBezTo>
                  <a:cubicBezTo>
                    <a:pt x="20" y="138"/>
                    <a:pt x="19" y="134"/>
                    <a:pt x="19" y="128"/>
                  </a:cubicBezTo>
                  <a:cubicBezTo>
                    <a:pt x="19" y="58"/>
                    <a:pt x="19" y="58"/>
                    <a:pt x="19" y="58"/>
                  </a:cubicBezTo>
                  <a:cubicBezTo>
                    <a:pt x="0" y="58"/>
                    <a:pt x="0" y="58"/>
                    <a:pt x="0" y="58"/>
                  </a:cubicBezTo>
                  <a:cubicBezTo>
                    <a:pt x="0" y="36"/>
                    <a:pt x="0" y="36"/>
                    <a:pt x="0" y="36"/>
                  </a:cubicBezTo>
                  <a:cubicBezTo>
                    <a:pt x="19" y="36"/>
                    <a:pt x="19" y="36"/>
                    <a:pt x="19" y="36"/>
                  </a:cubicBezTo>
                  <a:cubicBezTo>
                    <a:pt x="19" y="0"/>
                    <a:pt x="19" y="0"/>
                    <a:pt x="19" y="0"/>
                  </a:cubicBezTo>
                  <a:cubicBezTo>
                    <a:pt x="52" y="0"/>
                    <a:pt x="52" y="0"/>
                    <a:pt x="52" y="0"/>
                  </a:cubicBezTo>
                  <a:cubicBezTo>
                    <a:pt x="52" y="36"/>
                    <a:pt x="52" y="36"/>
                    <a:pt x="52" y="36"/>
                  </a:cubicBezTo>
                  <a:lnTo>
                    <a:pt x="76" y="3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2"/>
            <p:cNvSpPr>
              <a:spLocks noEditPoints="1"/>
            </p:cNvSpPr>
            <p:nvPr userDrawn="1"/>
          </p:nvSpPr>
          <p:spPr bwMode="auto">
            <a:xfrm>
              <a:off x="2364" y="2237"/>
              <a:ext cx="296" cy="304"/>
            </a:xfrm>
            <a:custGeom>
              <a:avLst/>
              <a:gdLst>
                <a:gd name="T0" fmla="*/ 182 w 296"/>
                <a:gd name="T1" fmla="*/ 0 h 304"/>
                <a:gd name="T2" fmla="*/ 296 w 296"/>
                <a:gd name="T3" fmla="*/ 304 h 304"/>
                <a:gd name="T4" fmla="*/ 227 w 296"/>
                <a:gd name="T5" fmla="*/ 304 h 304"/>
                <a:gd name="T6" fmla="*/ 204 w 296"/>
                <a:gd name="T7" fmla="*/ 235 h 304"/>
                <a:gd name="T8" fmla="*/ 92 w 296"/>
                <a:gd name="T9" fmla="*/ 235 h 304"/>
                <a:gd name="T10" fmla="*/ 69 w 296"/>
                <a:gd name="T11" fmla="*/ 304 h 304"/>
                <a:gd name="T12" fmla="*/ 0 w 296"/>
                <a:gd name="T13" fmla="*/ 304 h 304"/>
                <a:gd name="T14" fmla="*/ 116 w 296"/>
                <a:gd name="T15" fmla="*/ 0 h 304"/>
                <a:gd name="T16" fmla="*/ 182 w 296"/>
                <a:gd name="T17" fmla="*/ 0 h 304"/>
                <a:gd name="T18" fmla="*/ 187 w 296"/>
                <a:gd name="T19" fmla="*/ 187 h 304"/>
                <a:gd name="T20" fmla="*/ 149 w 296"/>
                <a:gd name="T21" fmla="*/ 76 h 304"/>
                <a:gd name="T22" fmla="*/ 147 w 296"/>
                <a:gd name="T23" fmla="*/ 76 h 304"/>
                <a:gd name="T24" fmla="*/ 109 w 296"/>
                <a:gd name="T25" fmla="*/ 187 h 304"/>
                <a:gd name="T26" fmla="*/ 187 w 296"/>
                <a:gd name="T27" fmla="*/ 187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6" h="304">
                  <a:moveTo>
                    <a:pt x="182" y="0"/>
                  </a:moveTo>
                  <a:lnTo>
                    <a:pt x="296" y="304"/>
                  </a:lnTo>
                  <a:lnTo>
                    <a:pt x="227" y="304"/>
                  </a:lnTo>
                  <a:lnTo>
                    <a:pt x="204" y="235"/>
                  </a:lnTo>
                  <a:lnTo>
                    <a:pt x="92" y="235"/>
                  </a:lnTo>
                  <a:lnTo>
                    <a:pt x="69" y="304"/>
                  </a:lnTo>
                  <a:lnTo>
                    <a:pt x="0" y="304"/>
                  </a:lnTo>
                  <a:lnTo>
                    <a:pt x="116" y="0"/>
                  </a:lnTo>
                  <a:lnTo>
                    <a:pt x="182" y="0"/>
                  </a:lnTo>
                  <a:close/>
                  <a:moveTo>
                    <a:pt x="187" y="187"/>
                  </a:moveTo>
                  <a:lnTo>
                    <a:pt x="149" y="76"/>
                  </a:lnTo>
                  <a:lnTo>
                    <a:pt x="147" y="76"/>
                  </a:lnTo>
                  <a:lnTo>
                    <a:pt x="109" y="187"/>
                  </a:lnTo>
                  <a:lnTo>
                    <a:pt x="187" y="18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3"/>
            <p:cNvSpPr>
              <a:spLocks/>
            </p:cNvSpPr>
            <p:nvPr userDrawn="1"/>
          </p:nvSpPr>
          <p:spPr bwMode="auto">
            <a:xfrm>
              <a:off x="2669" y="2315"/>
              <a:ext cx="202" cy="230"/>
            </a:xfrm>
            <a:custGeom>
              <a:avLst/>
              <a:gdLst>
                <a:gd name="T0" fmla="*/ 26 w 85"/>
                <a:gd name="T1" fmla="*/ 72 h 97"/>
                <a:gd name="T2" fmla="*/ 30 w 85"/>
                <a:gd name="T3" fmla="*/ 77 h 97"/>
                <a:gd name="T4" fmla="*/ 36 w 85"/>
                <a:gd name="T5" fmla="*/ 79 h 97"/>
                <a:gd name="T6" fmla="*/ 43 w 85"/>
                <a:gd name="T7" fmla="*/ 80 h 97"/>
                <a:gd name="T8" fmla="*/ 49 w 85"/>
                <a:gd name="T9" fmla="*/ 80 h 97"/>
                <a:gd name="T10" fmla="*/ 54 w 85"/>
                <a:gd name="T11" fmla="*/ 78 h 97"/>
                <a:gd name="T12" fmla="*/ 58 w 85"/>
                <a:gd name="T13" fmla="*/ 74 h 97"/>
                <a:gd name="T14" fmla="*/ 60 w 85"/>
                <a:gd name="T15" fmla="*/ 69 h 97"/>
                <a:gd name="T16" fmla="*/ 52 w 85"/>
                <a:gd name="T17" fmla="*/ 60 h 97"/>
                <a:gd name="T18" fmla="*/ 31 w 85"/>
                <a:gd name="T19" fmla="*/ 54 h 97"/>
                <a:gd name="T20" fmla="*/ 20 w 85"/>
                <a:gd name="T21" fmla="*/ 51 h 97"/>
                <a:gd name="T22" fmla="*/ 11 w 85"/>
                <a:gd name="T23" fmla="*/ 47 h 97"/>
                <a:gd name="T24" fmla="*/ 4 w 85"/>
                <a:gd name="T25" fmla="*/ 40 h 97"/>
                <a:gd name="T26" fmla="*/ 2 w 85"/>
                <a:gd name="T27" fmla="*/ 30 h 97"/>
                <a:gd name="T28" fmla="*/ 5 w 85"/>
                <a:gd name="T29" fmla="*/ 15 h 97"/>
                <a:gd name="T30" fmla="*/ 15 w 85"/>
                <a:gd name="T31" fmla="*/ 6 h 97"/>
                <a:gd name="T32" fmla="*/ 27 w 85"/>
                <a:gd name="T33" fmla="*/ 1 h 97"/>
                <a:gd name="T34" fmla="*/ 42 w 85"/>
                <a:gd name="T35" fmla="*/ 0 h 97"/>
                <a:gd name="T36" fmla="*/ 57 w 85"/>
                <a:gd name="T37" fmla="*/ 2 h 97"/>
                <a:gd name="T38" fmla="*/ 69 w 85"/>
                <a:gd name="T39" fmla="*/ 6 h 97"/>
                <a:gd name="T40" fmla="*/ 78 w 85"/>
                <a:gd name="T41" fmla="*/ 15 h 97"/>
                <a:gd name="T42" fmla="*/ 83 w 85"/>
                <a:gd name="T43" fmla="*/ 30 h 97"/>
                <a:gd name="T44" fmla="*/ 59 w 85"/>
                <a:gd name="T45" fmla="*/ 30 h 97"/>
                <a:gd name="T46" fmla="*/ 53 w 85"/>
                <a:gd name="T47" fmla="*/ 20 h 97"/>
                <a:gd name="T48" fmla="*/ 41 w 85"/>
                <a:gd name="T49" fmla="*/ 17 h 97"/>
                <a:gd name="T50" fmla="*/ 37 w 85"/>
                <a:gd name="T51" fmla="*/ 17 h 97"/>
                <a:gd name="T52" fmla="*/ 32 w 85"/>
                <a:gd name="T53" fmla="*/ 18 h 97"/>
                <a:gd name="T54" fmla="*/ 29 w 85"/>
                <a:gd name="T55" fmla="*/ 21 h 97"/>
                <a:gd name="T56" fmla="*/ 27 w 85"/>
                <a:gd name="T57" fmla="*/ 26 h 97"/>
                <a:gd name="T58" fmla="*/ 30 w 85"/>
                <a:gd name="T59" fmla="*/ 31 h 97"/>
                <a:gd name="T60" fmla="*/ 36 w 85"/>
                <a:gd name="T61" fmla="*/ 35 h 97"/>
                <a:gd name="T62" fmla="*/ 45 w 85"/>
                <a:gd name="T63" fmla="*/ 37 h 97"/>
                <a:gd name="T64" fmla="*/ 56 w 85"/>
                <a:gd name="T65" fmla="*/ 39 h 97"/>
                <a:gd name="T66" fmla="*/ 67 w 85"/>
                <a:gd name="T67" fmla="*/ 42 h 97"/>
                <a:gd name="T68" fmla="*/ 76 w 85"/>
                <a:gd name="T69" fmla="*/ 47 h 97"/>
                <a:gd name="T70" fmla="*/ 83 w 85"/>
                <a:gd name="T71" fmla="*/ 54 h 97"/>
                <a:gd name="T72" fmla="*/ 85 w 85"/>
                <a:gd name="T73" fmla="*/ 65 h 97"/>
                <a:gd name="T74" fmla="*/ 82 w 85"/>
                <a:gd name="T75" fmla="*/ 80 h 97"/>
                <a:gd name="T76" fmla="*/ 72 w 85"/>
                <a:gd name="T77" fmla="*/ 90 h 97"/>
                <a:gd name="T78" fmla="*/ 59 w 85"/>
                <a:gd name="T79" fmla="*/ 96 h 97"/>
                <a:gd name="T80" fmla="*/ 43 w 85"/>
                <a:gd name="T81" fmla="*/ 97 h 97"/>
                <a:gd name="T82" fmla="*/ 27 w 85"/>
                <a:gd name="T83" fmla="*/ 95 h 97"/>
                <a:gd name="T84" fmla="*/ 14 w 85"/>
                <a:gd name="T85" fmla="*/ 90 h 97"/>
                <a:gd name="T86" fmla="*/ 4 w 85"/>
                <a:gd name="T87" fmla="*/ 80 h 97"/>
                <a:gd name="T88" fmla="*/ 0 w 85"/>
                <a:gd name="T89" fmla="*/ 65 h 97"/>
                <a:gd name="T90" fmla="*/ 24 w 85"/>
                <a:gd name="T91" fmla="*/ 65 h 97"/>
                <a:gd name="T92" fmla="*/ 26 w 85"/>
                <a:gd name="T93" fmla="*/ 7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97">
                  <a:moveTo>
                    <a:pt x="26" y="72"/>
                  </a:moveTo>
                  <a:cubicBezTo>
                    <a:pt x="27" y="74"/>
                    <a:pt x="28" y="75"/>
                    <a:pt x="30" y="77"/>
                  </a:cubicBezTo>
                  <a:cubicBezTo>
                    <a:pt x="32" y="78"/>
                    <a:pt x="34" y="79"/>
                    <a:pt x="36" y="79"/>
                  </a:cubicBezTo>
                  <a:cubicBezTo>
                    <a:pt x="38" y="80"/>
                    <a:pt x="41" y="80"/>
                    <a:pt x="43" y="80"/>
                  </a:cubicBezTo>
                  <a:cubicBezTo>
                    <a:pt x="45" y="80"/>
                    <a:pt x="47" y="80"/>
                    <a:pt x="49" y="80"/>
                  </a:cubicBezTo>
                  <a:cubicBezTo>
                    <a:pt x="51" y="79"/>
                    <a:pt x="53" y="79"/>
                    <a:pt x="54" y="78"/>
                  </a:cubicBezTo>
                  <a:cubicBezTo>
                    <a:pt x="56" y="77"/>
                    <a:pt x="57" y="76"/>
                    <a:pt x="58" y="74"/>
                  </a:cubicBezTo>
                  <a:cubicBezTo>
                    <a:pt x="59" y="73"/>
                    <a:pt x="60" y="71"/>
                    <a:pt x="60" y="69"/>
                  </a:cubicBezTo>
                  <a:cubicBezTo>
                    <a:pt x="60" y="65"/>
                    <a:pt x="57" y="62"/>
                    <a:pt x="52" y="60"/>
                  </a:cubicBezTo>
                  <a:cubicBezTo>
                    <a:pt x="47" y="58"/>
                    <a:pt x="40" y="56"/>
                    <a:pt x="31" y="54"/>
                  </a:cubicBezTo>
                  <a:cubicBezTo>
                    <a:pt x="27" y="53"/>
                    <a:pt x="24" y="52"/>
                    <a:pt x="20" y="51"/>
                  </a:cubicBezTo>
                  <a:cubicBezTo>
                    <a:pt x="17" y="50"/>
                    <a:pt x="14" y="49"/>
                    <a:pt x="11" y="47"/>
                  </a:cubicBezTo>
                  <a:cubicBezTo>
                    <a:pt x="8" y="45"/>
                    <a:pt x="6" y="43"/>
                    <a:pt x="4" y="40"/>
                  </a:cubicBezTo>
                  <a:cubicBezTo>
                    <a:pt x="3" y="37"/>
                    <a:pt x="2" y="34"/>
                    <a:pt x="2" y="30"/>
                  </a:cubicBezTo>
                  <a:cubicBezTo>
                    <a:pt x="2" y="24"/>
                    <a:pt x="3" y="19"/>
                    <a:pt x="5" y="15"/>
                  </a:cubicBezTo>
                  <a:cubicBezTo>
                    <a:pt x="8" y="11"/>
                    <a:pt x="11" y="8"/>
                    <a:pt x="15" y="6"/>
                  </a:cubicBezTo>
                  <a:cubicBezTo>
                    <a:pt x="18" y="4"/>
                    <a:pt x="23" y="2"/>
                    <a:pt x="27" y="1"/>
                  </a:cubicBezTo>
                  <a:cubicBezTo>
                    <a:pt x="32" y="1"/>
                    <a:pt x="37" y="0"/>
                    <a:pt x="42" y="0"/>
                  </a:cubicBezTo>
                  <a:cubicBezTo>
                    <a:pt x="47" y="0"/>
                    <a:pt x="52" y="1"/>
                    <a:pt x="57" y="2"/>
                  </a:cubicBezTo>
                  <a:cubicBezTo>
                    <a:pt x="61" y="2"/>
                    <a:pt x="65" y="4"/>
                    <a:pt x="69" y="6"/>
                  </a:cubicBezTo>
                  <a:cubicBezTo>
                    <a:pt x="73" y="9"/>
                    <a:pt x="76" y="12"/>
                    <a:pt x="78" y="15"/>
                  </a:cubicBezTo>
                  <a:cubicBezTo>
                    <a:pt x="81" y="19"/>
                    <a:pt x="82" y="24"/>
                    <a:pt x="83" y="30"/>
                  </a:cubicBezTo>
                  <a:cubicBezTo>
                    <a:pt x="59" y="30"/>
                    <a:pt x="59" y="30"/>
                    <a:pt x="59" y="30"/>
                  </a:cubicBezTo>
                  <a:cubicBezTo>
                    <a:pt x="58" y="25"/>
                    <a:pt x="56" y="21"/>
                    <a:pt x="53" y="20"/>
                  </a:cubicBezTo>
                  <a:cubicBezTo>
                    <a:pt x="50" y="18"/>
                    <a:pt x="46" y="17"/>
                    <a:pt x="41" y="17"/>
                  </a:cubicBezTo>
                  <a:cubicBezTo>
                    <a:pt x="40" y="17"/>
                    <a:pt x="38" y="17"/>
                    <a:pt x="37" y="17"/>
                  </a:cubicBezTo>
                  <a:cubicBezTo>
                    <a:pt x="35" y="17"/>
                    <a:pt x="34" y="18"/>
                    <a:pt x="32" y="18"/>
                  </a:cubicBezTo>
                  <a:cubicBezTo>
                    <a:pt x="31" y="19"/>
                    <a:pt x="30" y="20"/>
                    <a:pt x="29" y="21"/>
                  </a:cubicBezTo>
                  <a:cubicBezTo>
                    <a:pt x="28" y="22"/>
                    <a:pt x="27" y="24"/>
                    <a:pt x="27" y="26"/>
                  </a:cubicBezTo>
                  <a:cubicBezTo>
                    <a:pt x="27" y="28"/>
                    <a:pt x="28" y="30"/>
                    <a:pt x="30" y="31"/>
                  </a:cubicBezTo>
                  <a:cubicBezTo>
                    <a:pt x="31" y="33"/>
                    <a:pt x="34" y="34"/>
                    <a:pt x="36" y="35"/>
                  </a:cubicBezTo>
                  <a:cubicBezTo>
                    <a:pt x="39" y="35"/>
                    <a:pt x="42" y="36"/>
                    <a:pt x="45" y="37"/>
                  </a:cubicBezTo>
                  <a:cubicBezTo>
                    <a:pt x="49" y="38"/>
                    <a:pt x="52" y="38"/>
                    <a:pt x="56" y="39"/>
                  </a:cubicBezTo>
                  <a:cubicBezTo>
                    <a:pt x="60" y="40"/>
                    <a:pt x="63" y="41"/>
                    <a:pt x="67" y="42"/>
                  </a:cubicBezTo>
                  <a:cubicBezTo>
                    <a:pt x="70" y="44"/>
                    <a:pt x="73" y="45"/>
                    <a:pt x="76" y="47"/>
                  </a:cubicBezTo>
                  <a:cubicBezTo>
                    <a:pt x="79" y="49"/>
                    <a:pt x="81" y="51"/>
                    <a:pt x="83" y="54"/>
                  </a:cubicBezTo>
                  <a:cubicBezTo>
                    <a:pt x="84" y="57"/>
                    <a:pt x="85" y="61"/>
                    <a:pt x="85" y="65"/>
                  </a:cubicBezTo>
                  <a:cubicBezTo>
                    <a:pt x="85" y="71"/>
                    <a:pt x="84" y="76"/>
                    <a:pt x="82" y="80"/>
                  </a:cubicBezTo>
                  <a:cubicBezTo>
                    <a:pt x="79" y="85"/>
                    <a:pt x="76" y="88"/>
                    <a:pt x="72" y="90"/>
                  </a:cubicBezTo>
                  <a:cubicBezTo>
                    <a:pt x="68" y="93"/>
                    <a:pt x="64" y="95"/>
                    <a:pt x="59" y="96"/>
                  </a:cubicBezTo>
                  <a:cubicBezTo>
                    <a:pt x="53" y="97"/>
                    <a:pt x="48" y="97"/>
                    <a:pt x="43" y="97"/>
                  </a:cubicBezTo>
                  <a:cubicBezTo>
                    <a:pt x="38" y="97"/>
                    <a:pt x="33" y="97"/>
                    <a:pt x="27" y="95"/>
                  </a:cubicBezTo>
                  <a:cubicBezTo>
                    <a:pt x="22" y="94"/>
                    <a:pt x="18" y="93"/>
                    <a:pt x="14" y="90"/>
                  </a:cubicBezTo>
                  <a:cubicBezTo>
                    <a:pt x="10" y="88"/>
                    <a:pt x="7" y="84"/>
                    <a:pt x="4" y="80"/>
                  </a:cubicBezTo>
                  <a:cubicBezTo>
                    <a:pt x="1" y="76"/>
                    <a:pt x="0" y="71"/>
                    <a:pt x="0" y="65"/>
                  </a:cubicBezTo>
                  <a:cubicBezTo>
                    <a:pt x="24" y="65"/>
                    <a:pt x="24" y="65"/>
                    <a:pt x="24" y="65"/>
                  </a:cubicBezTo>
                  <a:cubicBezTo>
                    <a:pt x="24" y="68"/>
                    <a:pt x="24" y="70"/>
                    <a:pt x="26" y="7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4"/>
            <p:cNvSpPr>
              <a:spLocks/>
            </p:cNvSpPr>
            <p:nvPr userDrawn="1"/>
          </p:nvSpPr>
          <p:spPr bwMode="auto">
            <a:xfrm>
              <a:off x="2897" y="2315"/>
              <a:ext cx="201" cy="230"/>
            </a:xfrm>
            <a:custGeom>
              <a:avLst/>
              <a:gdLst>
                <a:gd name="T0" fmla="*/ 25 w 85"/>
                <a:gd name="T1" fmla="*/ 72 h 97"/>
                <a:gd name="T2" fmla="*/ 30 w 85"/>
                <a:gd name="T3" fmla="*/ 77 h 97"/>
                <a:gd name="T4" fmla="*/ 36 w 85"/>
                <a:gd name="T5" fmla="*/ 79 h 97"/>
                <a:gd name="T6" fmla="*/ 43 w 85"/>
                <a:gd name="T7" fmla="*/ 80 h 97"/>
                <a:gd name="T8" fmla="*/ 49 w 85"/>
                <a:gd name="T9" fmla="*/ 80 h 97"/>
                <a:gd name="T10" fmla="*/ 54 w 85"/>
                <a:gd name="T11" fmla="*/ 78 h 97"/>
                <a:gd name="T12" fmla="*/ 58 w 85"/>
                <a:gd name="T13" fmla="*/ 74 h 97"/>
                <a:gd name="T14" fmla="*/ 60 w 85"/>
                <a:gd name="T15" fmla="*/ 69 h 97"/>
                <a:gd name="T16" fmla="*/ 52 w 85"/>
                <a:gd name="T17" fmla="*/ 60 h 97"/>
                <a:gd name="T18" fmla="*/ 31 w 85"/>
                <a:gd name="T19" fmla="*/ 54 h 97"/>
                <a:gd name="T20" fmla="*/ 20 w 85"/>
                <a:gd name="T21" fmla="*/ 51 h 97"/>
                <a:gd name="T22" fmla="*/ 11 w 85"/>
                <a:gd name="T23" fmla="*/ 47 h 97"/>
                <a:gd name="T24" fmla="*/ 4 w 85"/>
                <a:gd name="T25" fmla="*/ 40 h 97"/>
                <a:gd name="T26" fmla="*/ 2 w 85"/>
                <a:gd name="T27" fmla="*/ 30 h 97"/>
                <a:gd name="T28" fmla="*/ 5 w 85"/>
                <a:gd name="T29" fmla="*/ 15 h 97"/>
                <a:gd name="T30" fmla="*/ 14 w 85"/>
                <a:gd name="T31" fmla="*/ 6 h 97"/>
                <a:gd name="T32" fmla="*/ 27 w 85"/>
                <a:gd name="T33" fmla="*/ 1 h 97"/>
                <a:gd name="T34" fmla="*/ 42 w 85"/>
                <a:gd name="T35" fmla="*/ 0 h 97"/>
                <a:gd name="T36" fmla="*/ 56 w 85"/>
                <a:gd name="T37" fmla="*/ 2 h 97"/>
                <a:gd name="T38" fmla="*/ 69 w 85"/>
                <a:gd name="T39" fmla="*/ 6 h 97"/>
                <a:gd name="T40" fmla="*/ 78 w 85"/>
                <a:gd name="T41" fmla="*/ 15 h 97"/>
                <a:gd name="T42" fmla="*/ 82 w 85"/>
                <a:gd name="T43" fmla="*/ 30 h 97"/>
                <a:gd name="T44" fmla="*/ 58 w 85"/>
                <a:gd name="T45" fmla="*/ 30 h 97"/>
                <a:gd name="T46" fmla="*/ 53 w 85"/>
                <a:gd name="T47" fmla="*/ 20 h 97"/>
                <a:gd name="T48" fmla="*/ 41 w 85"/>
                <a:gd name="T49" fmla="*/ 17 h 97"/>
                <a:gd name="T50" fmla="*/ 36 w 85"/>
                <a:gd name="T51" fmla="*/ 17 h 97"/>
                <a:gd name="T52" fmla="*/ 32 w 85"/>
                <a:gd name="T53" fmla="*/ 18 h 97"/>
                <a:gd name="T54" fmla="*/ 28 w 85"/>
                <a:gd name="T55" fmla="*/ 21 h 97"/>
                <a:gd name="T56" fmla="*/ 27 w 85"/>
                <a:gd name="T57" fmla="*/ 26 h 97"/>
                <a:gd name="T58" fmla="*/ 29 w 85"/>
                <a:gd name="T59" fmla="*/ 31 h 97"/>
                <a:gd name="T60" fmla="*/ 36 w 85"/>
                <a:gd name="T61" fmla="*/ 35 h 97"/>
                <a:gd name="T62" fmla="*/ 45 w 85"/>
                <a:gd name="T63" fmla="*/ 37 h 97"/>
                <a:gd name="T64" fmla="*/ 56 w 85"/>
                <a:gd name="T65" fmla="*/ 39 h 97"/>
                <a:gd name="T66" fmla="*/ 66 w 85"/>
                <a:gd name="T67" fmla="*/ 42 h 97"/>
                <a:gd name="T68" fmla="*/ 76 w 85"/>
                <a:gd name="T69" fmla="*/ 47 h 97"/>
                <a:gd name="T70" fmla="*/ 82 w 85"/>
                <a:gd name="T71" fmla="*/ 54 h 97"/>
                <a:gd name="T72" fmla="*/ 85 w 85"/>
                <a:gd name="T73" fmla="*/ 65 h 97"/>
                <a:gd name="T74" fmla="*/ 81 w 85"/>
                <a:gd name="T75" fmla="*/ 80 h 97"/>
                <a:gd name="T76" fmla="*/ 72 w 85"/>
                <a:gd name="T77" fmla="*/ 90 h 97"/>
                <a:gd name="T78" fmla="*/ 58 w 85"/>
                <a:gd name="T79" fmla="*/ 96 h 97"/>
                <a:gd name="T80" fmla="*/ 43 w 85"/>
                <a:gd name="T81" fmla="*/ 97 h 97"/>
                <a:gd name="T82" fmla="*/ 27 w 85"/>
                <a:gd name="T83" fmla="*/ 95 h 97"/>
                <a:gd name="T84" fmla="*/ 14 w 85"/>
                <a:gd name="T85" fmla="*/ 90 h 97"/>
                <a:gd name="T86" fmla="*/ 4 w 85"/>
                <a:gd name="T87" fmla="*/ 80 h 97"/>
                <a:gd name="T88" fmla="*/ 0 w 85"/>
                <a:gd name="T89" fmla="*/ 65 h 97"/>
                <a:gd name="T90" fmla="*/ 24 w 85"/>
                <a:gd name="T91" fmla="*/ 65 h 97"/>
                <a:gd name="T92" fmla="*/ 25 w 85"/>
                <a:gd name="T93" fmla="*/ 7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97">
                  <a:moveTo>
                    <a:pt x="25" y="72"/>
                  </a:moveTo>
                  <a:cubicBezTo>
                    <a:pt x="26" y="74"/>
                    <a:pt x="28" y="75"/>
                    <a:pt x="30" y="77"/>
                  </a:cubicBezTo>
                  <a:cubicBezTo>
                    <a:pt x="31" y="78"/>
                    <a:pt x="33" y="79"/>
                    <a:pt x="36" y="79"/>
                  </a:cubicBezTo>
                  <a:cubicBezTo>
                    <a:pt x="38" y="80"/>
                    <a:pt x="41" y="80"/>
                    <a:pt x="43" y="80"/>
                  </a:cubicBezTo>
                  <a:cubicBezTo>
                    <a:pt x="45" y="80"/>
                    <a:pt x="47" y="80"/>
                    <a:pt x="49" y="80"/>
                  </a:cubicBezTo>
                  <a:cubicBezTo>
                    <a:pt x="51" y="79"/>
                    <a:pt x="52" y="79"/>
                    <a:pt x="54" y="78"/>
                  </a:cubicBezTo>
                  <a:cubicBezTo>
                    <a:pt x="56" y="77"/>
                    <a:pt x="57" y="76"/>
                    <a:pt x="58" y="74"/>
                  </a:cubicBezTo>
                  <a:cubicBezTo>
                    <a:pt x="59" y="73"/>
                    <a:pt x="60" y="71"/>
                    <a:pt x="60" y="69"/>
                  </a:cubicBezTo>
                  <a:cubicBezTo>
                    <a:pt x="60" y="65"/>
                    <a:pt x="57" y="62"/>
                    <a:pt x="52" y="60"/>
                  </a:cubicBezTo>
                  <a:cubicBezTo>
                    <a:pt x="47" y="58"/>
                    <a:pt x="40" y="56"/>
                    <a:pt x="31" y="54"/>
                  </a:cubicBezTo>
                  <a:cubicBezTo>
                    <a:pt x="27" y="53"/>
                    <a:pt x="24" y="52"/>
                    <a:pt x="20" y="51"/>
                  </a:cubicBezTo>
                  <a:cubicBezTo>
                    <a:pt x="17" y="50"/>
                    <a:pt x="13" y="49"/>
                    <a:pt x="11" y="47"/>
                  </a:cubicBezTo>
                  <a:cubicBezTo>
                    <a:pt x="8" y="45"/>
                    <a:pt x="6" y="43"/>
                    <a:pt x="4" y="40"/>
                  </a:cubicBezTo>
                  <a:cubicBezTo>
                    <a:pt x="2" y="37"/>
                    <a:pt x="2" y="34"/>
                    <a:pt x="2" y="30"/>
                  </a:cubicBezTo>
                  <a:cubicBezTo>
                    <a:pt x="2" y="24"/>
                    <a:pt x="3" y="19"/>
                    <a:pt x="5" y="15"/>
                  </a:cubicBezTo>
                  <a:cubicBezTo>
                    <a:pt x="7" y="11"/>
                    <a:pt x="11" y="8"/>
                    <a:pt x="14" y="6"/>
                  </a:cubicBezTo>
                  <a:cubicBezTo>
                    <a:pt x="18" y="4"/>
                    <a:pt x="22" y="2"/>
                    <a:pt x="27" y="1"/>
                  </a:cubicBezTo>
                  <a:cubicBezTo>
                    <a:pt x="32" y="1"/>
                    <a:pt x="37" y="0"/>
                    <a:pt x="42" y="0"/>
                  </a:cubicBezTo>
                  <a:cubicBezTo>
                    <a:pt x="47" y="0"/>
                    <a:pt x="52" y="1"/>
                    <a:pt x="56" y="2"/>
                  </a:cubicBezTo>
                  <a:cubicBezTo>
                    <a:pt x="61" y="2"/>
                    <a:pt x="65" y="4"/>
                    <a:pt x="69" y="6"/>
                  </a:cubicBezTo>
                  <a:cubicBezTo>
                    <a:pt x="73" y="9"/>
                    <a:pt x="76" y="12"/>
                    <a:pt x="78" y="15"/>
                  </a:cubicBezTo>
                  <a:cubicBezTo>
                    <a:pt x="80" y="19"/>
                    <a:pt x="82" y="24"/>
                    <a:pt x="82" y="30"/>
                  </a:cubicBezTo>
                  <a:cubicBezTo>
                    <a:pt x="58" y="30"/>
                    <a:pt x="58" y="30"/>
                    <a:pt x="58" y="30"/>
                  </a:cubicBezTo>
                  <a:cubicBezTo>
                    <a:pt x="58" y="25"/>
                    <a:pt x="56" y="21"/>
                    <a:pt x="53" y="20"/>
                  </a:cubicBezTo>
                  <a:cubicBezTo>
                    <a:pt x="49" y="18"/>
                    <a:pt x="46" y="17"/>
                    <a:pt x="41" y="17"/>
                  </a:cubicBezTo>
                  <a:cubicBezTo>
                    <a:pt x="40" y="17"/>
                    <a:pt x="38" y="17"/>
                    <a:pt x="36" y="17"/>
                  </a:cubicBezTo>
                  <a:cubicBezTo>
                    <a:pt x="35" y="17"/>
                    <a:pt x="33" y="18"/>
                    <a:pt x="32" y="18"/>
                  </a:cubicBezTo>
                  <a:cubicBezTo>
                    <a:pt x="31" y="19"/>
                    <a:pt x="29" y="20"/>
                    <a:pt x="28" y="21"/>
                  </a:cubicBezTo>
                  <a:cubicBezTo>
                    <a:pt x="27" y="22"/>
                    <a:pt x="27" y="24"/>
                    <a:pt x="27" y="26"/>
                  </a:cubicBezTo>
                  <a:cubicBezTo>
                    <a:pt x="27" y="28"/>
                    <a:pt x="28" y="30"/>
                    <a:pt x="29" y="31"/>
                  </a:cubicBezTo>
                  <a:cubicBezTo>
                    <a:pt x="31" y="33"/>
                    <a:pt x="33" y="34"/>
                    <a:pt x="36" y="35"/>
                  </a:cubicBezTo>
                  <a:cubicBezTo>
                    <a:pt x="39" y="35"/>
                    <a:pt x="42" y="36"/>
                    <a:pt x="45" y="37"/>
                  </a:cubicBezTo>
                  <a:cubicBezTo>
                    <a:pt x="49" y="38"/>
                    <a:pt x="52" y="38"/>
                    <a:pt x="56" y="39"/>
                  </a:cubicBezTo>
                  <a:cubicBezTo>
                    <a:pt x="59" y="40"/>
                    <a:pt x="63" y="41"/>
                    <a:pt x="66" y="42"/>
                  </a:cubicBezTo>
                  <a:cubicBezTo>
                    <a:pt x="70" y="44"/>
                    <a:pt x="73" y="45"/>
                    <a:pt x="76" y="47"/>
                  </a:cubicBezTo>
                  <a:cubicBezTo>
                    <a:pt x="79" y="49"/>
                    <a:pt x="81" y="51"/>
                    <a:pt x="82" y="54"/>
                  </a:cubicBezTo>
                  <a:cubicBezTo>
                    <a:pt x="84" y="57"/>
                    <a:pt x="85" y="61"/>
                    <a:pt x="85" y="65"/>
                  </a:cubicBezTo>
                  <a:cubicBezTo>
                    <a:pt x="85" y="71"/>
                    <a:pt x="84" y="76"/>
                    <a:pt x="81" y="80"/>
                  </a:cubicBezTo>
                  <a:cubicBezTo>
                    <a:pt x="79" y="85"/>
                    <a:pt x="76" y="88"/>
                    <a:pt x="72" y="90"/>
                  </a:cubicBezTo>
                  <a:cubicBezTo>
                    <a:pt x="68" y="93"/>
                    <a:pt x="63" y="95"/>
                    <a:pt x="58" y="96"/>
                  </a:cubicBezTo>
                  <a:cubicBezTo>
                    <a:pt x="53" y="97"/>
                    <a:pt x="48" y="97"/>
                    <a:pt x="43" y="97"/>
                  </a:cubicBezTo>
                  <a:cubicBezTo>
                    <a:pt x="38" y="97"/>
                    <a:pt x="32" y="97"/>
                    <a:pt x="27" y="95"/>
                  </a:cubicBezTo>
                  <a:cubicBezTo>
                    <a:pt x="22" y="94"/>
                    <a:pt x="17" y="93"/>
                    <a:pt x="14" y="90"/>
                  </a:cubicBezTo>
                  <a:cubicBezTo>
                    <a:pt x="10" y="88"/>
                    <a:pt x="6" y="84"/>
                    <a:pt x="4" y="80"/>
                  </a:cubicBezTo>
                  <a:cubicBezTo>
                    <a:pt x="1" y="76"/>
                    <a:pt x="0" y="71"/>
                    <a:pt x="0" y="65"/>
                  </a:cubicBezTo>
                  <a:cubicBezTo>
                    <a:pt x="24" y="65"/>
                    <a:pt x="24" y="65"/>
                    <a:pt x="24" y="65"/>
                  </a:cubicBezTo>
                  <a:cubicBezTo>
                    <a:pt x="24" y="68"/>
                    <a:pt x="24" y="70"/>
                    <a:pt x="25" y="7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5"/>
            <p:cNvSpPr>
              <a:spLocks noEditPoints="1"/>
            </p:cNvSpPr>
            <p:nvPr userDrawn="1"/>
          </p:nvSpPr>
          <p:spPr bwMode="auto">
            <a:xfrm>
              <a:off x="3126" y="2315"/>
              <a:ext cx="225" cy="230"/>
            </a:xfrm>
            <a:custGeom>
              <a:avLst/>
              <a:gdLst>
                <a:gd name="T0" fmla="*/ 3 w 95"/>
                <a:gd name="T1" fmla="*/ 29 h 97"/>
                <a:gd name="T2" fmla="*/ 13 w 95"/>
                <a:gd name="T3" fmla="*/ 13 h 97"/>
                <a:gd name="T4" fmla="*/ 28 w 95"/>
                <a:gd name="T5" fmla="*/ 4 h 97"/>
                <a:gd name="T6" fmla="*/ 47 w 95"/>
                <a:gd name="T7" fmla="*/ 0 h 97"/>
                <a:gd name="T8" fmla="*/ 67 w 95"/>
                <a:gd name="T9" fmla="*/ 4 h 97"/>
                <a:gd name="T10" fmla="*/ 82 w 95"/>
                <a:gd name="T11" fmla="*/ 13 h 97"/>
                <a:gd name="T12" fmla="*/ 92 w 95"/>
                <a:gd name="T13" fmla="*/ 29 h 97"/>
                <a:gd name="T14" fmla="*/ 95 w 95"/>
                <a:gd name="T15" fmla="*/ 49 h 97"/>
                <a:gd name="T16" fmla="*/ 92 w 95"/>
                <a:gd name="T17" fmla="*/ 69 h 97"/>
                <a:gd name="T18" fmla="*/ 82 w 95"/>
                <a:gd name="T19" fmla="*/ 84 h 97"/>
                <a:gd name="T20" fmla="*/ 67 w 95"/>
                <a:gd name="T21" fmla="*/ 94 h 97"/>
                <a:gd name="T22" fmla="*/ 47 w 95"/>
                <a:gd name="T23" fmla="*/ 97 h 97"/>
                <a:gd name="T24" fmla="*/ 28 w 95"/>
                <a:gd name="T25" fmla="*/ 94 h 97"/>
                <a:gd name="T26" fmla="*/ 13 w 95"/>
                <a:gd name="T27" fmla="*/ 84 h 97"/>
                <a:gd name="T28" fmla="*/ 3 w 95"/>
                <a:gd name="T29" fmla="*/ 69 h 97"/>
                <a:gd name="T30" fmla="*/ 0 w 95"/>
                <a:gd name="T31" fmla="*/ 49 h 97"/>
                <a:gd name="T32" fmla="*/ 3 w 95"/>
                <a:gd name="T33" fmla="*/ 29 h 97"/>
                <a:gd name="T34" fmla="*/ 26 w 95"/>
                <a:gd name="T35" fmla="*/ 60 h 97"/>
                <a:gd name="T36" fmla="*/ 30 w 95"/>
                <a:gd name="T37" fmla="*/ 69 h 97"/>
                <a:gd name="T38" fmla="*/ 37 w 95"/>
                <a:gd name="T39" fmla="*/ 76 h 97"/>
                <a:gd name="T40" fmla="*/ 47 w 95"/>
                <a:gd name="T41" fmla="*/ 78 h 97"/>
                <a:gd name="T42" fmla="*/ 58 w 95"/>
                <a:gd name="T43" fmla="*/ 76 h 97"/>
                <a:gd name="T44" fmla="*/ 65 w 95"/>
                <a:gd name="T45" fmla="*/ 69 h 97"/>
                <a:gd name="T46" fmla="*/ 69 w 95"/>
                <a:gd name="T47" fmla="*/ 60 h 97"/>
                <a:gd name="T48" fmla="*/ 70 w 95"/>
                <a:gd name="T49" fmla="*/ 49 h 97"/>
                <a:gd name="T50" fmla="*/ 69 w 95"/>
                <a:gd name="T51" fmla="*/ 38 h 97"/>
                <a:gd name="T52" fmla="*/ 65 w 95"/>
                <a:gd name="T53" fmla="*/ 28 h 97"/>
                <a:gd name="T54" fmla="*/ 58 w 95"/>
                <a:gd name="T55" fmla="*/ 22 h 97"/>
                <a:gd name="T56" fmla="*/ 47 w 95"/>
                <a:gd name="T57" fmla="*/ 19 h 97"/>
                <a:gd name="T58" fmla="*/ 37 w 95"/>
                <a:gd name="T59" fmla="*/ 22 h 97"/>
                <a:gd name="T60" fmla="*/ 30 w 95"/>
                <a:gd name="T61" fmla="*/ 28 h 97"/>
                <a:gd name="T62" fmla="*/ 26 w 95"/>
                <a:gd name="T63" fmla="*/ 38 h 97"/>
                <a:gd name="T64" fmla="*/ 25 w 95"/>
                <a:gd name="T65" fmla="*/ 49 h 97"/>
                <a:gd name="T66" fmla="*/ 26 w 95"/>
                <a:gd name="T67" fmla="*/ 6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5" h="97">
                  <a:moveTo>
                    <a:pt x="3" y="29"/>
                  </a:moveTo>
                  <a:cubicBezTo>
                    <a:pt x="5" y="23"/>
                    <a:pt x="9" y="18"/>
                    <a:pt x="13" y="13"/>
                  </a:cubicBezTo>
                  <a:cubicBezTo>
                    <a:pt x="17" y="9"/>
                    <a:pt x="22" y="6"/>
                    <a:pt x="28" y="4"/>
                  </a:cubicBezTo>
                  <a:cubicBezTo>
                    <a:pt x="34" y="1"/>
                    <a:pt x="40" y="0"/>
                    <a:pt x="47" y="0"/>
                  </a:cubicBezTo>
                  <a:cubicBezTo>
                    <a:pt x="55" y="0"/>
                    <a:pt x="61" y="1"/>
                    <a:pt x="67" y="4"/>
                  </a:cubicBezTo>
                  <a:cubicBezTo>
                    <a:pt x="73" y="6"/>
                    <a:pt x="78" y="9"/>
                    <a:pt x="82" y="13"/>
                  </a:cubicBezTo>
                  <a:cubicBezTo>
                    <a:pt x="86" y="18"/>
                    <a:pt x="90" y="23"/>
                    <a:pt x="92" y="29"/>
                  </a:cubicBezTo>
                  <a:cubicBezTo>
                    <a:pt x="94" y="35"/>
                    <a:pt x="95" y="41"/>
                    <a:pt x="95" y="49"/>
                  </a:cubicBezTo>
                  <a:cubicBezTo>
                    <a:pt x="95" y="56"/>
                    <a:pt x="94" y="63"/>
                    <a:pt x="92" y="69"/>
                  </a:cubicBezTo>
                  <a:cubicBezTo>
                    <a:pt x="90" y="75"/>
                    <a:pt x="86" y="80"/>
                    <a:pt x="82" y="84"/>
                  </a:cubicBezTo>
                  <a:cubicBezTo>
                    <a:pt x="78" y="88"/>
                    <a:pt x="73" y="91"/>
                    <a:pt x="67" y="94"/>
                  </a:cubicBezTo>
                  <a:cubicBezTo>
                    <a:pt x="61" y="96"/>
                    <a:pt x="55" y="97"/>
                    <a:pt x="47" y="97"/>
                  </a:cubicBezTo>
                  <a:cubicBezTo>
                    <a:pt x="40" y="97"/>
                    <a:pt x="34" y="96"/>
                    <a:pt x="28" y="94"/>
                  </a:cubicBezTo>
                  <a:cubicBezTo>
                    <a:pt x="22" y="91"/>
                    <a:pt x="17" y="88"/>
                    <a:pt x="13" y="84"/>
                  </a:cubicBezTo>
                  <a:cubicBezTo>
                    <a:pt x="9" y="80"/>
                    <a:pt x="5" y="75"/>
                    <a:pt x="3" y="69"/>
                  </a:cubicBezTo>
                  <a:cubicBezTo>
                    <a:pt x="1" y="63"/>
                    <a:pt x="0" y="56"/>
                    <a:pt x="0" y="49"/>
                  </a:cubicBezTo>
                  <a:cubicBezTo>
                    <a:pt x="0" y="41"/>
                    <a:pt x="1" y="35"/>
                    <a:pt x="3" y="29"/>
                  </a:cubicBezTo>
                  <a:close/>
                  <a:moveTo>
                    <a:pt x="26" y="60"/>
                  </a:moveTo>
                  <a:cubicBezTo>
                    <a:pt x="27" y="63"/>
                    <a:pt x="28" y="66"/>
                    <a:pt x="30" y="69"/>
                  </a:cubicBezTo>
                  <a:cubicBezTo>
                    <a:pt x="32" y="72"/>
                    <a:pt x="34" y="74"/>
                    <a:pt x="37" y="76"/>
                  </a:cubicBezTo>
                  <a:cubicBezTo>
                    <a:pt x="40" y="77"/>
                    <a:pt x="43" y="78"/>
                    <a:pt x="47" y="78"/>
                  </a:cubicBezTo>
                  <a:cubicBezTo>
                    <a:pt x="52" y="78"/>
                    <a:pt x="55" y="77"/>
                    <a:pt x="58" y="76"/>
                  </a:cubicBezTo>
                  <a:cubicBezTo>
                    <a:pt x="61" y="74"/>
                    <a:pt x="63" y="72"/>
                    <a:pt x="65" y="69"/>
                  </a:cubicBezTo>
                  <a:cubicBezTo>
                    <a:pt x="67" y="66"/>
                    <a:pt x="68" y="63"/>
                    <a:pt x="69" y="60"/>
                  </a:cubicBezTo>
                  <a:cubicBezTo>
                    <a:pt x="70" y="56"/>
                    <a:pt x="70" y="52"/>
                    <a:pt x="70" y="49"/>
                  </a:cubicBezTo>
                  <a:cubicBezTo>
                    <a:pt x="70" y="45"/>
                    <a:pt x="70" y="41"/>
                    <a:pt x="69" y="38"/>
                  </a:cubicBezTo>
                  <a:cubicBezTo>
                    <a:pt x="68" y="34"/>
                    <a:pt x="67" y="31"/>
                    <a:pt x="65" y="28"/>
                  </a:cubicBezTo>
                  <a:cubicBezTo>
                    <a:pt x="63" y="26"/>
                    <a:pt x="61" y="23"/>
                    <a:pt x="58" y="22"/>
                  </a:cubicBezTo>
                  <a:cubicBezTo>
                    <a:pt x="55" y="20"/>
                    <a:pt x="52" y="19"/>
                    <a:pt x="47" y="19"/>
                  </a:cubicBezTo>
                  <a:cubicBezTo>
                    <a:pt x="43" y="19"/>
                    <a:pt x="40" y="20"/>
                    <a:pt x="37" y="22"/>
                  </a:cubicBezTo>
                  <a:cubicBezTo>
                    <a:pt x="34" y="23"/>
                    <a:pt x="32" y="26"/>
                    <a:pt x="30" y="28"/>
                  </a:cubicBezTo>
                  <a:cubicBezTo>
                    <a:pt x="28" y="31"/>
                    <a:pt x="27" y="34"/>
                    <a:pt x="26" y="38"/>
                  </a:cubicBezTo>
                  <a:cubicBezTo>
                    <a:pt x="26" y="41"/>
                    <a:pt x="25" y="45"/>
                    <a:pt x="25" y="49"/>
                  </a:cubicBezTo>
                  <a:cubicBezTo>
                    <a:pt x="25" y="52"/>
                    <a:pt x="26" y="56"/>
                    <a:pt x="26" y="6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6"/>
            <p:cNvSpPr>
              <a:spLocks/>
            </p:cNvSpPr>
            <p:nvPr userDrawn="1"/>
          </p:nvSpPr>
          <p:spPr bwMode="auto">
            <a:xfrm>
              <a:off x="3384" y="2315"/>
              <a:ext cx="215" cy="230"/>
            </a:xfrm>
            <a:custGeom>
              <a:avLst/>
              <a:gdLst>
                <a:gd name="T0" fmla="*/ 47 w 91"/>
                <a:gd name="T1" fmla="*/ 19 h 97"/>
                <a:gd name="T2" fmla="*/ 37 w 91"/>
                <a:gd name="T3" fmla="*/ 22 h 97"/>
                <a:gd name="T4" fmla="*/ 30 w 91"/>
                <a:gd name="T5" fmla="*/ 29 h 97"/>
                <a:gd name="T6" fmla="*/ 26 w 91"/>
                <a:gd name="T7" fmla="*/ 39 h 97"/>
                <a:gd name="T8" fmla="*/ 25 w 91"/>
                <a:gd name="T9" fmla="*/ 49 h 97"/>
                <a:gd name="T10" fmla="*/ 26 w 91"/>
                <a:gd name="T11" fmla="*/ 59 h 97"/>
                <a:gd name="T12" fmla="*/ 30 w 91"/>
                <a:gd name="T13" fmla="*/ 69 h 97"/>
                <a:gd name="T14" fmla="*/ 36 w 91"/>
                <a:gd name="T15" fmla="*/ 75 h 97"/>
                <a:gd name="T16" fmla="*/ 46 w 91"/>
                <a:gd name="T17" fmla="*/ 78 h 97"/>
                <a:gd name="T18" fmla="*/ 60 w 91"/>
                <a:gd name="T19" fmla="*/ 73 h 97"/>
                <a:gd name="T20" fmla="*/ 66 w 91"/>
                <a:gd name="T21" fmla="*/ 59 h 97"/>
                <a:gd name="T22" fmla="*/ 91 w 91"/>
                <a:gd name="T23" fmla="*/ 59 h 97"/>
                <a:gd name="T24" fmla="*/ 76 w 91"/>
                <a:gd name="T25" fmla="*/ 87 h 97"/>
                <a:gd name="T26" fmla="*/ 46 w 91"/>
                <a:gd name="T27" fmla="*/ 97 h 97"/>
                <a:gd name="T28" fmla="*/ 27 w 91"/>
                <a:gd name="T29" fmla="*/ 94 h 97"/>
                <a:gd name="T30" fmla="*/ 13 w 91"/>
                <a:gd name="T31" fmla="*/ 84 h 97"/>
                <a:gd name="T32" fmla="*/ 3 w 91"/>
                <a:gd name="T33" fmla="*/ 69 h 97"/>
                <a:gd name="T34" fmla="*/ 0 w 91"/>
                <a:gd name="T35" fmla="*/ 50 h 97"/>
                <a:gd name="T36" fmla="*/ 3 w 91"/>
                <a:gd name="T37" fmla="*/ 30 h 97"/>
                <a:gd name="T38" fmla="*/ 12 w 91"/>
                <a:gd name="T39" fmla="*/ 14 h 97"/>
                <a:gd name="T40" fmla="*/ 27 w 91"/>
                <a:gd name="T41" fmla="*/ 4 h 97"/>
                <a:gd name="T42" fmla="*/ 47 w 91"/>
                <a:gd name="T43" fmla="*/ 0 h 97"/>
                <a:gd name="T44" fmla="*/ 63 w 91"/>
                <a:gd name="T45" fmla="*/ 2 h 97"/>
                <a:gd name="T46" fmla="*/ 76 w 91"/>
                <a:gd name="T47" fmla="*/ 9 h 97"/>
                <a:gd name="T48" fmla="*/ 86 w 91"/>
                <a:gd name="T49" fmla="*/ 20 h 97"/>
                <a:gd name="T50" fmla="*/ 90 w 91"/>
                <a:gd name="T51" fmla="*/ 35 h 97"/>
                <a:gd name="T52" fmla="*/ 65 w 91"/>
                <a:gd name="T53" fmla="*/ 35 h 97"/>
                <a:gd name="T54" fmla="*/ 47 w 91"/>
                <a:gd name="T55" fmla="*/ 1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1" h="97">
                  <a:moveTo>
                    <a:pt x="47" y="19"/>
                  </a:moveTo>
                  <a:cubicBezTo>
                    <a:pt x="43" y="19"/>
                    <a:pt x="39" y="20"/>
                    <a:pt x="37" y="22"/>
                  </a:cubicBezTo>
                  <a:cubicBezTo>
                    <a:pt x="34" y="24"/>
                    <a:pt x="32" y="26"/>
                    <a:pt x="30" y="29"/>
                  </a:cubicBezTo>
                  <a:cubicBezTo>
                    <a:pt x="28" y="32"/>
                    <a:pt x="27" y="35"/>
                    <a:pt x="26" y="39"/>
                  </a:cubicBezTo>
                  <a:cubicBezTo>
                    <a:pt x="25" y="42"/>
                    <a:pt x="25" y="46"/>
                    <a:pt x="25" y="49"/>
                  </a:cubicBezTo>
                  <a:cubicBezTo>
                    <a:pt x="25" y="52"/>
                    <a:pt x="25" y="56"/>
                    <a:pt x="26" y="59"/>
                  </a:cubicBezTo>
                  <a:cubicBezTo>
                    <a:pt x="27" y="63"/>
                    <a:pt x="28" y="66"/>
                    <a:pt x="30" y="69"/>
                  </a:cubicBezTo>
                  <a:cubicBezTo>
                    <a:pt x="31" y="71"/>
                    <a:pt x="33" y="74"/>
                    <a:pt x="36" y="75"/>
                  </a:cubicBezTo>
                  <a:cubicBezTo>
                    <a:pt x="39" y="77"/>
                    <a:pt x="42" y="78"/>
                    <a:pt x="46" y="78"/>
                  </a:cubicBezTo>
                  <a:cubicBezTo>
                    <a:pt x="52" y="78"/>
                    <a:pt x="57" y="76"/>
                    <a:pt x="60" y="73"/>
                  </a:cubicBezTo>
                  <a:cubicBezTo>
                    <a:pt x="63" y="70"/>
                    <a:pt x="65" y="65"/>
                    <a:pt x="66" y="59"/>
                  </a:cubicBezTo>
                  <a:cubicBezTo>
                    <a:pt x="91" y="59"/>
                    <a:pt x="91" y="59"/>
                    <a:pt x="91" y="59"/>
                  </a:cubicBezTo>
                  <a:cubicBezTo>
                    <a:pt x="89" y="72"/>
                    <a:pt x="84" y="81"/>
                    <a:pt x="76" y="87"/>
                  </a:cubicBezTo>
                  <a:cubicBezTo>
                    <a:pt x="69" y="94"/>
                    <a:pt x="59" y="97"/>
                    <a:pt x="46" y="97"/>
                  </a:cubicBezTo>
                  <a:cubicBezTo>
                    <a:pt x="39" y="97"/>
                    <a:pt x="33" y="96"/>
                    <a:pt x="27" y="94"/>
                  </a:cubicBezTo>
                  <a:cubicBezTo>
                    <a:pt x="22" y="91"/>
                    <a:pt x="17" y="88"/>
                    <a:pt x="13" y="84"/>
                  </a:cubicBezTo>
                  <a:cubicBezTo>
                    <a:pt x="9" y="80"/>
                    <a:pt x="5" y="75"/>
                    <a:pt x="3" y="69"/>
                  </a:cubicBezTo>
                  <a:cubicBezTo>
                    <a:pt x="1" y="63"/>
                    <a:pt x="0" y="57"/>
                    <a:pt x="0" y="50"/>
                  </a:cubicBezTo>
                  <a:cubicBezTo>
                    <a:pt x="0" y="43"/>
                    <a:pt x="1" y="36"/>
                    <a:pt x="3" y="30"/>
                  </a:cubicBezTo>
                  <a:cubicBezTo>
                    <a:pt x="5" y="24"/>
                    <a:pt x="8" y="19"/>
                    <a:pt x="12" y="14"/>
                  </a:cubicBezTo>
                  <a:cubicBezTo>
                    <a:pt x="16" y="10"/>
                    <a:pt x="21" y="6"/>
                    <a:pt x="27" y="4"/>
                  </a:cubicBezTo>
                  <a:cubicBezTo>
                    <a:pt x="33" y="1"/>
                    <a:pt x="39" y="0"/>
                    <a:pt x="47" y="0"/>
                  </a:cubicBezTo>
                  <a:cubicBezTo>
                    <a:pt x="52" y="0"/>
                    <a:pt x="58" y="1"/>
                    <a:pt x="63" y="2"/>
                  </a:cubicBezTo>
                  <a:cubicBezTo>
                    <a:pt x="68" y="4"/>
                    <a:pt x="72" y="6"/>
                    <a:pt x="76" y="9"/>
                  </a:cubicBezTo>
                  <a:cubicBezTo>
                    <a:pt x="80" y="12"/>
                    <a:pt x="83" y="15"/>
                    <a:pt x="86" y="20"/>
                  </a:cubicBezTo>
                  <a:cubicBezTo>
                    <a:pt x="88" y="24"/>
                    <a:pt x="90" y="29"/>
                    <a:pt x="90" y="35"/>
                  </a:cubicBezTo>
                  <a:cubicBezTo>
                    <a:pt x="65" y="35"/>
                    <a:pt x="65" y="35"/>
                    <a:pt x="65" y="35"/>
                  </a:cubicBezTo>
                  <a:cubicBezTo>
                    <a:pt x="64" y="24"/>
                    <a:pt x="57" y="19"/>
                    <a:pt x="47" y="19"/>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7"/>
            <p:cNvSpPr>
              <a:spLocks noEditPoints="1"/>
            </p:cNvSpPr>
            <p:nvPr userDrawn="1"/>
          </p:nvSpPr>
          <p:spPr bwMode="auto">
            <a:xfrm>
              <a:off x="3635" y="2237"/>
              <a:ext cx="59" cy="304"/>
            </a:xfrm>
            <a:custGeom>
              <a:avLst/>
              <a:gdLst>
                <a:gd name="T0" fmla="*/ 0 w 59"/>
                <a:gd name="T1" fmla="*/ 50 h 304"/>
                <a:gd name="T2" fmla="*/ 0 w 59"/>
                <a:gd name="T3" fmla="*/ 0 h 304"/>
                <a:gd name="T4" fmla="*/ 59 w 59"/>
                <a:gd name="T5" fmla="*/ 0 h 304"/>
                <a:gd name="T6" fmla="*/ 59 w 59"/>
                <a:gd name="T7" fmla="*/ 50 h 304"/>
                <a:gd name="T8" fmla="*/ 0 w 59"/>
                <a:gd name="T9" fmla="*/ 50 h 304"/>
                <a:gd name="T10" fmla="*/ 59 w 59"/>
                <a:gd name="T11" fmla="*/ 85 h 304"/>
                <a:gd name="T12" fmla="*/ 59 w 59"/>
                <a:gd name="T13" fmla="*/ 304 h 304"/>
                <a:gd name="T14" fmla="*/ 0 w 59"/>
                <a:gd name="T15" fmla="*/ 304 h 304"/>
                <a:gd name="T16" fmla="*/ 0 w 59"/>
                <a:gd name="T17" fmla="*/ 85 h 304"/>
                <a:gd name="T18" fmla="*/ 59 w 59"/>
                <a:gd name="T19" fmla="*/ 85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304">
                  <a:moveTo>
                    <a:pt x="0" y="50"/>
                  </a:moveTo>
                  <a:lnTo>
                    <a:pt x="0" y="0"/>
                  </a:lnTo>
                  <a:lnTo>
                    <a:pt x="59" y="0"/>
                  </a:lnTo>
                  <a:lnTo>
                    <a:pt x="59" y="50"/>
                  </a:lnTo>
                  <a:lnTo>
                    <a:pt x="0" y="50"/>
                  </a:lnTo>
                  <a:close/>
                  <a:moveTo>
                    <a:pt x="59" y="85"/>
                  </a:moveTo>
                  <a:lnTo>
                    <a:pt x="59" y="304"/>
                  </a:lnTo>
                  <a:lnTo>
                    <a:pt x="0" y="304"/>
                  </a:lnTo>
                  <a:lnTo>
                    <a:pt x="0" y="85"/>
                  </a:lnTo>
                  <a:lnTo>
                    <a:pt x="59" y="8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8"/>
            <p:cNvSpPr>
              <a:spLocks noEditPoints="1"/>
            </p:cNvSpPr>
            <p:nvPr userDrawn="1"/>
          </p:nvSpPr>
          <p:spPr bwMode="auto">
            <a:xfrm>
              <a:off x="3732" y="2315"/>
              <a:ext cx="213" cy="230"/>
            </a:xfrm>
            <a:custGeom>
              <a:avLst/>
              <a:gdLst>
                <a:gd name="T0" fmla="*/ 7 w 90"/>
                <a:gd name="T1" fmla="*/ 16 h 97"/>
                <a:gd name="T2" fmla="*/ 17 w 90"/>
                <a:gd name="T3" fmla="*/ 7 h 97"/>
                <a:gd name="T4" fmla="*/ 31 w 90"/>
                <a:gd name="T5" fmla="*/ 2 h 97"/>
                <a:gd name="T6" fmla="*/ 46 w 90"/>
                <a:gd name="T7" fmla="*/ 0 h 97"/>
                <a:gd name="T8" fmla="*/ 60 w 90"/>
                <a:gd name="T9" fmla="*/ 1 h 97"/>
                <a:gd name="T10" fmla="*/ 73 w 90"/>
                <a:gd name="T11" fmla="*/ 5 h 97"/>
                <a:gd name="T12" fmla="*/ 83 w 90"/>
                <a:gd name="T13" fmla="*/ 13 h 97"/>
                <a:gd name="T14" fmla="*/ 87 w 90"/>
                <a:gd name="T15" fmla="*/ 26 h 97"/>
                <a:gd name="T16" fmla="*/ 87 w 90"/>
                <a:gd name="T17" fmla="*/ 74 h 97"/>
                <a:gd name="T18" fmla="*/ 87 w 90"/>
                <a:gd name="T19" fmla="*/ 86 h 97"/>
                <a:gd name="T20" fmla="*/ 90 w 90"/>
                <a:gd name="T21" fmla="*/ 95 h 97"/>
                <a:gd name="T22" fmla="*/ 64 w 90"/>
                <a:gd name="T23" fmla="*/ 95 h 97"/>
                <a:gd name="T24" fmla="*/ 63 w 90"/>
                <a:gd name="T25" fmla="*/ 90 h 97"/>
                <a:gd name="T26" fmla="*/ 62 w 90"/>
                <a:gd name="T27" fmla="*/ 86 h 97"/>
                <a:gd name="T28" fmla="*/ 48 w 90"/>
                <a:gd name="T29" fmla="*/ 95 h 97"/>
                <a:gd name="T30" fmla="*/ 31 w 90"/>
                <a:gd name="T31" fmla="*/ 97 h 97"/>
                <a:gd name="T32" fmla="*/ 19 w 90"/>
                <a:gd name="T33" fmla="*/ 95 h 97"/>
                <a:gd name="T34" fmla="*/ 9 w 90"/>
                <a:gd name="T35" fmla="*/ 90 h 97"/>
                <a:gd name="T36" fmla="*/ 2 w 90"/>
                <a:gd name="T37" fmla="*/ 82 h 97"/>
                <a:gd name="T38" fmla="*/ 0 w 90"/>
                <a:gd name="T39" fmla="*/ 70 h 97"/>
                <a:gd name="T40" fmla="*/ 3 w 90"/>
                <a:gd name="T41" fmla="*/ 57 h 97"/>
                <a:gd name="T42" fmla="*/ 10 w 90"/>
                <a:gd name="T43" fmla="*/ 49 h 97"/>
                <a:gd name="T44" fmla="*/ 20 w 90"/>
                <a:gd name="T45" fmla="*/ 44 h 97"/>
                <a:gd name="T46" fmla="*/ 31 w 90"/>
                <a:gd name="T47" fmla="*/ 42 h 97"/>
                <a:gd name="T48" fmla="*/ 42 w 90"/>
                <a:gd name="T49" fmla="*/ 40 h 97"/>
                <a:gd name="T50" fmla="*/ 52 w 90"/>
                <a:gd name="T51" fmla="*/ 39 h 97"/>
                <a:gd name="T52" fmla="*/ 59 w 90"/>
                <a:gd name="T53" fmla="*/ 35 h 97"/>
                <a:gd name="T54" fmla="*/ 61 w 90"/>
                <a:gd name="T55" fmla="*/ 30 h 97"/>
                <a:gd name="T56" fmla="*/ 60 w 90"/>
                <a:gd name="T57" fmla="*/ 23 h 97"/>
                <a:gd name="T58" fmla="*/ 56 w 90"/>
                <a:gd name="T59" fmla="*/ 19 h 97"/>
                <a:gd name="T60" fmla="*/ 51 w 90"/>
                <a:gd name="T61" fmla="*/ 17 h 97"/>
                <a:gd name="T62" fmla="*/ 45 w 90"/>
                <a:gd name="T63" fmla="*/ 17 h 97"/>
                <a:gd name="T64" fmla="*/ 33 w 90"/>
                <a:gd name="T65" fmla="*/ 20 h 97"/>
                <a:gd name="T66" fmla="*/ 28 w 90"/>
                <a:gd name="T67" fmla="*/ 31 h 97"/>
                <a:gd name="T68" fmla="*/ 3 w 90"/>
                <a:gd name="T69" fmla="*/ 31 h 97"/>
                <a:gd name="T70" fmla="*/ 7 w 90"/>
                <a:gd name="T71" fmla="*/ 16 h 97"/>
                <a:gd name="T72" fmla="*/ 57 w 90"/>
                <a:gd name="T73" fmla="*/ 52 h 97"/>
                <a:gd name="T74" fmla="*/ 52 w 90"/>
                <a:gd name="T75" fmla="*/ 53 h 97"/>
                <a:gd name="T76" fmla="*/ 46 w 90"/>
                <a:gd name="T77" fmla="*/ 54 h 97"/>
                <a:gd name="T78" fmla="*/ 40 w 90"/>
                <a:gd name="T79" fmla="*/ 55 h 97"/>
                <a:gd name="T80" fmla="*/ 35 w 90"/>
                <a:gd name="T81" fmla="*/ 56 h 97"/>
                <a:gd name="T82" fmla="*/ 30 w 90"/>
                <a:gd name="T83" fmla="*/ 59 h 97"/>
                <a:gd name="T84" fmla="*/ 27 w 90"/>
                <a:gd name="T85" fmla="*/ 63 h 97"/>
                <a:gd name="T86" fmla="*/ 25 w 90"/>
                <a:gd name="T87" fmla="*/ 69 h 97"/>
                <a:gd name="T88" fmla="*/ 27 w 90"/>
                <a:gd name="T89" fmla="*/ 74 h 97"/>
                <a:gd name="T90" fmla="*/ 30 w 90"/>
                <a:gd name="T91" fmla="*/ 78 h 97"/>
                <a:gd name="T92" fmla="*/ 35 w 90"/>
                <a:gd name="T93" fmla="*/ 80 h 97"/>
                <a:gd name="T94" fmla="*/ 41 w 90"/>
                <a:gd name="T95" fmla="*/ 80 h 97"/>
                <a:gd name="T96" fmla="*/ 52 w 90"/>
                <a:gd name="T97" fmla="*/ 78 h 97"/>
                <a:gd name="T98" fmla="*/ 59 w 90"/>
                <a:gd name="T99" fmla="*/ 72 h 97"/>
                <a:gd name="T100" fmla="*/ 61 w 90"/>
                <a:gd name="T101" fmla="*/ 65 h 97"/>
                <a:gd name="T102" fmla="*/ 61 w 90"/>
                <a:gd name="T103" fmla="*/ 59 h 97"/>
                <a:gd name="T104" fmla="*/ 61 w 90"/>
                <a:gd name="T105" fmla="*/ 50 h 97"/>
                <a:gd name="T106" fmla="*/ 57 w 90"/>
                <a:gd name="T107" fmla="*/ 5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 h="97">
                  <a:moveTo>
                    <a:pt x="7" y="16"/>
                  </a:moveTo>
                  <a:cubicBezTo>
                    <a:pt x="10" y="12"/>
                    <a:pt x="13" y="9"/>
                    <a:pt x="17" y="7"/>
                  </a:cubicBezTo>
                  <a:cubicBezTo>
                    <a:pt x="21" y="4"/>
                    <a:pt x="26" y="3"/>
                    <a:pt x="31" y="2"/>
                  </a:cubicBezTo>
                  <a:cubicBezTo>
                    <a:pt x="36" y="1"/>
                    <a:pt x="41" y="0"/>
                    <a:pt x="46" y="0"/>
                  </a:cubicBezTo>
                  <a:cubicBezTo>
                    <a:pt x="51" y="0"/>
                    <a:pt x="56" y="0"/>
                    <a:pt x="60" y="1"/>
                  </a:cubicBezTo>
                  <a:cubicBezTo>
                    <a:pt x="65" y="2"/>
                    <a:pt x="69" y="3"/>
                    <a:pt x="73" y="5"/>
                  </a:cubicBezTo>
                  <a:cubicBezTo>
                    <a:pt x="77" y="7"/>
                    <a:pt x="80" y="9"/>
                    <a:pt x="83" y="13"/>
                  </a:cubicBezTo>
                  <a:cubicBezTo>
                    <a:pt x="85" y="16"/>
                    <a:pt x="87" y="21"/>
                    <a:pt x="87" y="26"/>
                  </a:cubicBezTo>
                  <a:cubicBezTo>
                    <a:pt x="87" y="74"/>
                    <a:pt x="87" y="74"/>
                    <a:pt x="87" y="74"/>
                  </a:cubicBezTo>
                  <a:cubicBezTo>
                    <a:pt x="87" y="78"/>
                    <a:pt x="87" y="82"/>
                    <a:pt x="87" y="86"/>
                  </a:cubicBezTo>
                  <a:cubicBezTo>
                    <a:pt x="88" y="90"/>
                    <a:pt x="89" y="93"/>
                    <a:pt x="90" y="95"/>
                  </a:cubicBezTo>
                  <a:cubicBezTo>
                    <a:pt x="64" y="95"/>
                    <a:pt x="64" y="95"/>
                    <a:pt x="64" y="95"/>
                  </a:cubicBezTo>
                  <a:cubicBezTo>
                    <a:pt x="64" y="93"/>
                    <a:pt x="63" y="92"/>
                    <a:pt x="63" y="90"/>
                  </a:cubicBezTo>
                  <a:cubicBezTo>
                    <a:pt x="63" y="89"/>
                    <a:pt x="63" y="87"/>
                    <a:pt x="62" y="86"/>
                  </a:cubicBezTo>
                  <a:cubicBezTo>
                    <a:pt x="58" y="90"/>
                    <a:pt x="54" y="93"/>
                    <a:pt x="48" y="95"/>
                  </a:cubicBezTo>
                  <a:cubicBezTo>
                    <a:pt x="43" y="96"/>
                    <a:pt x="37" y="97"/>
                    <a:pt x="31" y="97"/>
                  </a:cubicBezTo>
                  <a:cubicBezTo>
                    <a:pt x="27" y="97"/>
                    <a:pt x="23" y="97"/>
                    <a:pt x="19" y="95"/>
                  </a:cubicBezTo>
                  <a:cubicBezTo>
                    <a:pt x="15" y="94"/>
                    <a:pt x="12" y="93"/>
                    <a:pt x="9" y="90"/>
                  </a:cubicBezTo>
                  <a:cubicBezTo>
                    <a:pt x="6" y="88"/>
                    <a:pt x="4" y="85"/>
                    <a:pt x="2" y="82"/>
                  </a:cubicBezTo>
                  <a:cubicBezTo>
                    <a:pt x="1" y="78"/>
                    <a:pt x="0" y="74"/>
                    <a:pt x="0" y="70"/>
                  </a:cubicBezTo>
                  <a:cubicBezTo>
                    <a:pt x="0" y="64"/>
                    <a:pt x="1" y="60"/>
                    <a:pt x="3" y="57"/>
                  </a:cubicBezTo>
                  <a:cubicBezTo>
                    <a:pt x="5" y="53"/>
                    <a:pt x="7" y="51"/>
                    <a:pt x="10" y="49"/>
                  </a:cubicBezTo>
                  <a:cubicBezTo>
                    <a:pt x="13" y="47"/>
                    <a:pt x="16" y="45"/>
                    <a:pt x="20" y="44"/>
                  </a:cubicBezTo>
                  <a:cubicBezTo>
                    <a:pt x="24" y="43"/>
                    <a:pt x="27" y="42"/>
                    <a:pt x="31" y="42"/>
                  </a:cubicBezTo>
                  <a:cubicBezTo>
                    <a:pt x="35" y="41"/>
                    <a:pt x="39" y="41"/>
                    <a:pt x="42" y="40"/>
                  </a:cubicBezTo>
                  <a:cubicBezTo>
                    <a:pt x="46" y="40"/>
                    <a:pt x="49" y="39"/>
                    <a:pt x="52" y="39"/>
                  </a:cubicBezTo>
                  <a:cubicBezTo>
                    <a:pt x="55" y="38"/>
                    <a:pt x="57" y="37"/>
                    <a:pt x="59" y="35"/>
                  </a:cubicBezTo>
                  <a:cubicBezTo>
                    <a:pt x="61" y="34"/>
                    <a:pt x="61" y="32"/>
                    <a:pt x="61" y="30"/>
                  </a:cubicBezTo>
                  <a:cubicBezTo>
                    <a:pt x="61" y="27"/>
                    <a:pt x="61" y="25"/>
                    <a:pt x="60" y="23"/>
                  </a:cubicBezTo>
                  <a:cubicBezTo>
                    <a:pt x="59" y="21"/>
                    <a:pt x="58" y="20"/>
                    <a:pt x="56" y="19"/>
                  </a:cubicBezTo>
                  <a:cubicBezTo>
                    <a:pt x="55" y="18"/>
                    <a:pt x="53" y="18"/>
                    <a:pt x="51" y="17"/>
                  </a:cubicBezTo>
                  <a:cubicBezTo>
                    <a:pt x="49" y="17"/>
                    <a:pt x="47" y="17"/>
                    <a:pt x="45" y="17"/>
                  </a:cubicBezTo>
                  <a:cubicBezTo>
                    <a:pt x="40" y="17"/>
                    <a:pt x="36" y="18"/>
                    <a:pt x="33" y="20"/>
                  </a:cubicBezTo>
                  <a:cubicBezTo>
                    <a:pt x="30" y="22"/>
                    <a:pt x="29" y="26"/>
                    <a:pt x="28" y="31"/>
                  </a:cubicBezTo>
                  <a:cubicBezTo>
                    <a:pt x="3" y="31"/>
                    <a:pt x="3" y="31"/>
                    <a:pt x="3" y="31"/>
                  </a:cubicBezTo>
                  <a:cubicBezTo>
                    <a:pt x="3" y="25"/>
                    <a:pt x="5" y="20"/>
                    <a:pt x="7" y="16"/>
                  </a:cubicBezTo>
                  <a:close/>
                  <a:moveTo>
                    <a:pt x="57" y="52"/>
                  </a:moveTo>
                  <a:cubicBezTo>
                    <a:pt x="56" y="52"/>
                    <a:pt x="54" y="53"/>
                    <a:pt x="52" y="53"/>
                  </a:cubicBezTo>
                  <a:cubicBezTo>
                    <a:pt x="50" y="54"/>
                    <a:pt x="48" y="54"/>
                    <a:pt x="46" y="54"/>
                  </a:cubicBezTo>
                  <a:cubicBezTo>
                    <a:pt x="44" y="54"/>
                    <a:pt x="42" y="55"/>
                    <a:pt x="40" y="55"/>
                  </a:cubicBezTo>
                  <a:cubicBezTo>
                    <a:pt x="38" y="55"/>
                    <a:pt x="37" y="56"/>
                    <a:pt x="35" y="56"/>
                  </a:cubicBezTo>
                  <a:cubicBezTo>
                    <a:pt x="33" y="57"/>
                    <a:pt x="31" y="58"/>
                    <a:pt x="30" y="59"/>
                  </a:cubicBezTo>
                  <a:cubicBezTo>
                    <a:pt x="29" y="60"/>
                    <a:pt x="27" y="61"/>
                    <a:pt x="27" y="63"/>
                  </a:cubicBezTo>
                  <a:cubicBezTo>
                    <a:pt x="26" y="64"/>
                    <a:pt x="25" y="66"/>
                    <a:pt x="25" y="69"/>
                  </a:cubicBezTo>
                  <a:cubicBezTo>
                    <a:pt x="25" y="71"/>
                    <a:pt x="26" y="73"/>
                    <a:pt x="27" y="74"/>
                  </a:cubicBezTo>
                  <a:cubicBezTo>
                    <a:pt x="27" y="76"/>
                    <a:pt x="29" y="77"/>
                    <a:pt x="30" y="78"/>
                  </a:cubicBezTo>
                  <a:cubicBezTo>
                    <a:pt x="31" y="79"/>
                    <a:pt x="33" y="79"/>
                    <a:pt x="35" y="80"/>
                  </a:cubicBezTo>
                  <a:cubicBezTo>
                    <a:pt x="37" y="80"/>
                    <a:pt x="39" y="80"/>
                    <a:pt x="41" y="80"/>
                  </a:cubicBezTo>
                  <a:cubicBezTo>
                    <a:pt x="46" y="80"/>
                    <a:pt x="50" y="79"/>
                    <a:pt x="52" y="78"/>
                  </a:cubicBezTo>
                  <a:cubicBezTo>
                    <a:pt x="55" y="76"/>
                    <a:pt x="57" y="74"/>
                    <a:pt x="59" y="72"/>
                  </a:cubicBezTo>
                  <a:cubicBezTo>
                    <a:pt x="60" y="70"/>
                    <a:pt x="61" y="67"/>
                    <a:pt x="61" y="65"/>
                  </a:cubicBezTo>
                  <a:cubicBezTo>
                    <a:pt x="61" y="62"/>
                    <a:pt x="61" y="61"/>
                    <a:pt x="61" y="59"/>
                  </a:cubicBezTo>
                  <a:cubicBezTo>
                    <a:pt x="61" y="50"/>
                    <a:pt x="61" y="50"/>
                    <a:pt x="61" y="50"/>
                  </a:cubicBezTo>
                  <a:cubicBezTo>
                    <a:pt x="60" y="51"/>
                    <a:pt x="59" y="51"/>
                    <a:pt x="57" y="5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9"/>
            <p:cNvSpPr>
              <a:spLocks/>
            </p:cNvSpPr>
            <p:nvPr userDrawn="1"/>
          </p:nvSpPr>
          <p:spPr bwMode="auto">
            <a:xfrm>
              <a:off x="3964" y="2256"/>
              <a:ext cx="139" cy="287"/>
            </a:xfrm>
            <a:custGeom>
              <a:avLst/>
              <a:gdLst>
                <a:gd name="T0" fmla="*/ 59 w 59"/>
                <a:gd name="T1" fmla="*/ 28 h 121"/>
                <a:gd name="T2" fmla="*/ 59 w 59"/>
                <a:gd name="T3" fmla="*/ 45 h 121"/>
                <a:gd name="T4" fmla="*/ 40 w 59"/>
                <a:gd name="T5" fmla="*/ 45 h 121"/>
                <a:gd name="T6" fmla="*/ 40 w 59"/>
                <a:gd name="T7" fmla="*/ 90 h 121"/>
                <a:gd name="T8" fmla="*/ 43 w 59"/>
                <a:gd name="T9" fmla="*/ 99 h 121"/>
                <a:gd name="T10" fmla="*/ 51 w 59"/>
                <a:gd name="T11" fmla="*/ 101 h 121"/>
                <a:gd name="T12" fmla="*/ 55 w 59"/>
                <a:gd name="T13" fmla="*/ 101 h 121"/>
                <a:gd name="T14" fmla="*/ 59 w 59"/>
                <a:gd name="T15" fmla="*/ 100 h 121"/>
                <a:gd name="T16" fmla="*/ 59 w 59"/>
                <a:gd name="T17" fmla="*/ 120 h 121"/>
                <a:gd name="T18" fmla="*/ 52 w 59"/>
                <a:gd name="T19" fmla="*/ 120 h 121"/>
                <a:gd name="T20" fmla="*/ 44 w 59"/>
                <a:gd name="T21" fmla="*/ 121 h 121"/>
                <a:gd name="T22" fmla="*/ 33 w 59"/>
                <a:gd name="T23" fmla="*/ 120 h 121"/>
                <a:gd name="T24" fmla="*/ 24 w 59"/>
                <a:gd name="T25" fmla="*/ 117 h 121"/>
                <a:gd name="T26" fmla="*/ 17 w 59"/>
                <a:gd name="T27" fmla="*/ 110 h 121"/>
                <a:gd name="T28" fmla="*/ 15 w 59"/>
                <a:gd name="T29" fmla="*/ 99 h 121"/>
                <a:gd name="T30" fmla="*/ 15 w 59"/>
                <a:gd name="T31" fmla="*/ 45 h 121"/>
                <a:gd name="T32" fmla="*/ 0 w 59"/>
                <a:gd name="T33" fmla="*/ 45 h 121"/>
                <a:gd name="T34" fmla="*/ 0 w 59"/>
                <a:gd name="T35" fmla="*/ 28 h 121"/>
                <a:gd name="T36" fmla="*/ 15 w 59"/>
                <a:gd name="T37" fmla="*/ 28 h 121"/>
                <a:gd name="T38" fmla="*/ 15 w 59"/>
                <a:gd name="T39" fmla="*/ 0 h 121"/>
                <a:gd name="T40" fmla="*/ 40 w 59"/>
                <a:gd name="T41" fmla="*/ 0 h 121"/>
                <a:gd name="T42" fmla="*/ 40 w 59"/>
                <a:gd name="T43" fmla="*/ 28 h 121"/>
                <a:gd name="T44" fmla="*/ 59 w 59"/>
                <a:gd name="T45" fmla="*/ 2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121">
                  <a:moveTo>
                    <a:pt x="59" y="28"/>
                  </a:moveTo>
                  <a:cubicBezTo>
                    <a:pt x="59" y="45"/>
                    <a:pt x="59" y="45"/>
                    <a:pt x="59" y="45"/>
                  </a:cubicBezTo>
                  <a:cubicBezTo>
                    <a:pt x="40" y="45"/>
                    <a:pt x="40" y="45"/>
                    <a:pt x="40" y="45"/>
                  </a:cubicBezTo>
                  <a:cubicBezTo>
                    <a:pt x="40" y="90"/>
                    <a:pt x="40" y="90"/>
                    <a:pt x="40" y="90"/>
                  </a:cubicBezTo>
                  <a:cubicBezTo>
                    <a:pt x="40" y="94"/>
                    <a:pt x="41" y="97"/>
                    <a:pt x="43" y="99"/>
                  </a:cubicBezTo>
                  <a:cubicBezTo>
                    <a:pt x="44" y="100"/>
                    <a:pt x="47" y="101"/>
                    <a:pt x="51" y="101"/>
                  </a:cubicBezTo>
                  <a:cubicBezTo>
                    <a:pt x="52" y="101"/>
                    <a:pt x="54" y="101"/>
                    <a:pt x="55" y="101"/>
                  </a:cubicBezTo>
                  <a:cubicBezTo>
                    <a:pt x="56" y="101"/>
                    <a:pt x="58" y="100"/>
                    <a:pt x="59" y="100"/>
                  </a:cubicBezTo>
                  <a:cubicBezTo>
                    <a:pt x="59" y="120"/>
                    <a:pt x="59" y="120"/>
                    <a:pt x="59" y="120"/>
                  </a:cubicBezTo>
                  <a:cubicBezTo>
                    <a:pt x="57" y="120"/>
                    <a:pt x="54" y="120"/>
                    <a:pt x="52" y="120"/>
                  </a:cubicBezTo>
                  <a:cubicBezTo>
                    <a:pt x="49" y="121"/>
                    <a:pt x="47" y="121"/>
                    <a:pt x="44" y="121"/>
                  </a:cubicBezTo>
                  <a:cubicBezTo>
                    <a:pt x="40" y="121"/>
                    <a:pt x="36" y="120"/>
                    <a:pt x="33" y="120"/>
                  </a:cubicBezTo>
                  <a:cubicBezTo>
                    <a:pt x="29" y="119"/>
                    <a:pt x="26" y="118"/>
                    <a:pt x="24" y="117"/>
                  </a:cubicBezTo>
                  <a:cubicBezTo>
                    <a:pt x="21" y="115"/>
                    <a:pt x="19" y="113"/>
                    <a:pt x="17" y="110"/>
                  </a:cubicBezTo>
                  <a:cubicBezTo>
                    <a:pt x="16" y="107"/>
                    <a:pt x="15" y="104"/>
                    <a:pt x="15" y="99"/>
                  </a:cubicBezTo>
                  <a:cubicBezTo>
                    <a:pt x="15" y="45"/>
                    <a:pt x="15" y="45"/>
                    <a:pt x="15" y="45"/>
                  </a:cubicBezTo>
                  <a:cubicBezTo>
                    <a:pt x="0" y="45"/>
                    <a:pt x="0" y="45"/>
                    <a:pt x="0" y="45"/>
                  </a:cubicBezTo>
                  <a:cubicBezTo>
                    <a:pt x="0" y="28"/>
                    <a:pt x="0" y="28"/>
                    <a:pt x="0" y="28"/>
                  </a:cubicBezTo>
                  <a:cubicBezTo>
                    <a:pt x="15" y="28"/>
                    <a:pt x="15" y="28"/>
                    <a:pt x="15" y="28"/>
                  </a:cubicBezTo>
                  <a:cubicBezTo>
                    <a:pt x="15" y="0"/>
                    <a:pt x="15" y="0"/>
                    <a:pt x="15" y="0"/>
                  </a:cubicBezTo>
                  <a:cubicBezTo>
                    <a:pt x="40" y="0"/>
                    <a:pt x="40" y="0"/>
                    <a:pt x="40" y="0"/>
                  </a:cubicBezTo>
                  <a:cubicBezTo>
                    <a:pt x="40" y="28"/>
                    <a:pt x="40" y="28"/>
                    <a:pt x="40" y="28"/>
                  </a:cubicBezTo>
                  <a:lnTo>
                    <a:pt x="59" y="2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0"/>
            <p:cNvSpPr>
              <a:spLocks noEditPoints="1"/>
            </p:cNvSpPr>
            <p:nvPr userDrawn="1"/>
          </p:nvSpPr>
          <p:spPr bwMode="auto">
            <a:xfrm>
              <a:off x="4134" y="2237"/>
              <a:ext cx="59" cy="304"/>
            </a:xfrm>
            <a:custGeom>
              <a:avLst/>
              <a:gdLst>
                <a:gd name="T0" fmla="*/ 0 w 59"/>
                <a:gd name="T1" fmla="*/ 50 h 304"/>
                <a:gd name="T2" fmla="*/ 0 w 59"/>
                <a:gd name="T3" fmla="*/ 0 h 304"/>
                <a:gd name="T4" fmla="*/ 59 w 59"/>
                <a:gd name="T5" fmla="*/ 0 h 304"/>
                <a:gd name="T6" fmla="*/ 59 w 59"/>
                <a:gd name="T7" fmla="*/ 50 h 304"/>
                <a:gd name="T8" fmla="*/ 0 w 59"/>
                <a:gd name="T9" fmla="*/ 50 h 304"/>
                <a:gd name="T10" fmla="*/ 59 w 59"/>
                <a:gd name="T11" fmla="*/ 85 h 304"/>
                <a:gd name="T12" fmla="*/ 59 w 59"/>
                <a:gd name="T13" fmla="*/ 304 h 304"/>
                <a:gd name="T14" fmla="*/ 0 w 59"/>
                <a:gd name="T15" fmla="*/ 304 h 304"/>
                <a:gd name="T16" fmla="*/ 0 w 59"/>
                <a:gd name="T17" fmla="*/ 85 h 304"/>
                <a:gd name="T18" fmla="*/ 59 w 59"/>
                <a:gd name="T19" fmla="*/ 85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304">
                  <a:moveTo>
                    <a:pt x="0" y="50"/>
                  </a:moveTo>
                  <a:lnTo>
                    <a:pt x="0" y="0"/>
                  </a:lnTo>
                  <a:lnTo>
                    <a:pt x="59" y="0"/>
                  </a:lnTo>
                  <a:lnTo>
                    <a:pt x="59" y="50"/>
                  </a:lnTo>
                  <a:lnTo>
                    <a:pt x="0" y="50"/>
                  </a:lnTo>
                  <a:close/>
                  <a:moveTo>
                    <a:pt x="59" y="85"/>
                  </a:moveTo>
                  <a:lnTo>
                    <a:pt x="59" y="304"/>
                  </a:lnTo>
                  <a:lnTo>
                    <a:pt x="0" y="304"/>
                  </a:lnTo>
                  <a:lnTo>
                    <a:pt x="0" y="85"/>
                  </a:lnTo>
                  <a:lnTo>
                    <a:pt x="59" y="8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1"/>
            <p:cNvSpPr>
              <a:spLocks noEditPoints="1"/>
            </p:cNvSpPr>
            <p:nvPr userDrawn="1"/>
          </p:nvSpPr>
          <p:spPr bwMode="auto">
            <a:xfrm>
              <a:off x="4233" y="2315"/>
              <a:ext cx="227" cy="230"/>
            </a:xfrm>
            <a:custGeom>
              <a:avLst/>
              <a:gdLst>
                <a:gd name="T0" fmla="*/ 4 w 96"/>
                <a:gd name="T1" fmla="*/ 29 h 97"/>
                <a:gd name="T2" fmla="*/ 13 w 96"/>
                <a:gd name="T3" fmla="*/ 13 h 97"/>
                <a:gd name="T4" fmla="*/ 28 w 96"/>
                <a:gd name="T5" fmla="*/ 4 h 97"/>
                <a:gd name="T6" fmla="*/ 48 w 96"/>
                <a:gd name="T7" fmla="*/ 0 h 97"/>
                <a:gd name="T8" fmla="*/ 67 w 96"/>
                <a:gd name="T9" fmla="*/ 4 h 97"/>
                <a:gd name="T10" fmla="*/ 83 w 96"/>
                <a:gd name="T11" fmla="*/ 13 h 97"/>
                <a:gd name="T12" fmla="*/ 92 w 96"/>
                <a:gd name="T13" fmla="*/ 29 h 97"/>
                <a:gd name="T14" fmla="*/ 96 w 96"/>
                <a:gd name="T15" fmla="*/ 49 h 97"/>
                <a:gd name="T16" fmla="*/ 92 w 96"/>
                <a:gd name="T17" fmla="*/ 69 h 97"/>
                <a:gd name="T18" fmla="*/ 83 w 96"/>
                <a:gd name="T19" fmla="*/ 84 h 97"/>
                <a:gd name="T20" fmla="*/ 67 w 96"/>
                <a:gd name="T21" fmla="*/ 94 h 97"/>
                <a:gd name="T22" fmla="*/ 48 w 96"/>
                <a:gd name="T23" fmla="*/ 97 h 97"/>
                <a:gd name="T24" fmla="*/ 28 w 96"/>
                <a:gd name="T25" fmla="*/ 94 h 97"/>
                <a:gd name="T26" fmla="*/ 13 w 96"/>
                <a:gd name="T27" fmla="*/ 84 h 97"/>
                <a:gd name="T28" fmla="*/ 4 w 96"/>
                <a:gd name="T29" fmla="*/ 69 h 97"/>
                <a:gd name="T30" fmla="*/ 0 w 96"/>
                <a:gd name="T31" fmla="*/ 49 h 97"/>
                <a:gd name="T32" fmla="*/ 4 w 96"/>
                <a:gd name="T33" fmla="*/ 29 h 97"/>
                <a:gd name="T34" fmla="*/ 27 w 96"/>
                <a:gd name="T35" fmla="*/ 60 h 97"/>
                <a:gd name="T36" fmla="*/ 30 w 96"/>
                <a:gd name="T37" fmla="*/ 69 h 97"/>
                <a:gd name="T38" fmla="*/ 37 w 96"/>
                <a:gd name="T39" fmla="*/ 76 h 97"/>
                <a:gd name="T40" fmla="*/ 48 w 96"/>
                <a:gd name="T41" fmla="*/ 78 h 97"/>
                <a:gd name="T42" fmla="*/ 59 w 96"/>
                <a:gd name="T43" fmla="*/ 76 h 97"/>
                <a:gd name="T44" fmla="*/ 66 w 96"/>
                <a:gd name="T45" fmla="*/ 69 h 97"/>
                <a:gd name="T46" fmla="*/ 69 w 96"/>
                <a:gd name="T47" fmla="*/ 60 h 97"/>
                <a:gd name="T48" fmla="*/ 70 w 96"/>
                <a:gd name="T49" fmla="*/ 49 h 97"/>
                <a:gd name="T50" fmla="*/ 69 w 96"/>
                <a:gd name="T51" fmla="*/ 38 h 97"/>
                <a:gd name="T52" fmla="*/ 66 w 96"/>
                <a:gd name="T53" fmla="*/ 28 h 97"/>
                <a:gd name="T54" fmla="*/ 59 w 96"/>
                <a:gd name="T55" fmla="*/ 22 h 97"/>
                <a:gd name="T56" fmla="*/ 48 w 96"/>
                <a:gd name="T57" fmla="*/ 19 h 97"/>
                <a:gd name="T58" fmla="*/ 37 w 96"/>
                <a:gd name="T59" fmla="*/ 22 h 97"/>
                <a:gd name="T60" fmla="*/ 30 w 96"/>
                <a:gd name="T61" fmla="*/ 28 h 97"/>
                <a:gd name="T62" fmla="*/ 27 w 96"/>
                <a:gd name="T63" fmla="*/ 38 h 97"/>
                <a:gd name="T64" fmla="*/ 25 w 96"/>
                <a:gd name="T65" fmla="*/ 49 h 97"/>
                <a:gd name="T66" fmla="*/ 27 w 96"/>
                <a:gd name="T67" fmla="*/ 6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6" h="97">
                  <a:moveTo>
                    <a:pt x="4" y="29"/>
                  </a:moveTo>
                  <a:cubicBezTo>
                    <a:pt x="6" y="23"/>
                    <a:pt x="9" y="18"/>
                    <a:pt x="13" y="13"/>
                  </a:cubicBezTo>
                  <a:cubicBezTo>
                    <a:pt x="17" y="9"/>
                    <a:pt x="22" y="6"/>
                    <a:pt x="28" y="4"/>
                  </a:cubicBezTo>
                  <a:cubicBezTo>
                    <a:pt x="34" y="1"/>
                    <a:pt x="41" y="0"/>
                    <a:pt x="48" y="0"/>
                  </a:cubicBezTo>
                  <a:cubicBezTo>
                    <a:pt x="55" y="0"/>
                    <a:pt x="62" y="1"/>
                    <a:pt x="67" y="4"/>
                  </a:cubicBezTo>
                  <a:cubicBezTo>
                    <a:pt x="73" y="6"/>
                    <a:pt x="78" y="9"/>
                    <a:pt x="83" y="13"/>
                  </a:cubicBezTo>
                  <a:cubicBezTo>
                    <a:pt x="87" y="18"/>
                    <a:pt x="90" y="23"/>
                    <a:pt x="92" y="29"/>
                  </a:cubicBezTo>
                  <a:cubicBezTo>
                    <a:pt x="94" y="35"/>
                    <a:pt x="96" y="41"/>
                    <a:pt x="96" y="49"/>
                  </a:cubicBezTo>
                  <a:cubicBezTo>
                    <a:pt x="96" y="56"/>
                    <a:pt x="94" y="63"/>
                    <a:pt x="92" y="69"/>
                  </a:cubicBezTo>
                  <a:cubicBezTo>
                    <a:pt x="90" y="75"/>
                    <a:pt x="87" y="80"/>
                    <a:pt x="83" y="84"/>
                  </a:cubicBezTo>
                  <a:cubicBezTo>
                    <a:pt x="78" y="88"/>
                    <a:pt x="73" y="91"/>
                    <a:pt x="67" y="94"/>
                  </a:cubicBezTo>
                  <a:cubicBezTo>
                    <a:pt x="62" y="96"/>
                    <a:pt x="55" y="97"/>
                    <a:pt x="48" y="97"/>
                  </a:cubicBezTo>
                  <a:cubicBezTo>
                    <a:pt x="41" y="97"/>
                    <a:pt x="34" y="96"/>
                    <a:pt x="28" y="94"/>
                  </a:cubicBezTo>
                  <a:cubicBezTo>
                    <a:pt x="22" y="91"/>
                    <a:pt x="17" y="88"/>
                    <a:pt x="13" y="84"/>
                  </a:cubicBezTo>
                  <a:cubicBezTo>
                    <a:pt x="9" y="80"/>
                    <a:pt x="6" y="75"/>
                    <a:pt x="4" y="69"/>
                  </a:cubicBezTo>
                  <a:cubicBezTo>
                    <a:pt x="1" y="63"/>
                    <a:pt x="0" y="56"/>
                    <a:pt x="0" y="49"/>
                  </a:cubicBezTo>
                  <a:cubicBezTo>
                    <a:pt x="0" y="41"/>
                    <a:pt x="1" y="35"/>
                    <a:pt x="4" y="29"/>
                  </a:cubicBezTo>
                  <a:close/>
                  <a:moveTo>
                    <a:pt x="27" y="60"/>
                  </a:moveTo>
                  <a:cubicBezTo>
                    <a:pt x="27" y="63"/>
                    <a:pt x="28" y="66"/>
                    <a:pt x="30" y="69"/>
                  </a:cubicBezTo>
                  <a:cubicBezTo>
                    <a:pt x="32" y="72"/>
                    <a:pt x="34" y="74"/>
                    <a:pt x="37" y="76"/>
                  </a:cubicBezTo>
                  <a:cubicBezTo>
                    <a:pt x="40" y="77"/>
                    <a:pt x="43" y="78"/>
                    <a:pt x="48" y="78"/>
                  </a:cubicBezTo>
                  <a:cubicBezTo>
                    <a:pt x="52" y="78"/>
                    <a:pt x="56" y="77"/>
                    <a:pt x="59" y="76"/>
                  </a:cubicBezTo>
                  <a:cubicBezTo>
                    <a:pt x="61" y="74"/>
                    <a:pt x="64" y="72"/>
                    <a:pt x="66" y="69"/>
                  </a:cubicBezTo>
                  <a:cubicBezTo>
                    <a:pt x="67" y="66"/>
                    <a:pt x="68" y="63"/>
                    <a:pt x="69" y="60"/>
                  </a:cubicBezTo>
                  <a:cubicBezTo>
                    <a:pt x="70" y="56"/>
                    <a:pt x="70" y="52"/>
                    <a:pt x="70" y="49"/>
                  </a:cubicBezTo>
                  <a:cubicBezTo>
                    <a:pt x="70" y="45"/>
                    <a:pt x="70" y="41"/>
                    <a:pt x="69" y="38"/>
                  </a:cubicBezTo>
                  <a:cubicBezTo>
                    <a:pt x="68" y="34"/>
                    <a:pt x="67" y="31"/>
                    <a:pt x="66" y="28"/>
                  </a:cubicBezTo>
                  <a:cubicBezTo>
                    <a:pt x="64" y="26"/>
                    <a:pt x="61" y="23"/>
                    <a:pt x="59" y="22"/>
                  </a:cubicBezTo>
                  <a:cubicBezTo>
                    <a:pt x="56" y="20"/>
                    <a:pt x="52" y="19"/>
                    <a:pt x="48" y="19"/>
                  </a:cubicBezTo>
                  <a:cubicBezTo>
                    <a:pt x="43" y="19"/>
                    <a:pt x="40" y="20"/>
                    <a:pt x="37" y="22"/>
                  </a:cubicBezTo>
                  <a:cubicBezTo>
                    <a:pt x="34" y="23"/>
                    <a:pt x="32" y="26"/>
                    <a:pt x="30" y="28"/>
                  </a:cubicBezTo>
                  <a:cubicBezTo>
                    <a:pt x="28" y="31"/>
                    <a:pt x="27" y="34"/>
                    <a:pt x="27" y="38"/>
                  </a:cubicBezTo>
                  <a:cubicBezTo>
                    <a:pt x="26" y="41"/>
                    <a:pt x="25" y="45"/>
                    <a:pt x="25" y="49"/>
                  </a:cubicBezTo>
                  <a:cubicBezTo>
                    <a:pt x="25" y="52"/>
                    <a:pt x="26" y="56"/>
                    <a:pt x="27" y="6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2"/>
            <p:cNvSpPr>
              <a:spLocks/>
            </p:cNvSpPr>
            <p:nvPr userDrawn="1"/>
          </p:nvSpPr>
          <p:spPr bwMode="auto">
            <a:xfrm>
              <a:off x="4498" y="2315"/>
              <a:ext cx="204" cy="226"/>
            </a:xfrm>
            <a:custGeom>
              <a:avLst/>
              <a:gdLst>
                <a:gd name="T0" fmla="*/ 24 w 86"/>
                <a:gd name="T1" fmla="*/ 3 h 95"/>
                <a:gd name="T2" fmla="*/ 24 w 86"/>
                <a:gd name="T3" fmla="*/ 15 h 95"/>
                <a:gd name="T4" fmla="*/ 25 w 86"/>
                <a:gd name="T5" fmla="*/ 15 h 95"/>
                <a:gd name="T6" fmla="*/ 37 w 86"/>
                <a:gd name="T7" fmla="*/ 4 h 95"/>
                <a:gd name="T8" fmla="*/ 53 w 86"/>
                <a:gd name="T9" fmla="*/ 0 h 95"/>
                <a:gd name="T10" fmla="*/ 69 w 86"/>
                <a:gd name="T11" fmla="*/ 3 h 95"/>
                <a:gd name="T12" fmla="*/ 80 w 86"/>
                <a:gd name="T13" fmla="*/ 11 h 95"/>
                <a:gd name="T14" fmla="*/ 85 w 86"/>
                <a:gd name="T15" fmla="*/ 22 h 95"/>
                <a:gd name="T16" fmla="*/ 86 w 86"/>
                <a:gd name="T17" fmla="*/ 38 h 95"/>
                <a:gd name="T18" fmla="*/ 86 w 86"/>
                <a:gd name="T19" fmla="*/ 95 h 95"/>
                <a:gd name="T20" fmla="*/ 61 w 86"/>
                <a:gd name="T21" fmla="*/ 95 h 95"/>
                <a:gd name="T22" fmla="*/ 61 w 86"/>
                <a:gd name="T23" fmla="*/ 43 h 95"/>
                <a:gd name="T24" fmla="*/ 58 w 86"/>
                <a:gd name="T25" fmla="*/ 26 h 95"/>
                <a:gd name="T26" fmla="*/ 45 w 86"/>
                <a:gd name="T27" fmla="*/ 20 h 95"/>
                <a:gd name="T28" fmla="*/ 30 w 86"/>
                <a:gd name="T29" fmla="*/ 26 h 95"/>
                <a:gd name="T30" fmla="*/ 25 w 86"/>
                <a:gd name="T31" fmla="*/ 46 h 95"/>
                <a:gd name="T32" fmla="*/ 25 w 86"/>
                <a:gd name="T33" fmla="*/ 95 h 95"/>
                <a:gd name="T34" fmla="*/ 0 w 86"/>
                <a:gd name="T35" fmla="*/ 95 h 95"/>
                <a:gd name="T36" fmla="*/ 0 w 86"/>
                <a:gd name="T37" fmla="*/ 3 h 95"/>
                <a:gd name="T38" fmla="*/ 24 w 86"/>
                <a:gd name="T39"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95">
                  <a:moveTo>
                    <a:pt x="24" y="3"/>
                  </a:moveTo>
                  <a:cubicBezTo>
                    <a:pt x="24" y="15"/>
                    <a:pt x="24" y="15"/>
                    <a:pt x="24" y="15"/>
                  </a:cubicBezTo>
                  <a:cubicBezTo>
                    <a:pt x="25" y="15"/>
                    <a:pt x="25" y="15"/>
                    <a:pt x="25" y="15"/>
                  </a:cubicBezTo>
                  <a:cubicBezTo>
                    <a:pt x="28" y="10"/>
                    <a:pt x="32" y="6"/>
                    <a:pt x="37" y="4"/>
                  </a:cubicBezTo>
                  <a:cubicBezTo>
                    <a:pt x="42" y="1"/>
                    <a:pt x="47" y="0"/>
                    <a:pt x="53" y="0"/>
                  </a:cubicBezTo>
                  <a:cubicBezTo>
                    <a:pt x="60" y="0"/>
                    <a:pt x="65" y="1"/>
                    <a:pt x="69" y="3"/>
                  </a:cubicBezTo>
                  <a:cubicBezTo>
                    <a:pt x="74" y="5"/>
                    <a:pt x="77" y="7"/>
                    <a:pt x="80" y="11"/>
                  </a:cubicBezTo>
                  <a:cubicBezTo>
                    <a:pt x="82" y="14"/>
                    <a:pt x="84" y="18"/>
                    <a:pt x="85" y="22"/>
                  </a:cubicBezTo>
                  <a:cubicBezTo>
                    <a:pt x="86" y="27"/>
                    <a:pt x="86" y="32"/>
                    <a:pt x="86" y="38"/>
                  </a:cubicBezTo>
                  <a:cubicBezTo>
                    <a:pt x="86" y="95"/>
                    <a:pt x="86" y="95"/>
                    <a:pt x="86" y="95"/>
                  </a:cubicBezTo>
                  <a:cubicBezTo>
                    <a:pt x="61" y="95"/>
                    <a:pt x="61" y="95"/>
                    <a:pt x="61" y="95"/>
                  </a:cubicBezTo>
                  <a:cubicBezTo>
                    <a:pt x="61" y="43"/>
                    <a:pt x="61" y="43"/>
                    <a:pt x="61" y="43"/>
                  </a:cubicBezTo>
                  <a:cubicBezTo>
                    <a:pt x="61" y="35"/>
                    <a:pt x="60" y="29"/>
                    <a:pt x="58" y="26"/>
                  </a:cubicBezTo>
                  <a:cubicBezTo>
                    <a:pt x="55" y="22"/>
                    <a:pt x="51" y="20"/>
                    <a:pt x="45" y="20"/>
                  </a:cubicBezTo>
                  <a:cubicBezTo>
                    <a:pt x="38" y="20"/>
                    <a:pt x="33" y="22"/>
                    <a:pt x="30" y="26"/>
                  </a:cubicBezTo>
                  <a:cubicBezTo>
                    <a:pt x="27" y="30"/>
                    <a:pt x="25" y="37"/>
                    <a:pt x="25" y="46"/>
                  </a:cubicBezTo>
                  <a:cubicBezTo>
                    <a:pt x="25" y="95"/>
                    <a:pt x="25" y="95"/>
                    <a:pt x="25" y="95"/>
                  </a:cubicBezTo>
                  <a:cubicBezTo>
                    <a:pt x="0" y="95"/>
                    <a:pt x="0" y="95"/>
                    <a:pt x="0" y="95"/>
                  </a:cubicBezTo>
                  <a:cubicBezTo>
                    <a:pt x="0" y="3"/>
                    <a:pt x="0" y="3"/>
                    <a:pt x="0" y="3"/>
                  </a:cubicBezTo>
                  <a:lnTo>
                    <a:pt x="24"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3"/>
            <p:cNvSpPr>
              <a:spLocks noEditPoints="1"/>
            </p:cNvSpPr>
            <p:nvPr userDrawn="1"/>
          </p:nvSpPr>
          <p:spPr bwMode="auto">
            <a:xfrm>
              <a:off x="4770" y="2408"/>
              <a:ext cx="133" cy="135"/>
            </a:xfrm>
            <a:custGeom>
              <a:avLst/>
              <a:gdLst>
                <a:gd name="T0" fmla="*/ 28 w 56"/>
                <a:gd name="T1" fmla="*/ 57 h 57"/>
                <a:gd name="T2" fmla="*/ 0 w 56"/>
                <a:gd name="T3" fmla="*/ 28 h 57"/>
                <a:gd name="T4" fmla="*/ 28 w 56"/>
                <a:gd name="T5" fmla="*/ 0 h 57"/>
                <a:gd name="T6" fmla="*/ 56 w 56"/>
                <a:gd name="T7" fmla="*/ 28 h 57"/>
                <a:gd name="T8" fmla="*/ 28 w 56"/>
                <a:gd name="T9" fmla="*/ 57 h 57"/>
                <a:gd name="T10" fmla="*/ 28 w 56"/>
                <a:gd name="T11" fmla="*/ 5 h 57"/>
                <a:gd name="T12" fmla="*/ 6 w 56"/>
                <a:gd name="T13" fmla="*/ 28 h 57"/>
                <a:gd name="T14" fmla="*/ 28 w 56"/>
                <a:gd name="T15" fmla="*/ 52 h 57"/>
                <a:gd name="T16" fmla="*/ 50 w 56"/>
                <a:gd name="T17" fmla="*/ 28 h 57"/>
                <a:gd name="T18" fmla="*/ 28 w 56"/>
                <a:gd name="T19" fmla="*/ 5 h 57"/>
                <a:gd name="T20" fmla="*/ 22 w 56"/>
                <a:gd name="T21" fmla="*/ 45 h 57"/>
                <a:gd name="T22" fmla="*/ 17 w 56"/>
                <a:gd name="T23" fmla="*/ 45 h 57"/>
                <a:gd name="T24" fmla="*/ 17 w 56"/>
                <a:gd name="T25" fmla="*/ 13 h 57"/>
                <a:gd name="T26" fmla="*/ 29 w 56"/>
                <a:gd name="T27" fmla="*/ 13 h 57"/>
                <a:gd name="T28" fmla="*/ 41 w 56"/>
                <a:gd name="T29" fmla="*/ 22 h 57"/>
                <a:gd name="T30" fmla="*/ 32 w 56"/>
                <a:gd name="T31" fmla="*/ 31 h 57"/>
                <a:gd name="T32" fmla="*/ 41 w 56"/>
                <a:gd name="T33" fmla="*/ 45 h 57"/>
                <a:gd name="T34" fmla="*/ 35 w 56"/>
                <a:gd name="T35" fmla="*/ 45 h 57"/>
                <a:gd name="T36" fmla="*/ 27 w 56"/>
                <a:gd name="T37" fmla="*/ 31 h 57"/>
                <a:gd name="T38" fmla="*/ 22 w 56"/>
                <a:gd name="T39" fmla="*/ 31 h 57"/>
                <a:gd name="T40" fmla="*/ 22 w 56"/>
                <a:gd name="T41" fmla="*/ 45 h 57"/>
                <a:gd name="T42" fmla="*/ 28 w 56"/>
                <a:gd name="T43" fmla="*/ 27 h 57"/>
                <a:gd name="T44" fmla="*/ 36 w 56"/>
                <a:gd name="T45" fmla="*/ 22 h 57"/>
                <a:gd name="T46" fmla="*/ 29 w 56"/>
                <a:gd name="T47" fmla="*/ 17 h 57"/>
                <a:gd name="T48" fmla="*/ 22 w 56"/>
                <a:gd name="T49" fmla="*/ 17 h 57"/>
                <a:gd name="T50" fmla="*/ 22 w 56"/>
                <a:gd name="T51" fmla="*/ 27 h 57"/>
                <a:gd name="T52" fmla="*/ 28 w 56"/>
                <a:gd name="T53" fmla="*/ 2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57">
                  <a:moveTo>
                    <a:pt x="28" y="57"/>
                  </a:moveTo>
                  <a:cubicBezTo>
                    <a:pt x="12" y="57"/>
                    <a:pt x="0" y="45"/>
                    <a:pt x="0" y="28"/>
                  </a:cubicBezTo>
                  <a:cubicBezTo>
                    <a:pt x="0" y="11"/>
                    <a:pt x="13" y="0"/>
                    <a:pt x="28" y="0"/>
                  </a:cubicBezTo>
                  <a:cubicBezTo>
                    <a:pt x="43" y="0"/>
                    <a:pt x="56" y="11"/>
                    <a:pt x="56" y="28"/>
                  </a:cubicBezTo>
                  <a:cubicBezTo>
                    <a:pt x="56" y="45"/>
                    <a:pt x="43" y="57"/>
                    <a:pt x="28" y="57"/>
                  </a:cubicBezTo>
                  <a:close/>
                  <a:moveTo>
                    <a:pt x="28" y="5"/>
                  </a:moveTo>
                  <a:cubicBezTo>
                    <a:pt x="16" y="5"/>
                    <a:pt x="6" y="14"/>
                    <a:pt x="6" y="28"/>
                  </a:cubicBezTo>
                  <a:cubicBezTo>
                    <a:pt x="6" y="41"/>
                    <a:pt x="14" y="52"/>
                    <a:pt x="28" y="52"/>
                  </a:cubicBezTo>
                  <a:cubicBezTo>
                    <a:pt x="40" y="52"/>
                    <a:pt x="50" y="42"/>
                    <a:pt x="50" y="28"/>
                  </a:cubicBezTo>
                  <a:cubicBezTo>
                    <a:pt x="50" y="14"/>
                    <a:pt x="40" y="5"/>
                    <a:pt x="28" y="5"/>
                  </a:cubicBezTo>
                  <a:close/>
                  <a:moveTo>
                    <a:pt x="22" y="45"/>
                  </a:moveTo>
                  <a:cubicBezTo>
                    <a:pt x="17" y="45"/>
                    <a:pt x="17" y="45"/>
                    <a:pt x="17" y="45"/>
                  </a:cubicBezTo>
                  <a:cubicBezTo>
                    <a:pt x="17" y="13"/>
                    <a:pt x="17" y="13"/>
                    <a:pt x="17" y="13"/>
                  </a:cubicBezTo>
                  <a:cubicBezTo>
                    <a:pt x="29" y="13"/>
                    <a:pt x="29" y="13"/>
                    <a:pt x="29" y="13"/>
                  </a:cubicBezTo>
                  <a:cubicBezTo>
                    <a:pt x="37" y="13"/>
                    <a:pt x="41" y="16"/>
                    <a:pt x="41" y="22"/>
                  </a:cubicBezTo>
                  <a:cubicBezTo>
                    <a:pt x="41" y="28"/>
                    <a:pt x="37" y="30"/>
                    <a:pt x="32" y="31"/>
                  </a:cubicBezTo>
                  <a:cubicBezTo>
                    <a:pt x="41" y="45"/>
                    <a:pt x="41" y="45"/>
                    <a:pt x="41" y="45"/>
                  </a:cubicBezTo>
                  <a:cubicBezTo>
                    <a:pt x="35" y="45"/>
                    <a:pt x="35" y="45"/>
                    <a:pt x="35" y="45"/>
                  </a:cubicBezTo>
                  <a:cubicBezTo>
                    <a:pt x="27" y="31"/>
                    <a:pt x="27" y="31"/>
                    <a:pt x="27" y="31"/>
                  </a:cubicBezTo>
                  <a:cubicBezTo>
                    <a:pt x="22" y="31"/>
                    <a:pt x="22" y="31"/>
                    <a:pt x="22" y="31"/>
                  </a:cubicBezTo>
                  <a:lnTo>
                    <a:pt x="22" y="45"/>
                  </a:lnTo>
                  <a:close/>
                  <a:moveTo>
                    <a:pt x="28" y="27"/>
                  </a:moveTo>
                  <a:cubicBezTo>
                    <a:pt x="32" y="27"/>
                    <a:pt x="36" y="26"/>
                    <a:pt x="36" y="22"/>
                  </a:cubicBezTo>
                  <a:cubicBezTo>
                    <a:pt x="36" y="18"/>
                    <a:pt x="32" y="17"/>
                    <a:pt x="29" y="17"/>
                  </a:cubicBezTo>
                  <a:cubicBezTo>
                    <a:pt x="22" y="17"/>
                    <a:pt x="22" y="17"/>
                    <a:pt x="22" y="17"/>
                  </a:cubicBezTo>
                  <a:cubicBezTo>
                    <a:pt x="22" y="27"/>
                    <a:pt x="22" y="27"/>
                    <a:pt x="22" y="27"/>
                  </a:cubicBezTo>
                  <a:lnTo>
                    <a:pt x="28" y="2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34"/>
            <p:cNvSpPr>
              <a:spLocks noChangeArrowheads="1"/>
            </p:cNvSpPr>
            <p:nvPr userDrawn="1"/>
          </p:nvSpPr>
          <p:spPr bwMode="auto">
            <a:xfrm>
              <a:off x="2430" y="2901"/>
              <a:ext cx="48" cy="301"/>
            </a:xfrm>
            <a:prstGeom prst="rect">
              <a:avLst/>
            </a:prstGeom>
            <a:solidFill>
              <a:srgbClr val="ED1C2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5"/>
            <p:cNvSpPr>
              <a:spLocks noEditPoints="1"/>
            </p:cNvSpPr>
            <p:nvPr userDrawn="1"/>
          </p:nvSpPr>
          <p:spPr bwMode="auto">
            <a:xfrm>
              <a:off x="2532" y="2901"/>
              <a:ext cx="47" cy="301"/>
            </a:xfrm>
            <a:custGeom>
              <a:avLst/>
              <a:gdLst>
                <a:gd name="T0" fmla="*/ 0 w 47"/>
                <a:gd name="T1" fmla="*/ 0 h 301"/>
                <a:gd name="T2" fmla="*/ 47 w 47"/>
                <a:gd name="T3" fmla="*/ 0 h 301"/>
                <a:gd name="T4" fmla="*/ 47 w 47"/>
                <a:gd name="T5" fmla="*/ 45 h 301"/>
                <a:gd name="T6" fmla="*/ 0 w 47"/>
                <a:gd name="T7" fmla="*/ 45 h 301"/>
                <a:gd name="T8" fmla="*/ 0 w 47"/>
                <a:gd name="T9" fmla="*/ 0 h 301"/>
                <a:gd name="T10" fmla="*/ 0 w 47"/>
                <a:gd name="T11" fmla="*/ 83 h 301"/>
                <a:gd name="T12" fmla="*/ 47 w 47"/>
                <a:gd name="T13" fmla="*/ 83 h 301"/>
                <a:gd name="T14" fmla="*/ 47 w 47"/>
                <a:gd name="T15" fmla="*/ 301 h 301"/>
                <a:gd name="T16" fmla="*/ 0 w 47"/>
                <a:gd name="T17" fmla="*/ 301 h 301"/>
                <a:gd name="T18" fmla="*/ 0 w 47"/>
                <a:gd name="T19" fmla="*/ 8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301">
                  <a:moveTo>
                    <a:pt x="0" y="0"/>
                  </a:moveTo>
                  <a:lnTo>
                    <a:pt x="47" y="0"/>
                  </a:lnTo>
                  <a:lnTo>
                    <a:pt x="47" y="45"/>
                  </a:lnTo>
                  <a:lnTo>
                    <a:pt x="0" y="45"/>
                  </a:lnTo>
                  <a:lnTo>
                    <a:pt x="0" y="0"/>
                  </a:lnTo>
                  <a:close/>
                  <a:moveTo>
                    <a:pt x="0" y="83"/>
                  </a:moveTo>
                  <a:lnTo>
                    <a:pt x="47" y="83"/>
                  </a:lnTo>
                  <a:lnTo>
                    <a:pt x="47" y="301"/>
                  </a:lnTo>
                  <a:lnTo>
                    <a:pt x="0" y="301"/>
                  </a:lnTo>
                  <a:lnTo>
                    <a:pt x="0" y="83"/>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6"/>
            <p:cNvSpPr>
              <a:spLocks/>
            </p:cNvSpPr>
            <p:nvPr userDrawn="1"/>
          </p:nvSpPr>
          <p:spPr bwMode="auto">
            <a:xfrm>
              <a:off x="2610" y="2901"/>
              <a:ext cx="130" cy="301"/>
            </a:xfrm>
            <a:custGeom>
              <a:avLst/>
              <a:gdLst>
                <a:gd name="T0" fmla="*/ 0 w 55"/>
                <a:gd name="T1" fmla="*/ 35 h 127"/>
                <a:gd name="T2" fmla="*/ 15 w 55"/>
                <a:gd name="T3" fmla="*/ 35 h 127"/>
                <a:gd name="T4" fmla="*/ 15 w 55"/>
                <a:gd name="T5" fmla="*/ 28 h 127"/>
                <a:gd name="T6" fmla="*/ 41 w 55"/>
                <a:gd name="T7" fmla="*/ 0 h 127"/>
                <a:gd name="T8" fmla="*/ 55 w 55"/>
                <a:gd name="T9" fmla="*/ 1 h 127"/>
                <a:gd name="T10" fmla="*/ 55 w 55"/>
                <a:gd name="T11" fmla="*/ 17 h 127"/>
                <a:gd name="T12" fmla="*/ 46 w 55"/>
                <a:gd name="T13" fmla="*/ 16 h 127"/>
                <a:gd name="T14" fmla="*/ 36 w 55"/>
                <a:gd name="T15" fmla="*/ 26 h 127"/>
                <a:gd name="T16" fmla="*/ 36 w 55"/>
                <a:gd name="T17" fmla="*/ 35 h 127"/>
                <a:gd name="T18" fmla="*/ 53 w 55"/>
                <a:gd name="T19" fmla="*/ 35 h 127"/>
                <a:gd name="T20" fmla="*/ 53 w 55"/>
                <a:gd name="T21" fmla="*/ 50 h 127"/>
                <a:gd name="T22" fmla="*/ 36 w 55"/>
                <a:gd name="T23" fmla="*/ 50 h 127"/>
                <a:gd name="T24" fmla="*/ 36 w 55"/>
                <a:gd name="T25" fmla="*/ 127 h 127"/>
                <a:gd name="T26" fmla="*/ 15 w 55"/>
                <a:gd name="T27" fmla="*/ 127 h 127"/>
                <a:gd name="T28" fmla="*/ 15 w 55"/>
                <a:gd name="T29" fmla="*/ 50 h 127"/>
                <a:gd name="T30" fmla="*/ 0 w 55"/>
                <a:gd name="T31" fmla="*/ 50 h 127"/>
                <a:gd name="T32" fmla="*/ 0 w 55"/>
                <a:gd name="T33" fmla="*/ 35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127">
                  <a:moveTo>
                    <a:pt x="0" y="35"/>
                  </a:moveTo>
                  <a:cubicBezTo>
                    <a:pt x="15" y="35"/>
                    <a:pt x="15" y="35"/>
                    <a:pt x="15" y="35"/>
                  </a:cubicBezTo>
                  <a:cubicBezTo>
                    <a:pt x="15" y="28"/>
                    <a:pt x="15" y="28"/>
                    <a:pt x="15" y="28"/>
                  </a:cubicBezTo>
                  <a:cubicBezTo>
                    <a:pt x="15" y="4"/>
                    <a:pt x="28" y="0"/>
                    <a:pt x="41" y="0"/>
                  </a:cubicBezTo>
                  <a:cubicBezTo>
                    <a:pt x="47" y="0"/>
                    <a:pt x="52" y="0"/>
                    <a:pt x="55" y="1"/>
                  </a:cubicBezTo>
                  <a:cubicBezTo>
                    <a:pt x="55" y="17"/>
                    <a:pt x="55" y="17"/>
                    <a:pt x="55" y="17"/>
                  </a:cubicBezTo>
                  <a:cubicBezTo>
                    <a:pt x="52" y="16"/>
                    <a:pt x="50" y="16"/>
                    <a:pt x="46" y="16"/>
                  </a:cubicBezTo>
                  <a:cubicBezTo>
                    <a:pt x="40" y="16"/>
                    <a:pt x="36" y="18"/>
                    <a:pt x="36" y="26"/>
                  </a:cubicBezTo>
                  <a:cubicBezTo>
                    <a:pt x="36" y="35"/>
                    <a:pt x="36" y="35"/>
                    <a:pt x="36" y="35"/>
                  </a:cubicBezTo>
                  <a:cubicBezTo>
                    <a:pt x="53" y="35"/>
                    <a:pt x="53" y="35"/>
                    <a:pt x="53" y="35"/>
                  </a:cubicBezTo>
                  <a:cubicBezTo>
                    <a:pt x="53" y="50"/>
                    <a:pt x="53" y="50"/>
                    <a:pt x="53" y="50"/>
                  </a:cubicBezTo>
                  <a:cubicBezTo>
                    <a:pt x="36" y="50"/>
                    <a:pt x="36" y="50"/>
                    <a:pt x="36" y="50"/>
                  </a:cubicBezTo>
                  <a:cubicBezTo>
                    <a:pt x="36" y="127"/>
                    <a:pt x="36" y="127"/>
                    <a:pt x="36" y="127"/>
                  </a:cubicBezTo>
                  <a:cubicBezTo>
                    <a:pt x="15" y="127"/>
                    <a:pt x="15" y="127"/>
                    <a:pt x="15" y="127"/>
                  </a:cubicBezTo>
                  <a:cubicBezTo>
                    <a:pt x="15" y="50"/>
                    <a:pt x="15" y="50"/>
                    <a:pt x="15" y="50"/>
                  </a:cubicBezTo>
                  <a:cubicBezTo>
                    <a:pt x="0" y="50"/>
                    <a:pt x="0" y="50"/>
                    <a:pt x="0" y="50"/>
                  </a:cubicBezTo>
                  <a:lnTo>
                    <a:pt x="0" y="35"/>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7"/>
            <p:cNvSpPr>
              <a:spLocks noEditPoints="1"/>
            </p:cNvSpPr>
            <p:nvPr userDrawn="1"/>
          </p:nvSpPr>
          <p:spPr bwMode="auto">
            <a:xfrm>
              <a:off x="2755" y="2979"/>
              <a:ext cx="217" cy="230"/>
            </a:xfrm>
            <a:custGeom>
              <a:avLst/>
              <a:gdLst>
                <a:gd name="T0" fmla="*/ 20 w 92"/>
                <a:gd name="T1" fmla="*/ 54 h 97"/>
                <a:gd name="T2" fmla="*/ 45 w 92"/>
                <a:gd name="T3" fmla="*/ 81 h 97"/>
                <a:gd name="T4" fmla="*/ 68 w 92"/>
                <a:gd name="T5" fmla="*/ 66 h 97"/>
                <a:gd name="T6" fmla="*/ 87 w 92"/>
                <a:gd name="T7" fmla="*/ 66 h 97"/>
                <a:gd name="T8" fmla="*/ 45 w 92"/>
                <a:gd name="T9" fmla="*/ 97 h 97"/>
                <a:gd name="T10" fmla="*/ 0 w 92"/>
                <a:gd name="T11" fmla="*/ 48 h 97"/>
                <a:gd name="T12" fmla="*/ 45 w 92"/>
                <a:gd name="T13" fmla="*/ 0 h 97"/>
                <a:gd name="T14" fmla="*/ 88 w 92"/>
                <a:gd name="T15" fmla="*/ 54 h 97"/>
                <a:gd name="T16" fmla="*/ 20 w 92"/>
                <a:gd name="T17" fmla="*/ 54 h 97"/>
                <a:gd name="T18" fmla="*/ 68 w 92"/>
                <a:gd name="T19" fmla="*/ 40 h 97"/>
                <a:gd name="T20" fmla="*/ 45 w 92"/>
                <a:gd name="T21" fmla="*/ 16 h 97"/>
                <a:gd name="T22" fmla="*/ 20 w 92"/>
                <a:gd name="T23" fmla="*/ 40 h 97"/>
                <a:gd name="T24" fmla="*/ 68 w 92"/>
                <a:gd name="T25" fmla="*/ 4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7">
                  <a:moveTo>
                    <a:pt x="20" y="54"/>
                  </a:moveTo>
                  <a:cubicBezTo>
                    <a:pt x="20" y="68"/>
                    <a:pt x="28" y="81"/>
                    <a:pt x="45" y="81"/>
                  </a:cubicBezTo>
                  <a:cubicBezTo>
                    <a:pt x="57" y="81"/>
                    <a:pt x="64" y="76"/>
                    <a:pt x="68" y="66"/>
                  </a:cubicBezTo>
                  <a:cubicBezTo>
                    <a:pt x="87" y="66"/>
                    <a:pt x="87" y="66"/>
                    <a:pt x="87" y="66"/>
                  </a:cubicBezTo>
                  <a:cubicBezTo>
                    <a:pt x="82" y="86"/>
                    <a:pt x="65" y="97"/>
                    <a:pt x="45" y="97"/>
                  </a:cubicBezTo>
                  <a:cubicBezTo>
                    <a:pt x="16" y="97"/>
                    <a:pt x="0" y="77"/>
                    <a:pt x="0" y="48"/>
                  </a:cubicBezTo>
                  <a:cubicBezTo>
                    <a:pt x="0" y="22"/>
                    <a:pt x="17" y="0"/>
                    <a:pt x="45" y="0"/>
                  </a:cubicBezTo>
                  <a:cubicBezTo>
                    <a:pt x="74" y="0"/>
                    <a:pt x="92" y="26"/>
                    <a:pt x="88" y="54"/>
                  </a:cubicBezTo>
                  <a:lnTo>
                    <a:pt x="20" y="54"/>
                  </a:lnTo>
                  <a:close/>
                  <a:moveTo>
                    <a:pt x="68" y="40"/>
                  </a:moveTo>
                  <a:cubicBezTo>
                    <a:pt x="67" y="27"/>
                    <a:pt x="58" y="16"/>
                    <a:pt x="45" y="16"/>
                  </a:cubicBezTo>
                  <a:cubicBezTo>
                    <a:pt x="31" y="16"/>
                    <a:pt x="21" y="26"/>
                    <a:pt x="20" y="40"/>
                  </a:cubicBezTo>
                  <a:lnTo>
                    <a:pt x="68" y="4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8"/>
            <p:cNvSpPr>
              <a:spLocks noEditPoints="1"/>
            </p:cNvSpPr>
            <p:nvPr userDrawn="1"/>
          </p:nvSpPr>
          <p:spPr bwMode="auto">
            <a:xfrm>
              <a:off x="3117" y="2901"/>
              <a:ext cx="28" cy="301"/>
            </a:xfrm>
            <a:custGeom>
              <a:avLst/>
              <a:gdLst>
                <a:gd name="T0" fmla="*/ 0 w 28"/>
                <a:gd name="T1" fmla="*/ 0 h 301"/>
                <a:gd name="T2" fmla="*/ 28 w 28"/>
                <a:gd name="T3" fmla="*/ 0 h 301"/>
                <a:gd name="T4" fmla="*/ 28 w 28"/>
                <a:gd name="T5" fmla="*/ 43 h 301"/>
                <a:gd name="T6" fmla="*/ 0 w 28"/>
                <a:gd name="T7" fmla="*/ 43 h 301"/>
                <a:gd name="T8" fmla="*/ 0 w 28"/>
                <a:gd name="T9" fmla="*/ 0 h 301"/>
                <a:gd name="T10" fmla="*/ 0 w 28"/>
                <a:gd name="T11" fmla="*/ 83 h 301"/>
                <a:gd name="T12" fmla="*/ 28 w 28"/>
                <a:gd name="T13" fmla="*/ 83 h 301"/>
                <a:gd name="T14" fmla="*/ 28 w 28"/>
                <a:gd name="T15" fmla="*/ 301 h 301"/>
                <a:gd name="T16" fmla="*/ 0 w 28"/>
                <a:gd name="T17" fmla="*/ 301 h 301"/>
                <a:gd name="T18" fmla="*/ 0 w 28"/>
                <a:gd name="T19" fmla="*/ 8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301">
                  <a:moveTo>
                    <a:pt x="0" y="0"/>
                  </a:moveTo>
                  <a:lnTo>
                    <a:pt x="28" y="0"/>
                  </a:lnTo>
                  <a:lnTo>
                    <a:pt x="28" y="43"/>
                  </a:lnTo>
                  <a:lnTo>
                    <a:pt x="0" y="43"/>
                  </a:lnTo>
                  <a:lnTo>
                    <a:pt x="0" y="0"/>
                  </a:lnTo>
                  <a:close/>
                  <a:moveTo>
                    <a:pt x="0" y="83"/>
                  </a:moveTo>
                  <a:lnTo>
                    <a:pt x="28" y="83"/>
                  </a:lnTo>
                  <a:lnTo>
                    <a:pt x="28" y="301"/>
                  </a:lnTo>
                  <a:lnTo>
                    <a:pt x="0" y="301"/>
                  </a:lnTo>
                  <a:lnTo>
                    <a:pt x="0" y="8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9"/>
            <p:cNvSpPr>
              <a:spLocks/>
            </p:cNvSpPr>
            <p:nvPr userDrawn="1"/>
          </p:nvSpPr>
          <p:spPr bwMode="auto">
            <a:xfrm>
              <a:off x="3183" y="2979"/>
              <a:ext cx="177" cy="230"/>
            </a:xfrm>
            <a:custGeom>
              <a:avLst/>
              <a:gdLst>
                <a:gd name="T0" fmla="*/ 60 w 75"/>
                <a:gd name="T1" fmla="*/ 29 h 97"/>
                <a:gd name="T2" fmla="*/ 36 w 75"/>
                <a:gd name="T3" fmla="*/ 9 h 97"/>
                <a:gd name="T4" fmla="*/ 14 w 75"/>
                <a:gd name="T5" fmla="*/ 25 h 97"/>
                <a:gd name="T6" fmla="*/ 33 w 75"/>
                <a:gd name="T7" fmla="*/ 41 h 97"/>
                <a:gd name="T8" fmla="*/ 48 w 75"/>
                <a:gd name="T9" fmla="*/ 44 h 97"/>
                <a:gd name="T10" fmla="*/ 75 w 75"/>
                <a:gd name="T11" fmla="*/ 69 h 97"/>
                <a:gd name="T12" fmla="*/ 38 w 75"/>
                <a:gd name="T13" fmla="*/ 97 h 97"/>
                <a:gd name="T14" fmla="*/ 0 w 75"/>
                <a:gd name="T15" fmla="*/ 65 h 97"/>
                <a:gd name="T16" fmla="*/ 11 w 75"/>
                <a:gd name="T17" fmla="*/ 65 h 97"/>
                <a:gd name="T18" fmla="*/ 38 w 75"/>
                <a:gd name="T19" fmla="*/ 88 h 97"/>
                <a:gd name="T20" fmla="*/ 63 w 75"/>
                <a:gd name="T21" fmla="*/ 70 h 97"/>
                <a:gd name="T22" fmla="*/ 43 w 75"/>
                <a:gd name="T23" fmla="*/ 53 h 97"/>
                <a:gd name="T24" fmla="*/ 29 w 75"/>
                <a:gd name="T25" fmla="*/ 50 h 97"/>
                <a:gd name="T26" fmla="*/ 3 w 75"/>
                <a:gd name="T27" fmla="*/ 26 h 97"/>
                <a:gd name="T28" fmla="*/ 38 w 75"/>
                <a:gd name="T29" fmla="*/ 0 h 97"/>
                <a:gd name="T30" fmla="*/ 71 w 75"/>
                <a:gd name="T31" fmla="*/ 29 h 97"/>
                <a:gd name="T32" fmla="*/ 60 w 75"/>
                <a:gd name="T33" fmla="*/ 2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97">
                  <a:moveTo>
                    <a:pt x="60" y="29"/>
                  </a:moveTo>
                  <a:cubicBezTo>
                    <a:pt x="60" y="15"/>
                    <a:pt x="49" y="9"/>
                    <a:pt x="36" y="9"/>
                  </a:cubicBezTo>
                  <a:cubicBezTo>
                    <a:pt x="26" y="9"/>
                    <a:pt x="14" y="13"/>
                    <a:pt x="14" y="25"/>
                  </a:cubicBezTo>
                  <a:cubicBezTo>
                    <a:pt x="14" y="35"/>
                    <a:pt x="26" y="39"/>
                    <a:pt x="33" y="41"/>
                  </a:cubicBezTo>
                  <a:cubicBezTo>
                    <a:pt x="48" y="44"/>
                    <a:pt x="48" y="44"/>
                    <a:pt x="48" y="44"/>
                  </a:cubicBezTo>
                  <a:cubicBezTo>
                    <a:pt x="61" y="46"/>
                    <a:pt x="75" y="53"/>
                    <a:pt x="75" y="69"/>
                  </a:cubicBezTo>
                  <a:cubicBezTo>
                    <a:pt x="75" y="89"/>
                    <a:pt x="55" y="97"/>
                    <a:pt x="38" y="97"/>
                  </a:cubicBezTo>
                  <a:cubicBezTo>
                    <a:pt x="16" y="97"/>
                    <a:pt x="2" y="87"/>
                    <a:pt x="0" y="65"/>
                  </a:cubicBezTo>
                  <a:cubicBezTo>
                    <a:pt x="11" y="65"/>
                    <a:pt x="11" y="65"/>
                    <a:pt x="11" y="65"/>
                  </a:cubicBezTo>
                  <a:cubicBezTo>
                    <a:pt x="12" y="80"/>
                    <a:pt x="23" y="88"/>
                    <a:pt x="38" y="88"/>
                  </a:cubicBezTo>
                  <a:cubicBezTo>
                    <a:pt x="49" y="88"/>
                    <a:pt x="63" y="83"/>
                    <a:pt x="63" y="70"/>
                  </a:cubicBezTo>
                  <a:cubicBezTo>
                    <a:pt x="63" y="59"/>
                    <a:pt x="53" y="56"/>
                    <a:pt x="43" y="53"/>
                  </a:cubicBezTo>
                  <a:cubicBezTo>
                    <a:pt x="29" y="50"/>
                    <a:pt x="29" y="50"/>
                    <a:pt x="29" y="50"/>
                  </a:cubicBezTo>
                  <a:cubicBezTo>
                    <a:pt x="14" y="46"/>
                    <a:pt x="3" y="41"/>
                    <a:pt x="3" y="26"/>
                  </a:cubicBezTo>
                  <a:cubicBezTo>
                    <a:pt x="3" y="7"/>
                    <a:pt x="22" y="0"/>
                    <a:pt x="38" y="0"/>
                  </a:cubicBezTo>
                  <a:cubicBezTo>
                    <a:pt x="56" y="0"/>
                    <a:pt x="71" y="9"/>
                    <a:pt x="71" y="29"/>
                  </a:cubicBezTo>
                  <a:lnTo>
                    <a:pt x="60" y="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40"/>
            <p:cNvSpPr>
              <a:spLocks/>
            </p:cNvSpPr>
            <p:nvPr userDrawn="1"/>
          </p:nvSpPr>
          <p:spPr bwMode="auto">
            <a:xfrm>
              <a:off x="3493" y="2984"/>
              <a:ext cx="305" cy="218"/>
            </a:xfrm>
            <a:custGeom>
              <a:avLst/>
              <a:gdLst>
                <a:gd name="T0" fmla="*/ 0 w 305"/>
                <a:gd name="T1" fmla="*/ 0 h 218"/>
                <a:gd name="T2" fmla="*/ 28 w 305"/>
                <a:gd name="T3" fmla="*/ 0 h 218"/>
                <a:gd name="T4" fmla="*/ 85 w 305"/>
                <a:gd name="T5" fmla="*/ 187 h 218"/>
                <a:gd name="T6" fmla="*/ 85 w 305"/>
                <a:gd name="T7" fmla="*/ 187 h 218"/>
                <a:gd name="T8" fmla="*/ 137 w 305"/>
                <a:gd name="T9" fmla="*/ 0 h 218"/>
                <a:gd name="T10" fmla="*/ 168 w 305"/>
                <a:gd name="T11" fmla="*/ 0 h 218"/>
                <a:gd name="T12" fmla="*/ 222 w 305"/>
                <a:gd name="T13" fmla="*/ 187 h 218"/>
                <a:gd name="T14" fmla="*/ 222 w 305"/>
                <a:gd name="T15" fmla="*/ 187 h 218"/>
                <a:gd name="T16" fmla="*/ 279 w 305"/>
                <a:gd name="T17" fmla="*/ 0 h 218"/>
                <a:gd name="T18" fmla="*/ 305 w 305"/>
                <a:gd name="T19" fmla="*/ 0 h 218"/>
                <a:gd name="T20" fmla="*/ 236 w 305"/>
                <a:gd name="T21" fmla="*/ 218 h 218"/>
                <a:gd name="T22" fmla="*/ 208 w 305"/>
                <a:gd name="T23" fmla="*/ 218 h 218"/>
                <a:gd name="T24" fmla="*/ 154 w 305"/>
                <a:gd name="T25" fmla="*/ 35 h 218"/>
                <a:gd name="T26" fmla="*/ 154 w 305"/>
                <a:gd name="T27" fmla="*/ 35 h 218"/>
                <a:gd name="T28" fmla="*/ 99 w 305"/>
                <a:gd name="T29" fmla="*/ 218 h 218"/>
                <a:gd name="T30" fmla="*/ 71 w 305"/>
                <a:gd name="T31" fmla="*/ 218 h 218"/>
                <a:gd name="T32" fmla="*/ 0 w 305"/>
                <a:gd name="T33"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5" h="218">
                  <a:moveTo>
                    <a:pt x="0" y="0"/>
                  </a:moveTo>
                  <a:lnTo>
                    <a:pt x="28" y="0"/>
                  </a:lnTo>
                  <a:lnTo>
                    <a:pt x="85" y="187"/>
                  </a:lnTo>
                  <a:lnTo>
                    <a:pt x="85" y="187"/>
                  </a:lnTo>
                  <a:lnTo>
                    <a:pt x="137" y="0"/>
                  </a:lnTo>
                  <a:lnTo>
                    <a:pt x="168" y="0"/>
                  </a:lnTo>
                  <a:lnTo>
                    <a:pt x="222" y="187"/>
                  </a:lnTo>
                  <a:lnTo>
                    <a:pt x="222" y="187"/>
                  </a:lnTo>
                  <a:lnTo>
                    <a:pt x="279" y="0"/>
                  </a:lnTo>
                  <a:lnTo>
                    <a:pt x="305" y="0"/>
                  </a:lnTo>
                  <a:lnTo>
                    <a:pt x="236" y="218"/>
                  </a:lnTo>
                  <a:lnTo>
                    <a:pt x="208" y="218"/>
                  </a:lnTo>
                  <a:lnTo>
                    <a:pt x="154" y="35"/>
                  </a:lnTo>
                  <a:lnTo>
                    <a:pt x="154" y="35"/>
                  </a:lnTo>
                  <a:lnTo>
                    <a:pt x="99" y="218"/>
                  </a:lnTo>
                  <a:lnTo>
                    <a:pt x="71" y="218"/>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1"/>
            <p:cNvSpPr>
              <a:spLocks/>
            </p:cNvSpPr>
            <p:nvPr userDrawn="1"/>
          </p:nvSpPr>
          <p:spPr bwMode="auto">
            <a:xfrm>
              <a:off x="3826" y="2901"/>
              <a:ext cx="178" cy="301"/>
            </a:xfrm>
            <a:custGeom>
              <a:avLst/>
              <a:gdLst>
                <a:gd name="T0" fmla="*/ 0 w 75"/>
                <a:gd name="T1" fmla="*/ 0 h 127"/>
                <a:gd name="T2" fmla="*/ 12 w 75"/>
                <a:gd name="T3" fmla="*/ 0 h 127"/>
                <a:gd name="T4" fmla="*/ 12 w 75"/>
                <a:gd name="T5" fmla="*/ 51 h 127"/>
                <a:gd name="T6" fmla="*/ 12 w 75"/>
                <a:gd name="T7" fmla="*/ 51 h 127"/>
                <a:gd name="T8" fmla="*/ 41 w 75"/>
                <a:gd name="T9" fmla="*/ 33 h 127"/>
                <a:gd name="T10" fmla="*/ 75 w 75"/>
                <a:gd name="T11" fmla="*/ 68 h 127"/>
                <a:gd name="T12" fmla="*/ 75 w 75"/>
                <a:gd name="T13" fmla="*/ 127 h 127"/>
                <a:gd name="T14" fmla="*/ 64 w 75"/>
                <a:gd name="T15" fmla="*/ 127 h 127"/>
                <a:gd name="T16" fmla="*/ 64 w 75"/>
                <a:gd name="T17" fmla="*/ 70 h 127"/>
                <a:gd name="T18" fmla="*/ 40 w 75"/>
                <a:gd name="T19" fmla="*/ 42 h 127"/>
                <a:gd name="T20" fmla="*/ 12 w 75"/>
                <a:gd name="T21" fmla="*/ 74 h 127"/>
                <a:gd name="T22" fmla="*/ 12 w 75"/>
                <a:gd name="T23" fmla="*/ 127 h 127"/>
                <a:gd name="T24" fmla="*/ 0 w 75"/>
                <a:gd name="T25" fmla="*/ 127 h 127"/>
                <a:gd name="T26" fmla="*/ 0 w 75"/>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127">
                  <a:moveTo>
                    <a:pt x="0" y="0"/>
                  </a:moveTo>
                  <a:cubicBezTo>
                    <a:pt x="12" y="0"/>
                    <a:pt x="12" y="0"/>
                    <a:pt x="12" y="0"/>
                  </a:cubicBezTo>
                  <a:cubicBezTo>
                    <a:pt x="12" y="51"/>
                    <a:pt x="12" y="51"/>
                    <a:pt x="12" y="51"/>
                  </a:cubicBezTo>
                  <a:cubicBezTo>
                    <a:pt x="12" y="51"/>
                    <a:pt x="12" y="51"/>
                    <a:pt x="12" y="51"/>
                  </a:cubicBezTo>
                  <a:cubicBezTo>
                    <a:pt x="16" y="40"/>
                    <a:pt x="28" y="33"/>
                    <a:pt x="41" y="33"/>
                  </a:cubicBezTo>
                  <a:cubicBezTo>
                    <a:pt x="67" y="33"/>
                    <a:pt x="75" y="46"/>
                    <a:pt x="75" y="68"/>
                  </a:cubicBezTo>
                  <a:cubicBezTo>
                    <a:pt x="75" y="127"/>
                    <a:pt x="75" y="127"/>
                    <a:pt x="75" y="127"/>
                  </a:cubicBezTo>
                  <a:cubicBezTo>
                    <a:pt x="64" y="127"/>
                    <a:pt x="64" y="127"/>
                    <a:pt x="64" y="127"/>
                  </a:cubicBezTo>
                  <a:cubicBezTo>
                    <a:pt x="64" y="70"/>
                    <a:pt x="64" y="70"/>
                    <a:pt x="64" y="70"/>
                  </a:cubicBezTo>
                  <a:cubicBezTo>
                    <a:pt x="64" y="54"/>
                    <a:pt x="59" y="42"/>
                    <a:pt x="40" y="42"/>
                  </a:cubicBezTo>
                  <a:cubicBezTo>
                    <a:pt x="23" y="42"/>
                    <a:pt x="12" y="56"/>
                    <a:pt x="12" y="74"/>
                  </a:cubicBezTo>
                  <a:cubicBezTo>
                    <a:pt x="12" y="127"/>
                    <a:pt x="12" y="127"/>
                    <a:pt x="12" y="127"/>
                  </a:cubicBezTo>
                  <a:cubicBezTo>
                    <a:pt x="0" y="127"/>
                    <a:pt x="0" y="127"/>
                    <a:pt x="0" y="127"/>
                  </a:cubicBez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2"/>
            <p:cNvSpPr>
              <a:spLocks/>
            </p:cNvSpPr>
            <p:nvPr userDrawn="1"/>
          </p:nvSpPr>
          <p:spPr bwMode="auto">
            <a:xfrm>
              <a:off x="4030" y="2984"/>
              <a:ext cx="194" cy="299"/>
            </a:xfrm>
            <a:custGeom>
              <a:avLst/>
              <a:gdLst>
                <a:gd name="T0" fmla="*/ 0 w 82"/>
                <a:gd name="T1" fmla="*/ 0 h 126"/>
                <a:gd name="T2" fmla="*/ 12 w 82"/>
                <a:gd name="T3" fmla="*/ 0 h 126"/>
                <a:gd name="T4" fmla="*/ 42 w 82"/>
                <a:gd name="T5" fmla="*/ 79 h 126"/>
                <a:gd name="T6" fmla="*/ 71 w 82"/>
                <a:gd name="T7" fmla="*/ 0 h 126"/>
                <a:gd name="T8" fmla="*/ 82 w 82"/>
                <a:gd name="T9" fmla="*/ 0 h 126"/>
                <a:gd name="T10" fmla="*/ 42 w 82"/>
                <a:gd name="T11" fmla="*/ 107 h 126"/>
                <a:gd name="T12" fmla="*/ 18 w 82"/>
                <a:gd name="T13" fmla="*/ 126 h 126"/>
                <a:gd name="T14" fmla="*/ 9 w 82"/>
                <a:gd name="T15" fmla="*/ 126 h 126"/>
                <a:gd name="T16" fmla="*/ 9 w 82"/>
                <a:gd name="T17" fmla="*/ 116 h 126"/>
                <a:gd name="T18" fmla="*/ 17 w 82"/>
                <a:gd name="T19" fmla="*/ 117 h 126"/>
                <a:gd name="T20" fmla="*/ 33 w 82"/>
                <a:gd name="T21" fmla="*/ 103 h 126"/>
                <a:gd name="T22" fmla="*/ 37 w 82"/>
                <a:gd name="T23" fmla="*/ 92 h 126"/>
                <a:gd name="T24" fmla="*/ 0 w 82"/>
                <a:gd name="T2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6">
                  <a:moveTo>
                    <a:pt x="0" y="0"/>
                  </a:moveTo>
                  <a:cubicBezTo>
                    <a:pt x="12" y="0"/>
                    <a:pt x="12" y="0"/>
                    <a:pt x="12" y="0"/>
                  </a:cubicBezTo>
                  <a:cubicBezTo>
                    <a:pt x="42" y="79"/>
                    <a:pt x="42" y="79"/>
                    <a:pt x="42" y="79"/>
                  </a:cubicBezTo>
                  <a:cubicBezTo>
                    <a:pt x="71" y="0"/>
                    <a:pt x="71" y="0"/>
                    <a:pt x="71" y="0"/>
                  </a:cubicBezTo>
                  <a:cubicBezTo>
                    <a:pt x="82" y="0"/>
                    <a:pt x="82" y="0"/>
                    <a:pt x="82" y="0"/>
                  </a:cubicBezTo>
                  <a:cubicBezTo>
                    <a:pt x="42" y="107"/>
                    <a:pt x="42" y="107"/>
                    <a:pt x="42" y="107"/>
                  </a:cubicBezTo>
                  <a:cubicBezTo>
                    <a:pt x="35" y="122"/>
                    <a:pt x="32" y="126"/>
                    <a:pt x="18" y="126"/>
                  </a:cubicBezTo>
                  <a:cubicBezTo>
                    <a:pt x="13" y="126"/>
                    <a:pt x="11" y="126"/>
                    <a:pt x="9" y="126"/>
                  </a:cubicBezTo>
                  <a:cubicBezTo>
                    <a:pt x="9" y="116"/>
                    <a:pt x="9" y="116"/>
                    <a:pt x="9" y="116"/>
                  </a:cubicBezTo>
                  <a:cubicBezTo>
                    <a:pt x="12" y="117"/>
                    <a:pt x="14" y="117"/>
                    <a:pt x="17" y="117"/>
                  </a:cubicBezTo>
                  <a:cubicBezTo>
                    <a:pt x="27" y="117"/>
                    <a:pt x="29" y="111"/>
                    <a:pt x="33" y="103"/>
                  </a:cubicBezTo>
                  <a:cubicBezTo>
                    <a:pt x="37" y="92"/>
                    <a:pt x="37" y="92"/>
                    <a:pt x="37" y="92"/>
                  </a:cubicBez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3"/>
            <p:cNvSpPr>
              <a:spLocks noEditPoints="1"/>
            </p:cNvSpPr>
            <p:nvPr userDrawn="1"/>
          </p:nvSpPr>
          <p:spPr bwMode="auto">
            <a:xfrm>
              <a:off x="4248" y="2984"/>
              <a:ext cx="130" cy="64"/>
            </a:xfrm>
            <a:custGeom>
              <a:avLst/>
              <a:gdLst>
                <a:gd name="T0" fmla="*/ 49 w 130"/>
                <a:gd name="T1" fmla="*/ 9 h 64"/>
                <a:gd name="T2" fmla="*/ 28 w 130"/>
                <a:gd name="T3" fmla="*/ 9 h 64"/>
                <a:gd name="T4" fmla="*/ 28 w 130"/>
                <a:gd name="T5" fmla="*/ 64 h 64"/>
                <a:gd name="T6" fmla="*/ 18 w 130"/>
                <a:gd name="T7" fmla="*/ 64 h 64"/>
                <a:gd name="T8" fmla="*/ 18 w 130"/>
                <a:gd name="T9" fmla="*/ 9 h 64"/>
                <a:gd name="T10" fmla="*/ 0 w 130"/>
                <a:gd name="T11" fmla="*/ 9 h 64"/>
                <a:gd name="T12" fmla="*/ 0 w 130"/>
                <a:gd name="T13" fmla="*/ 0 h 64"/>
                <a:gd name="T14" fmla="*/ 49 w 130"/>
                <a:gd name="T15" fmla="*/ 0 h 64"/>
                <a:gd name="T16" fmla="*/ 49 w 130"/>
                <a:gd name="T17" fmla="*/ 9 h 64"/>
                <a:gd name="T18" fmla="*/ 130 w 130"/>
                <a:gd name="T19" fmla="*/ 64 h 64"/>
                <a:gd name="T20" fmla="*/ 120 w 130"/>
                <a:gd name="T21" fmla="*/ 64 h 64"/>
                <a:gd name="T22" fmla="*/ 120 w 130"/>
                <a:gd name="T23" fmla="*/ 12 h 64"/>
                <a:gd name="T24" fmla="*/ 120 w 130"/>
                <a:gd name="T25" fmla="*/ 12 h 64"/>
                <a:gd name="T26" fmla="*/ 99 w 130"/>
                <a:gd name="T27" fmla="*/ 64 h 64"/>
                <a:gd name="T28" fmla="*/ 92 w 130"/>
                <a:gd name="T29" fmla="*/ 64 h 64"/>
                <a:gd name="T30" fmla="*/ 73 w 130"/>
                <a:gd name="T31" fmla="*/ 12 h 64"/>
                <a:gd name="T32" fmla="*/ 71 w 130"/>
                <a:gd name="T33" fmla="*/ 12 h 64"/>
                <a:gd name="T34" fmla="*/ 71 w 130"/>
                <a:gd name="T35" fmla="*/ 64 h 64"/>
                <a:gd name="T36" fmla="*/ 61 w 130"/>
                <a:gd name="T37" fmla="*/ 64 h 64"/>
                <a:gd name="T38" fmla="*/ 61 w 130"/>
                <a:gd name="T39" fmla="*/ 0 h 64"/>
                <a:gd name="T40" fmla="*/ 78 w 130"/>
                <a:gd name="T41" fmla="*/ 0 h 64"/>
                <a:gd name="T42" fmla="*/ 97 w 130"/>
                <a:gd name="T43" fmla="*/ 47 h 64"/>
                <a:gd name="T44" fmla="*/ 115 w 130"/>
                <a:gd name="T45" fmla="*/ 0 h 64"/>
                <a:gd name="T46" fmla="*/ 130 w 130"/>
                <a:gd name="T47" fmla="*/ 0 h 64"/>
                <a:gd name="T48" fmla="*/ 130 w 130"/>
                <a:gd name="T49"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0" h="64">
                  <a:moveTo>
                    <a:pt x="49" y="9"/>
                  </a:moveTo>
                  <a:lnTo>
                    <a:pt x="28" y="9"/>
                  </a:lnTo>
                  <a:lnTo>
                    <a:pt x="28" y="64"/>
                  </a:lnTo>
                  <a:lnTo>
                    <a:pt x="18" y="64"/>
                  </a:lnTo>
                  <a:lnTo>
                    <a:pt x="18" y="9"/>
                  </a:lnTo>
                  <a:lnTo>
                    <a:pt x="0" y="9"/>
                  </a:lnTo>
                  <a:lnTo>
                    <a:pt x="0" y="0"/>
                  </a:lnTo>
                  <a:lnTo>
                    <a:pt x="49" y="0"/>
                  </a:lnTo>
                  <a:lnTo>
                    <a:pt x="49" y="9"/>
                  </a:lnTo>
                  <a:close/>
                  <a:moveTo>
                    <a:pt x="130" y="64"/>
                  </a:moveTo>
                  <a:lnTo>
                    <a:pt x="120" y="64"/>
                  </a:lnTo>
                  <a:lnTo>
                    <a:pt x="120" y="12"/>
                  </a:lnTo>
                  <a:lnTo>
                    <a:pt x="120" y="12"/>
                  </a:lnTo>
                  <a:lnTo>
                    <a:pt x="99" y="64"/>
                  </a:lnTo>
                  <a:lnTo>
                    <a:pt x="92" y="64"/>
                  </a:lnTo>
                  <a:lnTo>
                    <a:pt x="73" y="12"/>
                  </a:lnTo>
                  <a:lnTo>
                    <a:pt x="71" y="12"/>
                  </a:lnTo>
                  <a:lnTo>
                    <a:pt x="71" y="64"/>
                  </a:lnTo>
                  <a:lnTo>
                    <a:pt x="61" y="64"/>
                  </a:lnTo>
                  <a:lnTo>
                    <a:pt x="61" y="0"/>
                  </a:lnTo>
                  <a:lnTo>
                    <a:pt x="78" y="0"/>
                  </a:lnTo>
                  <a:lnTo>
                    <a:pt x="97" y="47"/>
                  </a:lnTo>
                  <a:lnTo>
                    <a:pt x="115" y="0"/>
                  </a:lnTo>
                  <a:lnTo>
                    <a:pt x="130" y="0"/>
                  </a:lnTo>
                  <a:lnTo>
                    <a:pt x="130" y="6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5" name="Group 46"/>
          <p:cNvGrpSpPr>
            <a:grpSpLocks noChangeAspect="1"/>
          </p:cNvGrpSpPr>
          <p:nvPr userDrawn="1"/>
        </p:nvGrpSpPr>
        <p:grpSpPr bwMode="auto">
          <a:xfrm>
            <a:off x="5032755" y="798783"/>
            <a:ext cx="2297940" cy="1358900"/>
            <a:chOff x="838" y="960"/>
            <a:chExt cx="4072" cy="2408"/>
          </a:xfrm>
        </p:grpSpPr>
        <p:sp>
          <p:nvSpPr>
            <p:cNvPr id="47" name="Freeform 47"/>
            <p:cNvSpPr>
              <a:spLocks/>
            </p:cNvSpPr>
            <p:nvPr userDrawn="1"/>
          </p:nvSpPr>
          <p:spPr bwMode="auto">
            <a:xfrm>
              <a:off x="1328" y="960"/>
              <a:ext cx="549" cy="467"/>
            </a:xfrm>
            <a:custGeom>
              <a:avLst/>
              <a:gdLst>
                <a:gd name="T0" fmla="*/ 122 w 232"/>
                <a:gd name="T1" fmla="*/ 120 h 197"/>
                <a:gd name="T2" fmla="*/ 98 w 232"/>
                <a:gd name="T3" fmla="*/ 181 h 197"/>
                <a:gd name="T4" fmla="*/ 217 w 232"/>
                <a:gd name="T5" fmla="*/ 98 h 197"/>
                <a:gd name="T6" fmla="*/ 170 w 232"/>
                <a:gd name="T7" fmla="*/ 113 h 197"/>
                <a:gd name="T8" fmla="*/ 197 w 232"/>
                <a:gd name="T9" fmla="*/ 0 h 197"/>
                <a:gd name="T10" fmla="*/ 101 w 232"/>
                <a:gd name="T11" fmla="*/ 59 h 197"/>
                <a:gd name="T12" fmla="*/ 40 w 232"/>
                <a:gd name="T13" fmla="*/ 197 h 197"/>
                <a:gd name="T14" fmla="*/ 122 w 232"/>
                <a:gd name="T15" fmla="*/ 120 h 1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2" h="197">
                  <a:moveTo>
                    <a:pt x="122" y="120"/>
                  </a:moveTo>
                  <a:cubicBezTo>
                    <a:pt x="105" y="130"/>
                    <a:pt x="91" y="156"/>
                    <a:pt x="98" y="181"/>
                  </a:cubicBezTo>
                  <a:cubicBezTo>
                    <a:pt x="121" y="146"/>
                    <a:pt x="193" y="178"/>
                    <a:pt x="217" y="98"/>
                  </a:cubicBezTo>
                  <a:cubicBezTo>
                    <a:pt x="201" y="111"/>
                    <a:pt x="180" y="114"/>
                    <a:pt x="170" y="113"/>
                  </a:cubicBezTo>
                  <a:cubicBezTo>
                    <a:pt x="209" y="97"/>
                    <a:pt x="232" y="39"/>
                    <a:pt x="197" y="0"/>
                  </a:cubicBezTo>
                  <a:cubicBezTo>
                    <a:pt x="207" y="46"/>
                    <a:pt x="148" y="50"/>
                    <a:pt x="101" y="59"/>
                  </a:cubicBezTo>
                  <a:cubicBezTo>
                    <a:pt x="14" y="75"/>
                    <a:pt x="0" y="156"/>
                    <a:pt x="40" y="197"/>
                  </a:cubicBezTo>
                  <a:cubicBezTo>
                    <a:pt x="35" y="148"/>
                    <a:pt x="74" y="119"/>
                    <a:pt x="122" y="120"/>
                  </a:cubicBez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8"/>
            <p:cNvSpPr>
              <a:spLocks noEditPoints="1"/>
            </p:cNvSpPr>
            <p:nvPr userDrawn="1"/>
          </p:nvSpPr>
          <p:spPr bwMode="auto">
            <a:xfrm>
              <a:off x="862" y="1396"/>
              <a:ext cx="1296" cy="1175"/>
            </a:xfrm>
            <a:custGeom>
              <a:avLst/>
              <a:gdLst>
                <a:gd name="T0" fmla="*/ 298 w 548"/>
                <a:gd name="T1" fmla="*/ 215 h 496"/>
                <a:gd name="T2" fmla="*/ 311 w 548"/>
                <a:gd name="T3" fmla="*/ 110 h 496"/>
                <a:gd name="T4" fmla="*/ 237 w 548"/>
                <a:gd name="T5" fmla="*/ 110 h 496"/>
                <a:gd name="T6" fmla="*/ 250 w 548"/>
                <a:gd name="T7" fmla="*/ 215 h 496"/>
                <a:gd name="T8" fmla="*/ 263 w 548"/>
                <a:gd name="T9" fmla="*/ 408 h 496"/>
                <a:gd name="T10" fmla="*/ 285 w 548"/>
                <a:gd name="T11" fmla="*/ 408 h 496"/>
                <a:gd name="T12" fmla="*/ 298 w 548"/>
                <a:gd name="T13" fmla="*/ 215 h 496"/>
                <a:gd name="T14" fmla="*/ 298 w 548"/>
                <a:gd name="T15" fmla="*/ 215 h 496"/>
                <a:gd name="T16" fmla="*/ 167 w 548"/>
                <a:gd name="T17" fmla="*/ 56 h 496"/>
                <a:gd name="T18" fmla="*/ 174 w 548"/>
                <a:gd name="T19" fmla="*/ 88 h 496"/>
                <a:gd name="T20" fmla="*/ 375 w 548"/>
                <a:gd name="T21" fmla="*/ 88 h 496"/>
                <a:gd name="T22" fmla="*/ 382 w 548"/>
                <a:gd name="T23" fmla="*/ 56 h 496"/>
                <a:gd name="T24" fmla="*/ 286 w 548"/>
                <a:gd name="T25" fmla="*/ 56 h 496"/>
                <a:gd name="T26" fmla="*/ 396 w 548"/>
                <a:gd name="T27" fmla="*/ 0 h 496"/>
                <a:gd name="T28" fmla="*/ 548 w 548"/>
                <a:gd name="T29" fmla="*/ 161 h 496"/>
                <a:gd name="T30" fmla="*/ 274 w 548"/>
                <a:gd name="T31" fmla="*/ 496 h 496"/>
                <a:gd name="T32" fmla="*/ 0 w 548"/>
                <a:gd name="T33" fmla="*/ 161 h 496"/>
                <a:gd name="T34" fmla="*/ 152 w 548"/>
                <a:gd name="T35" fmla="*/ 0 h 496"/>
                <a:gd name="T36" fmla="*/ 262 w 548"/>
                <a:gd name="T37" fmla="*/ 56 h 496"/>
                <a:gd name="T38" fmla="*/ 167 w 548"/>
                <a:gd name="T39" fmla="*/ 56 h 496"/>
                <a:gd name="T40" fmla="*/ 167 w 548"/>
                <a:gd name="T41" fmla="*/ 5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8" h="496">
                  <a:moveTo>
                    <a:pt x="298" y="215"/>
                  </a:moveTo>
                  <a:cubicBezTo>
                    <a:pt x="301" y="174"/>
                    <a:pt x="302" y="137"/>
                    <a:pt x="311" y="110"/>
                  </a:cubicBezTo>
                  <a:cubicBezTo>
                    <a:pt x="237" y="110"/>
                    <a:pt x="237" y="110"/>
                    <a:pt x="237" y="110"/>
                  </a:cubicBezTo>
                  <a:cubicBezTo>
                    <a:pt x="246" y="137"/>
                    <a:pt x="247" y="174"/>
                    <a:pt x="250" y="215"/>
                  </a:cubicBezTo>
                  <a:cubicBezTo>
                    <a:pt x="254" y="265"/>
                    <a:pt x="263" y="408"/>
                    <a:pt x="263" y="408"/>
                  </a:cubicBezTo>
                  <a:cubicBezTo>
                    <a:pt x="285" y="408"/>
                    <a:pt x="285" y="408"/>
                    <a:pt x="285" y="408"/>
                  </a:cubicBezTo>
                  <a:cubicBezTo>
                    <a:pt x="285" y="408"/>
                    <a:pt x="294" y="265"/>
                    <a:pt x="298" y="215"/>
                  </a:cubicBezTo>
                  <a:cubicBezTo>
                    <a:pt x="298" y="215"/>
                    <a:pt x="298" y="215"/>
                    <a:pt x="298" y="215"/>
                  </a:cubicBezTo>
                  <a:close/>
                  <a:moveTo>
                    <a:pt x="167" y="56"/>
                  </a:moveTo>
                  <a:cubicBezTo>
                    <a:pt x="167" y="56"/>
                    <a:pt x="173" y="72"/>
                    <a:pt x="174" y="88"/>
                  </a:cubicBezTo>
                  <a:cubicBezTo>
                    <a:pt x="375" y="88"/>
                    <a:pt x="375" y="88"/>
                    <a:pt x="375" y="88"/>
                  </a:cubicBezTo>
                  <a:cubicBezTo>
                    <a:pt x="375" y="72"/>
                    <a:pt x="382" y="56"/>
                    <a:pt x="382" y="56"/>
                  </a:cubicBezTo>
                  <a:cubicBezTo>
                    <a:pt x="286" y="56"/>
                    <a:pt x="286" y="56"/>
                    <a:pt x="286" y="56"/>
                  </a:cubicBezTo>
                  <a:cubicBezTo>
                    <a:pt x="299" y="35"/>
                    <a:pt x="330" y="0"/>
                    <a:pt x="396" y="0"/>
                  </a:cubicBezTo>
                  <a:cubicBezTo>
                    <a:pt x="467" y="0"/>
                    <a:pt x="547" y="58"/>
                    <a:pt x="548" y="161"/>
                  </a:cubicBezTo>
                  <a:cubicBezTo>
                    <a:pt x="548" y="314"/>
                    <a:pt x="388" y="424"/>
                    <a:pt x="274" y="496"/>
                  </a:cubicBezTo>
                  <a:cubicBezTo>
                    <a:pt x="161" y="424"/>
                    <a:pt x="0" y="314"/>
                    <a:pt x="0" y="161"/>
                  </a:cubicBezTo>
                  <a:cubicBezTo>
                    <a:pt x="1" y="58"/>
                    <a:pt x="81" y="0"/>
                    <a:pt x="152" y="0"/>
                  </a:cubicBezTo>
                  <a:cubicBezTo>
                    <a:pt x="218" y="0"/>
                    <a:pt x="249" y="35"/>
                    <a:pt x="262" y="56"/>
                  </a:cubicBezTo>
                  <a:cubicBezTo>
                    <a:pt x="167" y="56"/>
                    <a:pt x="167" y="56"/>
                    <a:pt x="167" y="56"/>
                  </a:cubicBezTo>
                  <a:cubicBezTo>
                    <a:pt x="167" y="56"/>
                    <a:pt x="167" y="56"/>
                    <a:pt x="167" y="56"/>
                  </a:cubicBez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9"/>
            <p:cNvSpPr>
              <a:spLocks/>
            </p:cNvSpPr>
            <p:nvPr userDrawn="1"/>
          </p:nvSpPr>
          <p:spPr bwMode="auto">
            <a:xfrm>
              <a:off x="1423" y="1656"/>
              <a:ext cx="175" cy="709"/>
            </a:xfrm>
            <a:custGeom>
              <a:avLst/>
              <a:gdLst>
                <a:gd name="T0" fmla="*/ 61 w 74"/>
                <a:gd name="T1" fmla="*/ 105 h 299"/>
                <a:gd name="T2" fmla="*/ 74 w 74"/>
                <a:gd name="T3" fmla="*/ 0 h 299"/>
                <a:gd name="T4" fmla="*/ 0 w 74"/>
                <a:gd name="T5" fmla="*/ 0 h 299"/>
                <a:gd name="T6" fmla="*/ 13 w 74"/>
                <a:gd name="T7" fmla="*/ 105 h 299"/>
                <a:gd name="T8" fmla="*/ 26 w 74"/>
                <a:gd name="T9" fmla="*/ 299 h 299"/>
                <a:gd name="T10" fmla="*/ 49 w 74"/>
                <a:gd name="T11" fmla="*/ 299 h 299"/>
                <a:gd name="T12" fmla="*/ 61 w 74"/>
                <a:gd name="T13" fmla="*/ 105 h 299"/>
              </a:gdLst>
              <a:ahLst/>
              <a:cxnLst>
                <a:cxn ang="0">
                  <a:pos x="T0" y="T1"/>
                </a:cxn>
                <a:cxn ang="0">
                  <a:pos x="T2" y="T3"/>
                </a:cxn>
                <a:cxn ang="0">
                  <a:pos x="T4" y="T5"/>
                </a:cxn>
                <a:cxn ang="0">
                  <a:pos x="T6" y="T7"/>
                </a:cxn>
                <a:cxn ang="0">
                  <a:pos x="T8" y="T9"/>
                </a:cxn>
                <a:cxn ang="0">
                  <a:pos x="T10" y="T11"/>
                </a:cxn>
                <a:cxn ang="0">
                  <a:pos x="T12" y="T13"/>
                </a:cxn>
              </a:cxnLst>
              <a:rect l="0" t="0" r="r" b="b"/>
              <a:pathLst>
                <a:path w="74" h="299">
                  <a:moveTo>
                    <a:pt x="61" y="105"/>
                  </a:moveTo>
                  <a:cubicBezTo>
                    <a:pt x="64" y="64"/>
                    <a:pt x="65" y="27"/>
                    <a:pt x="74" y="0"/>
                  </a:cubicBezTo>
                  <a:cubicBezTo>
                    <a:pt x="0" y="0"/>
                    <a:pt x="0" y="0"/>
                    <a:pt x="0" y="0"/>
                  </a:cubicBezTo>
                  <a:cubicBezTo>
                    <a:pt x="9" y="27"/>
                    <a:pt x="10" y="64"/>
                    <a:pt x="13" y="105"/>
                  </a:cubicBezTo>
                  <a:cubicBezTo>
                    <a:pt x="17" y="155"/>
                    <a:pt x="26" y="299"/>
                    <a:pt x="26" y="299"/>
                  </a:cubicBezTo>
                  <a:cubicBezTo>
                    <a:pt x="49" y="299"/>
                    <a:pt x="49" y="299"/>
                    <a:pt x="49" y="299"/>
                  </a:cubicBezTo>
                  <a:cubicBezTo>
                    <a:pt x="49" y="299"/>
                    <a:pt x="58" y="155"/>
                    <a:pt x="61" y="105"/>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50"/>
            <p:cNvSpPr>
              <a:spLocks/>
            </p:cNvSpPr>
            <p:nvPr userDrawn="1"/>
          </p:nvSpPr>
          <p:spPr bwMode="auto">
            <a:xfrm>
              <a:off x="1257" y="1528"/>
              <a:ext cx="509" cy="76"/>
            </a:xfrm>
            <a:custGeom>
              <a:avLst/>
              <a:gdLst>
                <a:gd name="T0" fmla="*/ 0 w 215"/>
                <a:gd name="T1" fmla="*/ 0 h 32"/>
                <a:gd name="T2" fmla="*/ 7 w 215"/>
                <a:gd name="T3" fmla="*/ 32 h 32"/>
                <a:gd name="T4" fmla="*/ 208 w 215"/>
                <a:gd name="T5" fmla="*/ 32 h 32"/>
                <a:gd name="T6" fmla="*/ 215 w 215"/>
                <a:gd name="T7" fmla="*/ 0 h 32"/>
                <a:gd name="T8" fmla="*/ 0 w 215"/>
                <a:gd name="T9" fmla="*/ 0 h 32"/>
              </a:gdLst>
              <a:ahLst/>
              <a:cxnLst>
                <a:cxn ang="0">
                  <a:pos x="T0" y="T1"/>
                </a:cxn>
                <a:cxn ang="0">
                  <a:pos x="T2" y="T3"/>
                </a:cxn>
                <a:cxn ang="0">
                  <a:pos x="T4" y="T5"/>
                </a:cxn>
                <a:cxn ang="0">
                  <a:pos x="T6" y="T7"/>
                </a:cxn>
                <a:cxn ang="0">
                  <a:pos x="T8" y="T9"/>
                </a:cxn>
              </a:cxnLst>
              <a:rect l="0" t="0" r="r" b="b"/>
              <a:pathLst>
                <a:path w="215" h="32">
                  <a:moveTo>
                    <a:pt x="0" y="0"/>
                  </a:moveTo>
                  <a:cubicBezTo>
                    <a:pt x="0" y="0"/>
                    <a:pt x="6" y="16"/>
                    <a:pt x="7" y="32"/>
                  </a:cubicBezTo>
                  <a:cubicBezTo>
                    <a:pt x="208" y="32"/>
                    <a:pt x="208" y="32"/>
                    <a:pt x="208" y="32"/>
                  </a:cubicBezTo>
                  <a:cubicBezTo>
                    <a:pt x="208" y="16"/>
                    <a:pt x="215" y="0"/>
                    <a:pt x="215" y="0"/>
                  </a:cubicBezTo>
                  <a:cubicBezTo>
                    <a:pt x="0" y="0"/>
                    <a:pt x="0" y="0"/>
                    <a:pt x="0"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1"/>
            <p:cNvSpPr>
              <a:spLocks noEditPoints="1"/>
            </p:cNvSpPr>
            <p:nvPr userDrawn="1"/>
          </p:nvSpPr>
          <p:spPr bwMode="auto">
            <a:xfrm>
              <a:off x="2371" y="1225"/>
              <a:ext cx="296" cy="301"/>
            </a:xfrm>
            <a:custGeom>
              <a:avLst/>
              <a:gdLst>
                <a:gd name="T0" fmla="*/ 182 w 296"/>
                <a:gd name="T1" fmla="*/ 0 h 301"/>
                <a:gd name="T2" fmla="*/ 296 w 296"/>
                <a:gd name="T3" fmla="*/ 301 h 301"/>
                <a:gd name="T4" fmla="*/ 227 w 296"/>
                <a:gd name="T5" fmla="*/ 301 h 301"/>
                <a:gd name="T6" fmla="*/ 204 w 296"/>
                <a:gd name="T7" fmla="*/ 235 h 301"/>
                <a:gd name="T8" fmla="*/ 93 w 296"/>
                <a:gd name="T9" fmla="*/ 235 h 301"/>
                <a:gd name="T10" fmla="*/ 69 w 296"/>
                <a:gd name="T11" fmla="*/ 301 h 301"/>
                <a:gd name="T12" fmla="*/ 0 w 296"/>
                <a:gd name="T13" fmla="*/ 301 h 301"/>
                <a:gd name="T14" fmla="*/ 116 w 296"/>
                <a:gd name="T15" fmla="*/ 0 h 301"/>
                <a:gd name="T16" fmla="*/ 182 w 296"/>
                <a:gd name="T17" fmla="*/ 0 h 301"/>
                <a:gd name="T18" fmla="*/ 187 w 296"/>
                <a:gd name="T19" fmla="*/ 185 h 301"/>
                <a:gd name="T20" fmla="*/ 149 w 296"/>
                <a:gd name="T21" fmla="*/ 74 h 301"/>
                <a:gd name="T22" fmla="*/ 147 w 296"/>
                <a:gd name="T23" fmla="*/ 74 h 301"/>
                <a:gd name="T24" fmla="*/ 109 w 296"/>
                <a:gd name="T25" fmla="*/ 185 h 301"/>
                <a:gd name="T26" fmla="*/ 187 w 296"/>
                <a:gd name="T27" fmla="*/ 18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6" h="301">
                  <a:moveTo>
                    <a:pt x="182" y="0"/>
                  </a:moveTo>
                  <a:lnTo>
                    <a:pt x="296" y="301"/>
                  </a:lnTo>
                  <a:lnTo>
                    <a:pt x="227" y="301"/>
                  </a:lnTo>
                  <a:lnTo>
                    <a:pt x="204" y="235"/>
                  </a:lnTo>
                  <a:lnTo>
                    <a:pt x="93" y="235"/>
                  </a:lnTo>
                  <a:lnTo>
                    <a:pt x="69" y="301"/>
                  </a:lnTo>
                  <a:lnTo>
                    <a:pt x="0" y="301"/>
                  </a:lnTo>
                  <a:lnTo>
                    <a:pt x="116" y="0"/>
                  </a:lnTo>
                  <a:lnTo>
                    <a:pt x="182" y="0"/>
                  </a:lnTo>
                  <a:close/>
                  <a:moveTo>
                    <a:pt x="187" y="185"/>
                  </a:moveTo>
                  <a:lnTo>
                    <a:pt x="149" y="74"/>
                  </a:lnTo>
                  <a:lnTo>
                    <a:pt x="147" y="74"/>
                  </a:lnTo>
                  <a:lnTo>
                    <a:pt x="109" y="185"/>
                  </a:lnTo>
                  <a:lnTo>
                    <a:pt x="187" y="18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52"/>
            <p:cNvSpPr>
              <a:spLocks/>
            </p:cNvSpPr>
            <p:nvPr userDrawn="1"/>
          </p:nvSpPr>
          <p:spPr bwMode="auto">
            <a:xfrm>
              <a:off x="2688" y="1301"/>
              <a:ext cx="334" cy="225"/>
            </a:xfrm>
            <a:custGeom>
              <a:avLst/>
              <a:gdLst>
                <a:gd name="T0" fmla="*/ 24 w 141"/>
                <a:gd name="T1" fmla="*/ 3 h 95"/>
                <a:gd name="T2" fmla="*/ 24 w 141"/>
                <a:gd name="T3" fmla="*/ 15 h 95"/>
                <a:gd name="T4" fmla="*/ 24 w 141"/>
                <a:gd name="T5" fmla="*/ 15 h 95"/>
                <a:gd name="T6" fmla="*/ 36 w 141"/>
                <a:gd name="T7" fmla="*/ 4 h 95"/>
                <a:gd name="T8" fmla="*/ 52 w 141"/>
                <a:gd name="T9" fmla="*/ 0 h 95"/>
                <a:gd name="T10" fmla="*/ 68 w 141"/>
                <a:gd name="T11" fmla="*/ 4 h 95"/>
                <a:gd name="T12" fmla="*/ 79 w 141"/>
                <a:gd name="T13" fmla="*/ 16 h 95"/>
                <a:gd name="T14" fmla="*/ 90 w 141"/>
                <a:gd name="T15" fmla="*/ 5 h 95"/>
                <a:gd name="T16" fmla="*/ 107 w 141"/>
                <a:gd name="T17" fmla="*/ 0 h 95"/>
                <a:gd name="T18" fmla="*/ 121 w 141"/>
                <a:gd name="T19" fmla="*/ 2 h 95"/>
                <a:gd name="T20" fmla="*/ 131 w 141"/>
                <a:gd name="T21" fmla="*/ 8 h 95"/>
                <a:gd name="T22" fmla="*/ 138 w 141"/>
                <a:gd name="T23" fmla="*/ 18 h 95"/>
                <a:gd name="T24" fmla="*/ 141 w 141"/>
                <a:gd name="T25" fmla="*/ 33 h 95"/>
                <a:gd name="T26" fmla="*/ 141 w 141"/>
                <a:gd name="T27" fmla="*/ 95 h 95"/>
                <a:gd name="T28" fmla="*/ 115 w 141"/>
                <a:gd name="T29" fmla="*/ 95 h 95"/>
                <a:gd name="T30" fmla="*/ 115 w 141"/>
                <a:gd name="T31" fmla="*/ 43 h 95"/>
                <a:gd name="T32" fmla="*/ 115 w 141"/>
                <a:gd name="T33" fmla="*/ 34 h 95"/>
                <a:gd name="T34" fmla="*/ 113 w 141"/>
                <a:gd name="T35" fmla="*/ 27 h 95"/>
                <a:gd name="T36" fmla="*/ 108 w 141"/>
                <a:gd name="T37" fmla="*/ 22 h 95"/>
                <a:gd name="T38" fmla="*/ 100 w 141"/>
                <a:gd name="T39" fmla="*/ 20 h 95"/>
                <a:gd name="T40" fmla="*/ 91 w 141"/>
                <a:gd name="T41" fmla="*/ 22 h 95"/>
                <a:gd name="T42" fmla="*/ 86 w 141"/>
                <a:gd name="T43" fmla="*/ 28 h 95"/>
                <a:gd name="T44" fmla="*/ 84 w 141"/>
                <a:gd name="T45" fmla="*/ 35 h 95"/>
                <a:gd name="T46" fmla="*/ 83 w 141"/>
                <a:gd name="T47" fmla="*/ 44 h 95"/>
                <a:gd name="T48" fmla="*/ 83 w 141"/>
                <a:gd name="T49" fmla="*/ 95 h 95"/>
                <a:gd name="T50" fmla="*/ 58 w 141"/>
                <a:gd name="T51" fmla="*/ 95 h 95"/>
                <a:gd name="T52" fmla="*/ 58 w 141"/>
                <a:gd name="T53" fmla="*/ 43 h 95"/>
                <a:gd name="T54" fmla="*/ 58 w 141"/>
                <a:gd name="T55" fmla="*/ 35 h 95"/>
                <a:gd name="T56" fmla="*/ 56 w 141"/>
                <a:gd name="T57" fmla="*/ 28 h 95"/>
                <a:gd name="T58" fmla="*/ 52 w 141"/>
                <a:gd name="T59" fmla="*/ 22 h 95"/>
                <a:gd name="T60" fmla="*/ 42 w 141"/>
                <a:gd name="T61" fmla="*/ 20 h 95"/>
                <a:gd name="T62" fmla="*/ 38 w 141"/>
                <a:gd name="T63" fmla="*/ 21 h 95"/>
                <a:gd name="T64" fmla="*/ 32 w 141"/>
                <a:gd name="T65" fmla="*/ 24 h 95"/>
                <a:gd name="T66" fmla="*/ 27 w 141"/>
                <a:gd name="T67" fmla="*/ 31 h 95"/>
                <a:gd name="T68" fmla="*/ 25 w 141"/>
                <a:gd name="T69" fmla="*/ 42 h 95"/>
                <a:gd name="T70" fmla="*/ 25 w 141"/>
                <a:gd name="T71" fmla="*/ 95 h 95"/>
                <a:gd name="T72" fmla="*/ 0 w 141"/>
                <a:gd name="T73" fmla="*/ 95 h 95"/>
                <a:gd name="T74" fmla="*/ 0 w 141"/>
                <a:gd name="T75" fmla="*/ 3 h 95"/>
                <a:gd name="T76" fmla="*/ 24 w 141"/>
                <a:gd name="T77"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1" h="95">
                  <a:moveTo>
                    <a:pt x="24" y="3"/>
                  </a:moveTo>
                  <a:cubicBezTo>
                    <a:pt x="24" y="15"/>
                    <a:pt x="24" y="15"/>
                    <a:pt x="24" y="15"/>
                  </a:cubicBezTo>
                  <a:cubicBezTo>
                    <a:pt x="24" y="15"/>
                    <a:pt x="24" y="15"/>
                    <a:pt x="24" y="15"/>
                  </a:cubicBezTo>
                  <a:cubicBezTo>
                    <a:pt x="28" y="11"/>
                    <a:pt x="32" y="7"/>
                    <a:pt x="36" y="4"/>
                  </a:cubicBezTo>
                  <a:cubicBezTo>
                    <a:pt x="41" y="2"/>
                    <a:pt x="46" y="0"/>
                    <a:pt x="52" y="0"/>
                  </a:cubicBezTo>
                  <a:cubicBezTo>
                    <a:pt x="58" y="0"/>
                    <a:pt x="64" y="1"/>
                    <a:pt x="68" y="4"/>
                  </a:cubicBezTo>
                  <a:cubicBezTo>
                    <a:pt x="73" y="6"/>
                    <a:pt x="77" y="10"/>
                    <a:pt x="79" y="16"/>
                  </a:cubicBezTo>
                  <a:cubicBezTo>
                    <a:pt x="82" y="12"/>
                    <a:pt x="86" y="8"/>
                    <a:pt x="90" y="5"/>
                  </a:cubicBezTo>
                  <a:cubicBezTo>
                    <a:pt x="95" y="2"/>
                    <a:pt x="101" y="0"/>
                    <a:pt x="107" y="0"/>
                  </a:cubicBezTo>
                  <a:cubicBezTo>
                    <a:pt x="112" y="0"/>
                    <a:pt x="116" y="1"/>
                    <a:pt x="121" y="2"/>
                  </a:cubicBezTo>
                  <a:cubicBezTo>
                    <a:pt x="125" y="3"/>
                    <a:pt x="128" y="5"/>
                    <a:pt x="131" y="8"/>
                  </a:cubicBezTo>
                  <a:cubicBezTo>
                    <a:pt x="134" y="10"/>
                    <a:pt x="137" y="14"/>
                    <a:pt x="138" y="18"/>
                  </a:cubicBezTo>
                  <a:cubicBezTo>
                    <a:pt x="140" y="22"/>
                    <a:pt x="141" y="27"/>
                    <a:pt x="141" y="33"/>
                  </a:cubicBezTo>
                  <a:cubicBezTo>
                    <a:pt x="141" y="95"/>
                    <a:pt x="141" y="95"/>
                    <a:pt x="141" y="95"/>
                  </a:cubicBezTo>
                  <a:cubicBezTo>
                    <a:pt x="115" y="95"/>
                    <a:pt x="115" y="95"/>
                    <a:pt x="115" y="95"/>
                  </a:cubicBezTo>
                  <a:cubicBezTo>
                    <a:pt x="115" y="43"/>
                    <a:pt x="115" y="43"/>
                    <a:pt x="115" y="43"/>
                  </a:cubicBezTo>
                  <a:cubicBezTo>
                    <a:pt x="115" y="40"/>
                    <a:pt x="115" y="37"/>
                    <a:pt x="115" y="34"/>
                  </a:cubicBezTo>
                  <a:cubicBezTo>
                    <a:pt x="115" y="31"/>
                    <a:pt x="114" y="29"/>
                    <a:pt x="113" y="27"/>
                  </a:cubicBezTo>
                  <a:cubicBezTo>
                    <a:pt x="112" y="25"/>
                    <a:pt x="111" y="23"/>
                    <a:pt x="108" y="22"/>
                  </a:cubicBezTo>
                  <a:cubicBezTo>
                    <a:pt x="106" y="21"/>
                    <a:pt x="104" y="20"/>
                    <a:pt x="100" y="20"/>
                  </a:cubicBezTo>
                  <a:cubicBezTo>
                    <a:pt x="96" y="20"/>
                    <a:pt x="94" y="21"/>
                    <a:pt x="91" y="22"/>
                  </a:cubicBezTo>
                  <a:cubicBezTo>
                    <a:pt x="89" y="24"/>
                    <a:pt x="87" y="26"/>
                    <a:pt x="86" y="28"/>
                  </a:cubicBezTo>
                  <a:cubicBezTo>
                    <a:pt x="85" y="30"/>
                    <a:pt x="84" y="32"/>
                    <a:pt x="84" y="35"/>
                  </a:cubicBezTo>
                  <a:cubicBezTo>
                    <a:pt x="83" y="38"/>
                    <a:pt x="83" y="41"/>
                    <a:pt x="83" y="44"/>
                  </a:cubicBezTo>
                  <a:cubicBezTo>
                    <a:pt x="83" y="95"/>
                    <a:pt x="83" y="95"/>
                    <a:pt x="83" y="95"/>
                  </a:cubicBezTo>
                  <a:cubicBezTo>
                    <a:pt x="58" y="95"/>
                    <a:pt x="58" y="95"/>
                    <a:pt x="58" y="95"/>
                  </a:cubicBezTo>
                  <a:cubicBezTo>
                    <a:pt x="58" y="43"/>
                    <a:pt x="58" y="43"/>
                    <a:pt x="58" y="43"/>
                  </a:cubicBezTo>
                  <a:cubicBezTo>
                    <a:pt x="58" y="41"/>
                    <a:pt x="58" y="38"/>
                    <a:pt x="58" y="35"/>
                  </a:cubicBezTo>
                  <a:cubicBezTo>
                    <a:pt x="57" y="33"/>
                    <a:pt x="57" y="30"/>
                    <a:pt x="56" y="28"/>
                  </a:cubicBezTo>
                  <a:cubicBezTo>
                    <a:pt x="55" y="26"/>
                    <a:pt x="54" y="24"/>
                    <a:pt x="52" y="22"/>
                  </a:cubicBezTo>
                  <a:cubicBezTo>
                    <a:pt x="49" y="21"/>
                    <a:pt x="46" y="20"/>
                    <a:pt x="42" y="20"/>
                  </a:cubicBezTo>
                  <a:cubicBezTo>
                    <a:pt x="41" y="20"/>
                    <a:pt x="40" y="21"/>
                    <a:pt x="38" y="21"/>
                  </a:cubicBezTo>
                  <a:cubicBezTo>
                    <a:pt x="36" y="22"/>
                    <a:pt x="34" y="23"/>
                    <a:pt x="32" y="24"/>
                  </a:cubicBezTo>
                  <a:cubicBezTo>
                    <a:pt x="30" y="26"/>
                    <a:pt x="29" y="28"/>
                    <a:pt x="27" y="31"/>
                  </a:cubicBezTo>
                  <a:cubicBezTo>
                    <a:pt x="26" y="33"/>
                    <a:pt x="25" y="37"/>
                    <a:pt x="25" y="42"/>
                  </a:cubicBezTo>
                  <a:cubicBezTo>
                    <a:pt x="25" y="95"/>
                    <a:pt x="25" y="95"/>
                    <a:pt x="25" y="95"/>
                  </a:cubicBezTo>
                  <a:cubicBezTo>
                    <a:pt x="0" y="95"/>
                    <a:pt x="0" y="95"/>
                    <a:pt x="0" y="95"/>
                  </a:cubicBezTo>
                  <a:cubicBezTo>
                    <a:pt x="0" y="3"/>
                    <a:pt x="0" y="3"/>
                    <a:pt x="0" y="3"/>
                  </a:cubicBezTo>
                  <a:lnTo>
                    <a:pt x="24"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53"/>
            <p:cNvSpPr>
              <a:spLocks noEditPoints="1"/>
            </p:cNvSpPr>
            <p:nvPr userDrawn="1"/>
          </p:nvSpPr>
          <p:spPr bwMode="auto">
            <a:xfrm>
              <a:off x="3057" y="1301"/>
              <a:ext cx="220" cy="230"/>
            </a:xfrm>
            <a:custGeom>
              <a:avLst/>
              <a:gdLst>
                <a:gd name="T0" fmla="*/ 32 w 93"/>
                <a:gd name="T1" fmla="*/ 73 h 97"/>
                <a:gd name="T2" fmla="*/ 48 w 93"/>
                <a:gd name="T3" fmla="*/ 78 h 97"/>
                <a:gd name="T4" fmla="*/ 61 w 93"/>
                <a:gd name="T5" fmla="*/ 75 h 97"/>
                <a:gd name="T6" fmla="*/ 68 w 93"/>
                <a:gd name="T7" fmla="*/ 66 h 97"/>
                <a:gd name="T8" fmla="*/ 91 w 93"/>
                <a:gd name="T9" fmla="*/ 66 h 97"/>
                <a:gd name="T10" fmla="*/ 74 w 93"/>
                <a:gd name="T11" fmla="*/ 90 h 97"/>
                <a:gd name="T12" fmla="*/ 47 w 93"/>
                <a:gd name="T13" fmla="*/ 97 h 97"/>
                <a:gd name="T14" fmla="*/ 28 w 93"/>
                <a:gd name="T15" fmla="*/ 94 h 97"/>
                <a:gd name="T16" fmla="*/ 13 w 93"/>
                <a:gd name="T17" fmla="*/ 84 h 97"/>
                <a:gd name="T18" fmla="*/ 4 w 93"/>
                <a:gd name="T19" fmla="*/ 69 h 97"/>
                <a:gd name="T20" fmla="*/ 0 w 93"/>
                <a:gd name="T21" fmla="*/ 49 h 97"/>
                <a:gd name="T22" fmla="*/ 4 w 93"/>
                <a:gd name="T23" fmla="*/ 30 h 97"/>
                <a:gd name="T24" fmla="*/ 13 w 93"/>
                <a:gd name="T25" fmla="*/ 14 h 97"/>
                <a:gd name="T26" fmla="*/ 28 w 93"/>
                <a:gd name="T27" fmla="*/ 4 h 97"/>
                <a:gd name="T28" fmla="*/ 47 w 93"/>
                <a:gd name="T29" fmla="*/ 0 h 97"/>
                <a:gd name="T30" fmla="*/ 68 w 93"/>
                <a:gd name="T31" fmla="*/ 5 h 97"/>
                <a:gd name="T32" fmla="*/ 82 w 93"/>
                <a:gd name="T33" fmla="*/ 17 h 97"/>
                <a:gd name="T34" fmla="*/ 90 w 93"/>
                <a:gd name="T35" fmla="*/ 35 h 97"/>
                <a:gd name="T36" fmla="*/ 92 w 93"/>
                <a:gd name="T37" fmla="*/ 55 h 97"/>
                <a:gd name="T38" fmla="*/ 26 w 93"/>
                <a:gd name="T39" fmla="*/ 55 h 97"/>
                <a:gd name="T40" fmla="*/ 32 w 93"/>
                <a:gd name="T41" fmla="*/ 73 h 97"/>
                <a:gd name="T42" fmla="*/ 60 w 93"/>
                <a:gd name="T43" fmla="*/ 24 h 97"/>
                <a:gd name="T44" fmla="*/ 47 w 93"/>
                <a:gd name="T45" fmla="*/ 19 h 97"/>
                <a:gd name="T46" fmla="*/ 37 w 93"/>
                <a:gd name="T47" fmla="*/ 21 h 97"/>
                <a:gd name="T48" fmla="*/ 30 w 93"/>
                <a:gd name="T49" fmla="*/ 27 h 97"/>
                <a:gd name="T50" fmla="*/ 27 w 93"/>
                <a:gd name="T51" fmla="*/ 33 h 97"/>
                <a:gd name="T52" fmla="*/ 26 w 93"/>
                <a:gd name="T53" fmla="*/ 39 h 97"/>
                <a:gd name="T54" fmla="*/ 67 w 93"/>
                <a:gd name="T55" fmla="*/ 39 h 97"/>
                <a:gd name="T56" fmla="*/ 60 w 93"/>
                <a:gd name="T57"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3" h="97">
                  <a:moveTo>
                    <a:pt x="32" y="73"/>
                  </a:moveTo>
                  <a:cubicBezTo>
                    <a:pt x="36" y="77"/>
                    <a:pt x="41" y="78"/>
                    <a:pt x="48" y="78"/>
                  </a:cubicBezTo>
                  <a:cubicBezTo>
                    <a:pt x="53" y="78"/>
                    <a:pt x="58" y="77"/>
                    <a:pt x="61" y="75"/>
                  </a:cubicBezTo>
                  <a:cubicBezTo>
                    <a:pt x="65" y="72"/>
                    <a:pt x="67" y="69"/>
                    <a:pt x="68" y="66"/>
                  </a:cubicBezTo>
                  <a:cubicBezTo>
                    <a:pt x="91" y="66"/>
                    <a:pt x="91" y="66"/>
                    <a:pt x="91" y="66"/>
                  </a:cubicBezTo>
                  <a:cubicBezTo>
                    <a:pt x="87" y="78"/>
                    <a:pt x="81" y="85"/>
                    <a:pt x="74" y="90"/>
                  </a:cubicBezTo>
                  <a:cubicBezTo>
                    <a:pt x="67" y="95"/>
                    <a:pt x="58" y="97"/>
                    <a:pt x="47" y="97"/>
                  </a:cubicBezTo>
                  <a:cubicBezTo>
                    <a:pt x="40" y="97"/>
                    <a:pt x="34" y="96"/>
                    <a:pt x="28" y="94"/>
                  </a:cubicBezTo>
                  <a:cubicBezTo>
                    <a:pt x="22" y="92"/>
                    <a:pt x="17" y="88"/>
                    <a:pt x="13" y="84"/>
                  </a:cubicBezTo>
                  <a:cubicBezTo>
                    <a:pt x="9" y="80"/>
                    <a:pt x="6" y="75"/>
                    <a:pt x="4" y="69"/>
                  </a:cubicBezTo>
                  <a:cubicBezTo>
                    <a:pt x="1" y="63"/>
                    <a:pt x="0" y="56"/>
                    <a:pt x="0" y="49"/>
                  </a:cubicBezTo>
                  <a:cubicBezTo>
                    <a:pt x="0" y="42"/>
                    <a:pt x="1" y="36"/>
                    <a:pt x="4" y="30"/>
                  </a:cubicBezTo>
                  <a:cubicBezTo>
                    <a:pt x="6" y="24"/>
                    <a:pt x="9" y="19"/>
                    <a:pt x="13" y="14"/>
                  </a:cubicBezTo>
                  <a:cubicBezTo>
                    <a:pt x="17" y="10"/>
                    <a:pt x="22" y="7"/>
                    <a:pt x="28" y="4"/>
                  </a:cubicBezTo>
                  <a:cubicBezTo>
                    <a:pt x="34" y="2"/>
                    <a:pt x="40" y="0"/>
                    <a:pt x="47" y="0"/>
                  </a:cubicBezTo>
                  <a:cubicBezTo>
                    <a:pt x="55" y="0"/>
                    <a:pt x="62" y="2"/>
                    <a:pt x="68" y="5"/>
                  </a:cubicBezTo>
                  <a:cubicBezTo>
                    <a:pt x="74" y="8"/>
                    <a:pt x="78" y="12"/>
                    <a:pt x="82" y="17"/>
                  </a:cubicBezTo>
                  <a:cubicBezTo>
                    <a:pt x="86" y="22"/>
                    <a:pt x="89" y="28"/>
                    <a:pt x="90" y="35"/>
                  </a:cubicBezTo>
                  <a:cubicBezTo>
                    <a:pt x="92" y="41"/>
                    <a:pt x="93" y="48"/>
                    <a:pt x="92" y="55"/>
                  </a:cubicBezTo>
                  <a:cubicBezTo>
                    <a:pt x="26" y="55"/>
                    <a:pt x="26" y="55"/>
                    <a:pt x="26" y="55"/>
                  </a:cubicBezTo>
                  <a:cubicBezTo>
                    <a:pt x="26" y="63"/>
                    <a:pt x="28" y="69"/>
                    <a:pt x="32" y="73"/>
                  </a:cubicBezTo>
                  <a:close/>
                  <a:moveTo>
                    <a:pt x="60" y="24"/>
                  </a:moveTo>
                  <a:cubicBezTo>
                    <a:pt x="57" y="21"/>
                    <a:pt x="53" y="19"/>
                    <a:pt x="47" y="19"/>
                  </a:cubicBezTo>
                  <a:cubicBezTo>
                    <a:pt x="43" y="19"/>
                    <a:pt x="39" y="20"/>
                    <a:pt x="37" y="21"/>
                  </a:cubicBezTo>
                  <a:cubicBezTo>
                    <a:pt x="34" y="23"/>
                    <a:pt x="32" y="25"/>
                    <a:pt x="30" y="27"/>
                  </a:cubicBezTo>
                  <a:cubicBezTo>
                    <a:pt x="29" y="29"/>
                    <a:pt x="27" y="31"/>
                    <a:pt x="27" y="33"/>
                  </a:cubicBezTo>
                  <a:cubicBezTo>
                    <a:pt x="26" y="35"/>
                    <a:pt x="26" y="37"/>
                    <a:pt x="26" y="39"/>
                  </a:cubicBezTo>
                  <a:cubicBezTo>
                    <a:pt x="67" y="39"/>
                    <a:pt x="67" y="39"/>
                    <a:pt x="67" y="39"/>
                  </a:cubicBezTo>
                  <a:cubicBezTo>
                    <a:pt x="66" y="33"/>
                    <a:pt x="64" y="28"/>
                    <a:pt x="60" y="2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54"/>
            <p:cNvSpPr>
              <a:spLocks/>
            </p:cNvSpPr>
            <p:nvPr userDrawn="1"/>
          </p:nvSpPr>
          <p:spPr bwMode="auto">
            <a:xfrm>
              <a:off x="3311" y="1301"/>
              <a:ext cx="139" cy="225"/>
            </a:xfrm>
            <a:custGeom>
              <a:avLst/>
              <a:gdLst>
                <a:gd name="T0" fmla="*/ 24 w 59"/>
                <a:gd name="T1" fmla="*/ 3 h 95"/>
                <a:gd name="T2" fmla="*/ 24 w 59"/>
                <a:gd name="T3" fmla="*/ 20 h 95"/>
                <a:gd name="T4" fmla="*/ 25 w 59"/>
                <a:gd name="T5" fmla="*/ 20 h 95"/>
                <a:gd name="T6" fmla="*/ 29 w 59"/>
                <a:gd name="T7" fmla="*/ 12 h 95"/>
                <a:gd name="T8" fmla="*/ 36 w 59"/>
                <a:gd name="T9" fmla="*/ 6 h 95"/>
                <a:gd name="T10" fmla="*/ 45 w 59"/>
                <a:gd name="T11" fmla="*/ 2 h 95"/>
                <a:gd name="T12" fmla="*/ 54 w 59"/>
                <a:gd name="T13" fmla="*/ 0 h 95"/>
                <a:gd name="T14" fmla="*/ 59 w 59"/>
                <a:gd name="T15" fmla="*/ 1 h 95"/>
                <a:gd name="T16" fmla="*/ 59 w 59"/>
                <a:gd name="T17" fmla="*/ 25 h 95"/>
                <a:gd name="T18" fmla="*/ 55 w 59"/>
                <a:gd name="T19" fmla="*/ 24 h 95"/>
                <a:gd name="T20" fmla="*/ 50 w 59"/>
                <a:gd name="T21" fmla="*/ 24 h 95"/>
                <a:gd name="T22" fmla="*/ 39 w 59"/>
                <a:gd name="T23" fmla="*/ 26 h 95"/>
                <a:gd name="T24" fmla="*/ 31 w 59"/>
                <a:gd name="T25" fmla="*/ 33 h 95"/>
                <a:gd name="T26" fmla="*/ 27 w 59"/>
                <a:gd name="T27" fmla="*/ 42 h 95"/>
                <a:gd name="T28" fmla="*/ 25 w 59"/>
                <a:gd name="T29" fmla="*/ 53 h 95"/>
                <a:gd name="T30" fmla="*/ 25 w 59"/>
                <a:gd name="T31" fmla="*/ 95 h 95"/>
                <a:gd name="T32" fmla="*/ 0 w 59"/>
                <a:gd name="T33" fmla="*/ 95 h 95"/>
                <a:gd name="T34" fmla="*/ 0 w 59"/>
                <a:gd name="T35" fmla="*/ 3 h 95"/>
                <a:gd name="T36" fmla="*/ 24 w 59"/>
                <a:gd name="T37"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 h="95">
                  <a:moveTo>
                    <a:pt x="24" y="3"/>
                  </a:moveTo>
                  <a:cubicBezTo>
                    <a:pt x="24" y="20"/>
                    <a:pt x="24" y="20"/>
                    <a:pt x="24" y="20"/>
                  </a:cubicBezTo>
                  <a:cubicBezTo>
                    <a:pt x="25" y="20"/>
                    <a:pt x="25" y="20"/>
                    <a:pt x="25" y="20"/>
                  </a:cubicBezTo>
                  <a:cubicBezTo>
                    <a:pt x="26" y="17"/>
                    <a:pt x="27" y="14"/>
                    <a:pt x="29" y="12"/>
                  </a:cubicBezTo>
                  <a:cubicBezTo>
                    <a:pt x="31" y="10"/>
                    <a:pt x="34" y="8"/>
                    <a:pt x="36" y="6"/>
                  </a:cubicBezTo>
                  <a:cubicBezTo>
                    <a:pt x="39" y="4"/>
                    <a:pt x="42" y="3"/>
                    <a:pt x="45" y="2"/>
                  </a:cubicBezTo>
                  <a:cubicBezTo>
                    <a:pt x="48" y="1"/>
                    <a:pt x="51" y="0"/>
                    <a:pt x="54" y="0"/>
                  </a:cubicBezTo>
                  <a:cubicBezTo>
                    <a:pt x="56" y="0"/>
                    <a:pt x="57" y="1"/>
                    <a:pt x="59" y="1"/>
                  </a:cubicBezTo>
                  <a:cubicBezTo>
                    <a:pt x="59" y="25"/>
                    <a:pt x="59" y="25"/>
                    <a:pt x="59" y="25"/>
                  </a:cubicBezTo>
                  <a:cubicBezTo>
                    <a:pt x="58" y="25"/>
                    <a:pt x="57" y="24"/>
                    <a:pt x="55" y="24"/>
                  </a:cubicBezTo>
                  <a:cubicBezTo>
                    <a:pt x="54" y="24"/>
                    <a:pt x="52" y="24"/>
                    <a:pt x="50" y="24"/>
                  </a:cubicBezTo>
                  <a:cubicBezTo>
                    <a:pt x="46" y="24"/>
                    <a:pt x="42" y="25"/>
                    <a:pt x="39" y="26"/>
                  </a:cubicBezTo>
                  <a:cubicBezTo>
                    <a:pt x="35" y="28"/>
                    <a:pt x="33" y="30"/>
                    <a:pt x="31" y="33"/>
                  </a:cubicBezTo>
                  <a:cubicBezTo>
                    <a:pt x="29" y="35"/>
                    <a:pt x="27" y="38"/>
                    <a:pt x="27" y="42"/>
                  </a:cubicBezTo>
                  <a:cubicBezTo>
                    <a:pt x="26" y="45"/>
                    <a:pt x="25" y="49"/>
                    <a:pt x="25" y="53"/>
                  </a:cubicBezTo>
                  <a:cubicBezTo>
                    <a:pt x="25" y="95"/>
                    <a:pt x="25" y="95"/>
                    <a:pt x="25" y="95"/>
                  </a:cubicBezTo>
                  <a:cubicBezTo>
                    <a:pt x="0" y="95"/>
                    <a:pt x="0" y="95"/>
                    <a:pt x="0" y="95"/>
                  </a:cubicBezTo>
                  <a:cubicBezTo>
                    <a:pt x="0" y="3"/>
                    <a:pt x="0" y="3"/>
                    <a:pt x="0" y="3"/>
                  </a:cubicBezTo>
                  <a:lnTo>
                    <a:pt x="24"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55"/>
            <p:cNvSpPr>
              <a:spLocks noEditPoints="1"/>
            </p:cNvSpPr>
            <p:nvPr userDrawn="1"/>
          </p:nvSpPr>
          <p:spPr bwMode="auto">
            <a:xfrm>
              <a:off x="3476" y="1225"/>
              <a:ext cx="59" cy="301"/>
            </a:xfrm>
            <a:custGeom>
              <a:avLst/>
              <a:gdLst>
                <a:gd name="T0" fmla="*/ 0 w 59"/>
                <a:gd name="T1" fmla="*/ 50 h 301"/>
                <a:gd name="T2" fmla="*/ 0 w 59"/>
                <a:gd name="T3" fmla="*/ 0 h 301"/>
                <a:gd name="T4" fmla="*/ 59 w 59"/>
                <a:gd name="T5" fmla="*/ 0 h 301"/>
                <a:gd name="T6" fmla="*/ 59 w 59"/>
                <a:gd name="T7" fmla="*/ 50 h 301"/>
                <a:gd name="T8" fmla="*/ 0 w 59"/>
                <a:gd name="T9" fmla="*/ 50 h 301"/>
                <a:gd name="T10" fmla="*/ 59 w 59"/>
                <a:gd name="T11" fmla="*/ 83 h 301"/>
                <a:gd name="T12" fmla="*/ 59 w 59"/>
                <a:gd name="T13" fmla="*/ 301 h 301"/>
                <a:gd name="T14" fmla="*/ 0 w 59"/>
                <a:gd name="T15" fmla="*/ 301 h 301"/>
                <a:gd name="T16" fmla="*/ 0 w 59"/>
                <a:gd name="T17" fmla="*/ 83 h 301"/>
                <a:gd name="T18" fmla="*/ 59 w 59"/>
                <a:gd name="T19" fmla="*/ 8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301">
                  <a:moveTo>
                    <a:pt x="0" y="50"/>
                  </a:moveTo>
                  <a:lnTo>
                    <a:pt x="0" y="0"/>
                  </a:lnTo>
                  <a:lnTo>
                    <a:pt x="59" y="0"/>
                  </a:lnTo>
                  <a:lnTo>
                    <a:pt x="59" y="50"/>
                  </a:lnTo>
                  <a:lnTo>
                    <a:pt x="0" y="50"/>
                  </a:lnTo>
                  <a:close/>
                  <a:moveTo>
                    <a:pt x="59" y="83"/>
                  </a:moveTo>
                  <a:lnTo>
                    <a:pt x="59" y="301"/>
                  </a:lnTo>
                  <a:lnTo>
                    <a:pt x="0" y="301"/>
                  </a:lnTo>
                  <a:lnTo>
                    <a:pt x="0" y="83"/>
                  </a:lnTo>
                  <a:lnTo>
                    <a:pt x="59" y="8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56"/>
            <p:cNvSpPr>
              <a:spLocks/>
            </p:cNvSpPr>
            <p:nvPr userDrawn="1"/>
          </p:nvSpPr>
          <p:spPr bwMode="auto">
            <a:xfrm>
              <a:off x="3578" y="1301"/>
              <a:ext cx="215" cy="230"/>
            </a:xfrm>
            <a:custGeom>
              <a:avLst/>
              <a:gdLst>
                <a:gd name="T0" fmla="*/ 46 w 91"/>
                <a:gd name="T1" fmla="*/ 19 h 97"/>
                <a:gd name="T2" fmla="*/ 36 w 91"/>
                <a:gd name="T3" fmla="*/ 22 h 97"/>
                <a:gd name="T4" fmla="*/ 30 w 91"/>
                <a:gd name="T5" fmla="*/ 29 h 97"/>
                <a:gd name="T6" fmla="*/ 26 w 91"/>
                <a:gd name="T7" fmla="*/ 39 h 97"/>
                <a:gd name="T8" fmla="*/ 25 w 91"/>
                <a:gd name="T9" fmla="*/ 49 h 97"/>
                <a:gd name="T10" fmla="*/ 26 w 91"/>
                <a:gd name="T11" fmla="*/ 60 h 97"/>
                <a:gd name="T12" fmla="*/ 29 w 91"/>
                <a:gd name="T13" fmla="*/ 69 h 97"/>
                <a:gd name="T14" fmla="*/ 36 w 91"/>
                <a:gd name="T15" fmla="*/ 76 h 97"/>
                <a:gd name="T16" fmla="*/ 46 w 91"/>
                <a:gd name="T17" fmla="*/ 78 h 97"/>
                <a:gd name="T18" fmla="*/ 60 w 91"/>
                <a:gd name="T19" fmla="*/ 73 h 97"/>
                <a:gd name="T20" fmla="*/ 66 w 91"/>
                <a:gd name="T21" fmla="*/ 60 h 97"/>
                <a:gd name="T22" fmla="*/ 91 w 91"/>
                <a:gd name="T23" fmla="*/ 60 h 97"/>
                <a:gd name="T24" fmla="*/ 76 w 91"/>
                <a:gd name="T25" fmla="*/ 88 h 97"/>
                <a:gd name="T26" fmla="*/ 46 w 91"/>
                <a:gd name="T27" fmla="*/ 97 h 97"/>
                <a:gd name="T28" fmla="*/ 27 w 91"/>
                <a:gd name="T29" fmla="*/ 94 h 97"/>
                <a:gd name="T30" fmla="*/ 12 w 91"/>
                <a:gd name="T31" fmla="*/ 84 h 97"/>
                <a:gd name="T32" fmla="*/ 3 w 91"/>
                <a:gd name="T33" fmla="*/ 69 h 97"/>
                <a:gd name="T34" fmla="*/ 0 w 91"/>
                <a:gd name="T35" fmla="*/ 50 h 97"/>
                <a:gd name="T36" fmla="*/ 3 w 91"/>
                <a:gd name="T37" fmla="*/ 30 h 97"/>
                <a:gd name="T38" fmla="*/ 12 w 91"/>
                <a:gd name="T39" fmla="*/ 15 h 97"/>
                <a:gd name="T40" fmla="*/ 27 w 91"/>
                <a:gd name="T41" fmla="*/ 4 h 97"/>
                <a:gd name="T42" fmla="*/ 47 w 91"/>
                <a:gd name="T43" fmla="*/ 0 h 97"/>
                <a:gd name="T44" fmla="*/ 62 w 91"/>
                <a:gd name="T45" fmla="*/ 2 h 97"/>
                <a:gd name="T46" fmla="*/ 76 w 91"/>
                <a:gd name="T47" fmla="*/ 9 h 97"/>
                <a:gd name="T48" fmla="*/ 86 w 91"/>
                <a:gd name="T49" fmla="*/ 20 h 97"/>
                <a:gd name="T50" fmla="*/ 90 w 91"/>
                <a:gd name="T51" fmla="*/ 35 h 97"/>
                <a:gd name="T52" fmla="*/ 65 w 91"/>
                <a:gd name="T53" fmla="*/ 35 h 97"/>
                <a:gd name="T54" fmla="*/ 46 w 91"/>
                <a:gd name="T55" fmla="*/ 1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1" h="97">
                  <a:moveTo>
                    <a:pt x="46" y="19"/>
                  </a:moveTo>
                  <a:cubicBezTo>
                    <a:pt x="42" y="19"/>
                    <a:pt x="39" y="20"/>
                    <a:pt x="36" y="22"/>
                  </a:cubicBezTo>
                  <a:cubicBezTo>
                    <a:pt x="34" y="24"/>
                    <a:pt x="31" y="26"/>
                    <a:pt x="30" y="29"/>
                  </a:cubicBezTo>
                  <a:cubicBezTo>
                    <a:pt x="28" y="32"/>
                    <a:pt x="27" y="35"/>
                    <a:pt x="26" y="39"/>
                  </a:cubicBezTo>
                  <a:cubicBezTo>
                    <a:pt x="25" y="42"/>
                    <a:pt x="25" y="46"/>
                    <a:pt x="25" y="49"/>
                  </a:cubicBezTo>
                  <a:cubicBezTo>
                    <a:pt x="25" y="53"/>
                    <a:pt x="25" y="56"/>
                    <a:pt x="26" y="60"/>
                  </a:cubicBezTo>
                  <a:cubicBezTo>
                    <a:pt x="27" y="63"/>
                    <a:pt x="28" y="66"/>
                    <a:pt x="29" y="69"/>
                  </a:cubicBezTo>
                  <a:cubicBezTo>
                    <a:pt x="31" y="72"/>
                    <a:pt x="33" y="74"/>
                    <a:pt x="36" y="76"/>
                  </a:cubicBezTo>
                  <a:cubicBezTo>
                    <a:pt x="39" y="78"/>
                    <a:pt x="42" y="78"/>
                    <a:pt x="46" y="78"/>
                  </a:cubicBezTo>
                  <a:cubicBezTo>
                    <a:pt x="52" y="78"/>
                    <a:pt x="57" y="77"/>
                    <a:pt x="60" y="73"/>
                  </a:cubicBezTo>
                  <a:cubicBezTo>
                    <a:pt x="63" y="70"/>
                    <a:pt x="65" y="65"/>
                    <a:pt x="66" y="60"/>
                  </a:cubicBezTo>
                  <a:cubicBezTo>
                    <a:pt x="91" y="60"/>
                    <a:pt x="91" y="60"/>
                    <a:pt x="91" y="60"/>
                  </a:cubicBezTo>
                  <a:cubicBezTo>
                    <a:pt x="89" y="72"/>
                    <a:pt x="84" y="81"/>
                    <a:pt x="76" y="88"/>
                  </a:cubicBezTo>
                  <a:cubicBezTo>
                    <a:pt x="68" y="94"/>
                    <a:pt x="58" y="97"/>
                    <a:pt x="46" y="97"/>
                  </a:cubicBezTo>
                  <a:cubicBezTo>
                    <a:pt x="39" y="97"/>
                    <a:pt x="33" y="96"/>
                    <a:pt x="27" y="94"/>
                  </a:cubicBezTo>
                  <a:cubicBezTo>
                    <a:pt x="21" y="92"/>
                    <a:pt x="16" y="88"/>
                    <a:pt x="12" y="84"/>
                  </a:cubicBezTo>
                  <a:cubicBezTo>
                    <a:pt x="8" y="80"/>
                    <a:pt x="5" y="75"/>
                    <a:pt x="3" y="69"/>
                  </a:cubicBezTo>
                  <a:cubicBezTo>
                    <a:pt x="1" y="63"/>
                    <a:pt x="0" y="57"/>
                    <a:pt x="0" y="50"/>
                  </a:cubicBezTo>
                  <a:cubicBezTo>
                    <a:pt x="0" y="43"/>
                    <a:pt x="1" y="37"/>
                    <a:pt x="3" y="30"/>
                  </a:cubicBezTo>
                  <a:cubicBezTo>
                    <a:pt x="5" y="24"/>
                    <a:pt x="8" y="19"/>
                    <a:pt x="12" y="15"/>
                  </a:cubicBezTo>
                  <a:cubicBezTo>
                    <a:pt x="16" y="10"/>
                    <a:pt x="21" y="7"/>
                    <a:pt x="27" y="4"/>
                  </a:cubicBezTo>
                  <a:cubicBezTo>
                    <a:pt x="33" y="2"/>
                    <a:pt x="39" y="0"/>
                    <a:pt x="47" y="0"/>
                  </a:cubicBezTo>
                  <a:cubicBezTo>
                    <a:pt x="52" y="0"/>
                    <a:pt x="57" y="1"/>
                    <a:pt x="62" y="2"/>
                  </a:cubicBezTo>
                  <a:cubicBezTo>
                    <a:pt x="67" y="4"/>
                    <a:pt x="72" y="6"/>
                    <a:pt x="76" y="9"/>
                  </a:cubicBezTo>
                  <a:cubicBezTo>
                    <a:pt x="80" y="12"/>
                    <a:pt x="83" y="16"/>
                    <a:pt x="86" y="20"/>
                  </a:cubicBezTo>
                  <a:cubicBezTo>
                    <a:pt x="88" y="24"/>
                    <a:pt x="90" y="29"/>
                    <a:pt x="90" y="35"/>
                  </a:cubicBezTo>
                  <a:cubicBezTo>
                    <a:pt x="65" y="35"/>
                    <a:pt x="65" y="35"/>
                    <a:pt x="65" y="35"/>
                  </a:cubicBezTo>
                  <a:cubicBezTo>
                    <a:pt x="64" y="25"/>
                    <a:pt x="57" y="19"/>
                    <a:pt x="46" y="19"/>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7"/>
            <p:cNvSpPr>
              <a:spLocks noEditPoints="1"/>
            </p:cNvSpPr>
            <p:nvPr userDrawn="1"/>
          </p:nvSpPr>
          <p:spPr bwMode="auto">
            <a:xfrm>
              <a:off x="3817" y="1301"/>
              <a:ext cx="213" cy="230"/>
            </a:xfrm>
            <a:custGeom>
              <a:avLst/>
              <a:gdLst>
                <a:gd name="T0" fmla="*/ 7 w 90"/>
                <a:gd name="T1" fmla="*/ 16 h 97"/>
                <a:gd name="T2" fmla="*/ 17 w 90"/>
                <a:gd name="T3" fmla="*/ 7 h 97"/>
                <a:gd name="T4" fmla="*/ 31 w 90"/>
                <a:gd name="T5" fmla="*/ 2 h 97"/>
                <a:gd name="T6" fmla="*/ 46 w 90"/>
                <a:gd name="T7" fmla="*/ 0 h 97"/>
                <a:gd name="T8" fmla="*/ 60 w 90"/>
                <a:gd name="T9" fmla="*/ 1 h 97"/>
                <a:gd name="T10" fmla="*/ 73 w 90"/>
                <a:gd name="T11" fmla="*/ 5 h 97"/>
                <a:gd name="T12" fmla="*/ 83 w 90"/>
                <a:gd name="T13" fmla="*/ 13 h 97"/>
                <a:gd name="T14" fmla="*/ 86 w 90"/>
                <a:gd name="T15" fmla="*/ 27 h 97"/>
                <a:gd name="T16" fmla="*/ 86 w 90"/>
                <a:gd name="T17" fmla="*/ 75 h 97"/>
                <a:gd name="T18" fmla="*/ 87 w 90"/>
                <a:gd name="T19" fmla="*/ 86 h 97"/>
                <a:gd name="T20" fmla="*/ 90 w 90"/>
                <a:gd name="T21" fmla="*/ 95 h 97"/>
                <a:gd name="T22" fmla="*/ 64 w 90"/>
                <a:gd name="T23" fmla="*/ 95 h 97"/>
                <a:gd name="T24" fmla="*/ 63 w 90"/>
                <a:gd name="T25" fmla="*/ 91 h 97"/>
                <a:gd name="T26" fmla="*/ 62 w 90"/>
                <a:gd name="T27" fmla="*/ 86 h 97"/>
                <a:gd name="T28" fmla="*/ 48 w 90"/>
                <a:gd name="T29" fmla="*/ 95 h 97"/>
                <a:gd name="T30" fmla="*/ 31 w 90"/>
                <a:gd name="T31" fmla="*/ 97 h 97"/>
                <a:gd name="T32" fmla="*/ 19 w 90"/>
                <a:gd name="T33" fmla="*/ 96 h 97"/>
                <a:gd name="T34" fmla="*/ 9 w 90"/>
                <a:gd name="T35" fmla="*/ 91 h 97"/>
                <a:gd name="T36" fmla="*/ 2 w 90"/>
                <a:gd name="T37" fmla="*/ 82 h 97"/>
                <a:gd name="T38" fmla="*/ 0 w 90"/>
                <a:gd name="T39" fmla="*/ 70 h 97"/>
                <a:gd name="T40" fmla="*/ 3 w 90"/>
                <a:gd name="T41" fmla="*/ 57 h 97"/>
                <a:gd name="T42" fmla="*/ 10 w 90"/>
                <a:gd name="T43" fmla="*/ 49 h 97"/>
                <a:gd name="T44" fmla="*/ 20 w 90"/>
                <a:gd name="T45" fmla="*/ 44 h 97"/>
                <a:gd name="T46" fmla="*/ 31 w 90"/>
                <a:gd name="T47" fmla="*/ 42 h 97"/>
                <a:gd name="T48" fmla="*/ 42 w 90"/>
                <a:gd name="T49" fmla="*/ 40 h 97"/>
                <a:gd name="T50" fmla="*/ 52 w 90"/>
                <a:gd name="T51" fmla="*/ 39 h 97"/>
                <a:gd name="T52" fmla="*/ 59 w 90"/>
                <a:gd name="T53" fmla="*/ 36 h 97"/>
                <a:gd name="T54" fmla="*/ 61 w 90"/>
                <a:gd name="T55" fmla="*/ 30 h 97"/>
                <a:gd name="T56" fmla="*/ 60 w 90"/>
                <a:gd name="T57" fmla="*/ 23 h 97"/>
                <a:gd name="T58" fmla="*/ 56 w 90"/>
                <a:gd name="T59" fmla="*/ 19 h 97"/>
                <a:gd name="T60" fmla="*/ 51 w 90"/>
                <a:gd name="T61" fmla="*/ 18 h 97"/>
                <a:gd name="T62" fmla="*/ 45 w 90"/>
                <a:gd name="T63" fmla="*/ 17 h 97"/>
                <a:gd name="T64" fmla="*/ 33 w 90"/>
                <a:gd name="T65" fmla="*/ 20 h 97"/>
                <a:gd name="T66" fmla="*/ 28 w 90"/>
                <a:gd name="T67" fmla="*/ 31 h 97"/>
                <a:gd name="T68" fmla="*/ 3 w 90"/>
                <a:gd name="T69" fmla="*/ 31 h 97"/>
                <a:gd name="T70" fmla="*/ 7 w 90"/>
                <a:gd name="T71" fmla="*/ 16 h 97"/>
                <a:gd name="T72" fmla="*/ 57 w 90"/>
                <a:gd name="T73" fmla="*/ 52 h 97"/>
                <a:gd name="T74" fmla="*/ 52 w 90"/>
                <a:gd name="T75" fmla="*/ 53 h 97"/>
                <a:gd name="T76" fmla="*/ 46 w 90"/>
                <a:gd name="T77" fmla="*/ 54 h 97"/>
                <a:gd name="T78" fmla="*/ 40 w 90"/>
                <a:gd name="T79" fmla="*/ 55 h 97"/>
                <a:gd name="T80" fmla="*/ 35 w 90"/>
                <a:gd name="T81" fmla="*/ 57 h 97"/>
                <a:gd name="T82" fmla="*/ 30 w 90"/>
                <a:gd name="T83" fmla="*/ 59 h 97"/>
                <a:gd name="T84" fmla="*/ 26 w 90"/>
                <a:gd name="T85" fmla="*/ 63 h 97"/>
                <a:gd name="T86" fmla="*/ 25 w 90"/>
                <a:gd name="T87" fmla="*/ 69 h 97"/>
                <a:gd name="T88" fmla="*/ 26 w 90"/>
                <a:gd name="T89" fmla="*/ 75 h 97"/>
                <a:gd name="T90" fmla="*/ 30 w 90"/>
                <a:gd name="T91" fmla="*/ 78 h 97"/>
                <a:gd name="T92" fmla="*/ 35 w 90"/>
                <a:gd name="T93" fmla="*/ 80 h 97"/>
                <a:gd name="T94" fmla="*/ 41 w 90"/>
                <a:gd name="T95" fmla="*/ 81 h 97"/>
                <a:gd name="T96" fmla="*/ 52 w 90"/>
                <a:gd name="T97" fmla="*/ 78 h 97"/>
                <a:gd name="T98" fmla="*/ 58 w 90"/>
                <a:gd name="T99" fmla="*/ 72 h 97"/>
                <a:gd name="T100" fmla="*/ 61 w 90"/>
                <a:gd name="T101" fmla="*/ 65 h 97"/>
                <a:gd name="T102" fmla="*/ 61 w 90"/>
                <a:gd name="T103" fmla="*/ 59 h 97"/>
                <a:gd name="T104" fmla="*/ 61 w 90"/>
                <a:gd name="T105" fmla="*/ 50 h 97"/>
                <a:gd name="T106" fmla="*/ 57 w 90"/>
                <a:gd name="T107" fmla="*/ 5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 h="97">
                  <a:moveTo>
                    <a:pt x="7" y="16"/>
                  </a:moveTo>
                  <a:cubicBezTo>
                    <a:pt x="10" y="12"/>
                    <a:pt x="13" y="9"/>
                    <a:pt x="17" y="7"/>
                  </a:cubicBezTo>
                  <a:cubicBezTo>
                    <a:pt x="21" y="5"/>
                    <a:pt x="26" y="3"/>
                    <a:pt x="31" y="2"/>
                  </a:cubicBezTo>
                  <a:cubicBezTo>
                    <a:pt x="36" y="1"/>
                    <a:pt x="41" y="0"/>
                    <a:pt x="46" y="0"/>
                  </a:cubicBezTo>
                  <a:cubicBezTo>
                    <a:pt x="51" y="0"/>
                    <a:pt x="55" y="1"/>
                    <a:pt x="60" y="1"/>
                  </a:cubicBezTo>
                  <a:cubicBezTo>
                    <a:pt x="65" y="2"/>
                    <a:pt x="69" y="3"/>
                    <a:pt x="73" y="5"/>
                  </a:cubicBezTo>
                  <a:cubicBezTo>
                    <a:pt x="77" y="7"/>
                    <a:pt x="80" y="10"/>
                    <a:pt x="83" y="13"/>
                  </a:cubicBezTo>
                  <a:cubicBezTo>
                    <a:pt x="85" y="16"/>
                    <a:pt x="86" y="21"/>
                    <a:pt x="86" y="27"/>
                  </a:cubicBezTo>
                  <a:cubicBezTo>
                    <a:pt x="86" y="75"/>
                    <a:pt x="86" y="75"/>
                    <a:pt x="86" y="75"/>
                  </a:cubicBezTo>
                  <a:cubicBezTo>
                    <a:pt x="86" y="79"/>
                    <a:pt x="87" y="83"/>
                    <a:pt x="87" y="86"/>
                  </a:cubicBezTo>
                  <a:cubicBezTo>
                    <a:pt x="88" y="90"/>
                    <a:pt x="88" y="93"/>
                    <a:pt x="90" y="95"/>
                  </a:cubicBezTo>
                  <a:cubicBezTo>
                    <a:pt x="64" y="95"/>
                    <a:pt x="64" y="95"/>
                    <a:pt x="64" y="95"/>
                  </a:cubicBezTo>
                  <a:cubicBezTo>
                    <a:pt x="64" y="94"/>
                    <a:pt x="63" y="92"/>
                    <a:pt x="63" y="91"/>
                  </a:cubicBezTo>
                  <a:cubicBezTo>
                    <a:pt x="63" y="89"/>
                    <a:pt x="62" y="88"/>
                    <a:pt x="62" y="86"/>
                  </a:cubicBezTo>
                  <a:cubicBezTo>
                    <a:pt x="58" y="90"/>
                    <a:pt x="53" y="93"/>
                    <a:pt x="48" y="95"/>
                  </a:cubicBezTo>
                  <a:cubicBezTo>
                    <a:pt x="43" y="96"/>
                    <a:pt x="37" y="97"/>
                    <a:pt x="31" y="97"/>
                  </a:cubicBezTo>
                  <a:cubicBezTo>
                    <a:pt x="27" y="97"/>
                    <a:pt x="23" y="97"/>
                    <a:pt x="19" y="96"/>
                  </a:cubicBezTo>
                  <a:cubicBezTo>
                    <a:pt x="15" y="95"/>
                    <a:pt x="12" y="93"/>
                    <a:pt x="9" y="91"/>
                  </a:cubicBezTo>
                  <a:cubicBezTo>
                    <a:pt x="6" y="88"/>
                    <a:pt x="4" y="86"/>
                    <a:pt x="2" y="82"/>
                  </a:cubicBezTo>
                  <a:cubicBezTo>
                    <a:pt x="1" y="79"/>
                    <a:pt x="0" y="75"/>
                    <a:pt x="0" y="70"/>
                  </a:cubicBezTo>
                  <a:cubicBezTo>
                    <a:pt x="0" y="65"/>
                    <a:pt x="1" y="60"/>
                    <a:pt x="3" y="57"/>
                  </a:cubicBezTo>
                  <a:cubicBezTo>
                    <a:pt x="4" y="54"/>
                    <a:pt x="7" y="51"/>
                    <a:pt x="10" y="49"/>
                  </a:cubicBezTo>
                  <a:cubicBezTo>
                    <a:pt x="13" y="47"/>
                    <a:pt x="16" y="45"/>
                    <a:pt x="20" y="44"/>
                  </a:cubicBezTo>
                  <a:cubicBezTo>
                    <a:pt x="23" y="43"/>
                    <a:pt x="27" y="42"/>
                    <a:pt x="31" y="42"/>
                  </a:cubicBezTo>
                  <a:cubicBezTo>
                    <a:pt x="35" y="41"/>
                    <a:pt x="39" y="41"/>
                    <a:pt x="42" y="40"/>
                  </a:cubicBezTo>
                  <a:cubicBezTo>
                    <a:pt x="46" y="40"/>
                    <a:pt x="49" y="40"/>
                    <a:pt x="52" y="39"/>
                  </a:cubicBezTo>
                  <a:cubicBezTo>
                    <a:pt x="55" y="38"/>
                    <a:pt x="57" y="37"/>
                    <a:pt x="59" y="36"/>
                  </a:cubicBezTo>
                  <a:cubicBezTo>
                    <a:pt x="61" y="34"/>
                    <a:pt x="61" y="32"/>
                    <a:pt x="61" y="30"/>
                  </a:cubicBezTo>
                  <a:cubicBezTo>
                    <a:pt x="61" y="27"/>
                    <a:pt x="61" y="25"/>
                    <a:pt x="60" y="23"/>
                  </a:cubicBezTo>
                  <a:cubicBezTo>
                    <a:pt x="59" y="22"/>
                    <a:pt x="58" y="20"/>
                    <a:pt x="56" y="19"/>
                  </a:cubicBezTo>
                  <a:cubicBezTo>
                    <a:pt x="55" y="19"/>
                    <a:pt x="53" y="18"/>
                    <a:pt x="51" y="18"/>
                  </a:cubicBezTo>
                  <a:cubicBezTo>
                    <a:pt x="49" y="17"/>
                    <a:pt x="47" y="17"/>
                    <a:pt x="45" y="17"/>
                  </a:cubicBezTo>
                  <a:cubicBezTo>
                    <a:pt x="40" y="17"/>
                    <a:pt x="36" y="18"/>
                    <a:pt x="33" y="20"/>
                  </a:cubicBezTo>
                  <a:cubicBezTo>
                    <a:pt x="30" y="23"/>
                    <a:pt x="28" y="26"/>
                    <a:pt x="28" y="31"/>
                  </a:cubicBezTo>
                  <a:cubicBezTo>
                    <a:pt x="3" y="31"/>
                    <a:pt x="3" y="31"/>
                    <a:pt x="3" y="31"/>
                  </a:cubicBezTo>
                  <a:cubicBezTo>
                    <a:pt x="3" y="25"/>
                    <a:pt x="5" y="20"/>
                    <a:pt x="7" y="16"/>
                  </a:cubicBezTo>
                  <a:close/>
                  <a:moveTo>
                    <a:pt x="57" y="52"/>
                  </a:moveTo>
                  <a:cubicBezTo>
                    <a:pt x="56" y="53"/>
                    <a:pt x="54" y="53"/>
                    <a:pt x="52" y="53"/>
                  </a:cubicBezTo>
                  <a:cubicBezTo>
                    <a:pt x="50" y="54"/>
                    <a:pt x="48" y="54"/>
                    <a:pt x="46" y="54"/>
                  </a:cubicBezTo>
                  <a:cubicBezTo>
                    <a:pt x="44" y="55"/>
                    <a:pt x="42" y="55"/>
                    <a:pt x="40" y="55"/>
                  </a:cubicBezTo>
                  <a:cubicBezTo>
                    <a:pt x="38" y="56"/>
                    <a:pt x="36" y="56"/>
                    <a:pt x="35" y="57"/>
                  </a:cubicBezTo>
                  <a:cubicBezTo>
                    <a:pt x="33" y="57"/>
                    <a:pt x="31" y="58"/>
                    <a:pt x="30" y="59"/>
                  </a:cubicBezTo>
                  <a:cubicBezTo>
                    <a:pt x="28" y="60"/>
                    <a:pt x="27" y="61"/>
                    <a:pt x="26" y="63"/>
                  </a:cubicBezTo>
                  <a:cubicBezTo>
                    <a:pt x="26" y="64"/>
                    <a:pt x="25" y="66"/>
                    <a:pt x="25" y="69"/>
                  </a:cubicBezTo>
                  <a:cubicBezTo>
                    <a:pt x="25" y="71"/>
                    <a:pt x="26" y="73"/>
                    <a:pt x="26" y="75"/>
                  </a:cubicBezTo>
                  <a:cubicBezTo>
                    <a:pt x="27" y="76"/>
                    <a:pt x="28" y="77"/>
                    <a:pt x="30" y="78"/>
                  </a:cubicBezTo>
                  <a:cubicBezTo>
                    <a:pt x="31" y="79"/>
                    <a:pt x="33" y="80"/>
                    <a:pt x="35" y="80"/>
                  </a:cubicBezTo>
                  <a:cubicBezTo>
                    <a:pt x="37" y="80"/>
                    <a:pt x="39" y="81"/>
                    <a:pt x="41" y="81"/>
                  </a:cubicBezTo>
                  <a:cubicBezTo>
                    <a:pt x="46" y="81"/>
                    <a:pt x="50" y="80"/>
                    <a:pt x="52" y="78"/>
                  </a:cubicBezTo>
                  <a:cubicBezTo>
                    <a:pt x="55" y="76"/>
                    <a:pt x="57" y="74"/>
                    <a:pt x="58" y="72"/>
                  </a:cubicBezTo>
                  <a:cubicBezTo>
                    <a:pt x="60" y="70"/>
                    <a:pt x="60" y="67"/>
                    <a:pt x="61" y="65"/>
                  </a:cubicBezTo>
                  <a:cubicBezTo>
                    <a:pt x="61" y="63"/>
                    <a:pt x="61" y="61"/>
                    <a:pt x="61" y="59"/>
                  </a:cubicBezTo>
                  <a:cubicBezTo>
                    <a:pt x="61" y="50"/>
                    <a:pt x="61" y="50"/>
                    <a:pt x="61" y="50"/>
                  </a:cubicBezTo>
                  <a:cubicBezTo>
                    <a:pt x="60" y="51"/>
                    <a:pt x="59" y="52"/>
                    <a:pt x="57" y="5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58"/>
            <p:cNvSpPr>
              <a:spLocks/>
            </p:cNvSpPr>
            <p:nvPr userDrawn="1"/>
          </p:nvSpPr>
          <p:spPr bwMode="auto">
            <a:xfrm>
              <a:off x="4068" y="1301"/>
              <a:ext cx="206" cy="225"/>
            </a:xfrm>
            <a:custGeom>
              <a:avLst/>
              <a:gdLst>
                <a:gd name="T0" fmla="*/ 24 w 87"/>
                <a:gd name="T1" fmla="*/ 3 h 95"/>
                <a:gd name="T2" fmla="*/ 24 w 87"/>
                <a:gd name="T3" fmla="*/ 16 h 95"/>
                <a:gd name="T4" fmla="*/ 25 w 87"/>
                <a:gd name="T5" fmla="*/ 16 h 95"/>
                <a:gd name="T6" fmla="*/ 37 w 87"/>
                <a:gd name="T7" fmla="*/ 4 h 95"/>
                <a:gd name="T8" fmla="*/ 53 w 87"/>
                <a:gd name="T9" fmla="*/ 0 h 95"/>
                <a:gd name="T10" fmla="*/ 70 w 87"/>
                <a:gd name="T11" fmla="*/ 3 h 95"/>
                <a:gd name="T12" fmla="*/ 80 w 87"/>
                <a:gd name="T13" fmla="*/ 11 h 95"/>
                <a:gd name="T14" fmla="*/ 85 w 87"/>
                <a:gd name="T15" fmla="*/ 23 h 95"/>
                <a:gd name="T16" fmla="*/ 87 w 87"/>
                <a:gd name="T17" fmla="*/ 38 h 95"/>
                <a:gd name="T18" fmla="*/ 87 w 87"/>
                <a:gd name="T19" fmla="*/ 95 h 95"/>
                <a:gd name="T20" fmla="*/ 61 w 87"/>
                <a:gd name="T21" fmla="*/ 95 h 95"/>
                <a:gd name="T22" fmla="*/ 61 w 87"/>
                <a:gd name="T23" fmla="*/ 43 h 95"/>
                <a:gd name="T24" fmla="*/ 58 w 87"/>
                <a:gd name="T25" fmla="*/ 26 h 95"/>
                <a:gd name="T26" fmla="*/ 45 w 87"/>
                <a:gd name="T27" fmla="*/ 20 h 95"/>
                <a:gd name="T28" fmla="*/ 30 w 87"/>
                <a:gd name="T29" fmla="*/ 26 h 95"/>
                <a:gd name="T30" fmla="*/ 25 w 87"/>
                <a:gd name="T31" fmla="*/ 47 h 95"/>
                <a:gd name="T32" fmla="*/ 25 w 87"/>
                <a:gd name="T33" fmla="*/ 95 h 95"/>
                <a:gd name="T34" fmla="*/ 0 w 87"/>
                <a:gd name="T35" fmla="*/ 95 h 95"/>
                <a:gd name="T36" fmla="*/ 0 w 87"/>
                <a:gd name="T37" fmla="*/ 3 h 95"/>
                <a:gd name="T38" fmla="*/ 24 w 87"/>
                <a:gd name="T39"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95">
                  <a:moveTo>
                    <a:pt x="24" y="3"/>
                  </a:moveTo>
                  <a:cubicBezTo>
                    <a:pt x="24" y="16"/>
                    <a:pt x="24" y="16"/>
                    <a:pt x="24" y="16"/>
                  </a:cubicBezTo>
                  <a:cubicBezTo>
                    <a:pt x="25" y="16"/>
                    <a:pt x="25" y="16"/>
                    <a:pt x="25" y="16"/>
                  </a:cubicBezTo>
                  <a:cubicBezTo>
                    <a:pt x="28" y="10"/>
                    <a:pt x="32" y="6"/>
                    <a:pt x="37" y="4"/>
                  </a:cubicBezTo>
                  <a:cubicBezTo>
                    <a:pt x="42" y="2"/>
                    <a:pt x="48" y="0"/>
                    <a:pt x="53" y="0"/>
                  </a:cubicBezTo>
                  <a:cubicBezTo>
                    <a:pt x="60" y="0"/>
                    <a:pt x="65" y="1"/>
                    <a:pt x="70" y="3"/>
                  </a:cubicBezTo>
                  <a:cubicBezTo>
                    <a:pt x="74" y="5"/>
                    <a:pt x="77" y="8"/>
                    <a:pt x="80" y="11"/>
                  </a:cubicBezTo>
                  <a:cubicBezTo>
                    <a:pt x="82" y="14"/>
                    <a:pt x="84" y="18"/>
                    <a:pt x="85" y="23"/>
                  </a:cubicBezTo>
                  <a:cubicBezTo>
                    <a:pt x="86" y="27"/>
                    <a:pt x="87" y="33"/>
                    <a:pt x="87" y="38"/>
                  </a:cubicBezTo>
                  <a:cubicBezTo>
                    <a:pt x="87" y="95"/>
                    <a:pt x="87" y="95"/>
                    <a:pt x="87" y="95"/>
                  </a:cubicBezTo>
                  <a:cubicBezTo>
                    <a:pt x="61" y="95"/>
                    <a:pt x="61" y="95"/>
                    <a:pt x="61" y="95"/>
                  </a:cubicBezTo>
                  <a:cubicBezTo>
                    <a:pt x="61" y="43"/>
                    <a:pt x="61" y="43"/>
                    <a:pt x="61" y="43"/>
                  </a:cubicBezTo>
                  <a:cubicBezTo>
                    <a:pt x="61" y="35"/>
                    <a:pt x="60" y="30"/>
                    <a:pt x="58" y="26"/>
                  </a:cubicBezTo>
                  <a:cubicBezTo>
                    <a:pt x="55" y="22"/>
                    <a:pt x="51" y="20"/>
                    <a:pt x="45" y="20"/>
                  </a:cubicBezTo>
                  <a:cubicBezTo>
                    <a:pt x="38" y="20"/>
                    <a:pt x="33" y="22"/>
                    <a:pt x="30" y="26"/>
                  </a:cubicBezTo>
                  <a:cubicBezTo>
                    <a:pt x="27" y="31"/>
                    <a:pt x="25" y="37"/>
                    <a:pt x="25" y="47"/>
                  </a:cubicBezTo>
                  <a:cubicBezTo>
                    <a:pt x="25" y="95"/>
                    <a:pt x="25" y="95"/>
                    <a:pt x="25" y="95"/>
                  </a:cubicBezTo>
                  <a:cubicBezTo>
                    <a:pt x="0" y="95"/>
                    <a:pt x="0" y="95"/>
                    <a:pt x="0" y="95"/>
                  </a:cubicBezTo>
                  <a:cubicBezTo>
                    <a:pt x="0" y="3"/>
                    <a:pt x="0" y="3"/>
                    <a:pt x="0" y="3"/>
                  </a:cubicBezTo>
                  <a:lnTo>
                    <a:pt x="24"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9"/>
            <p:cNvSpPr>
              <a:spLocks/>
            </p:cNvSpPr>
            <p:nvPr userDrawn="1"/>
          </p:nvSpPr>
          <p:spPr bwMode="auto">
            <a:xfrm>
              <a:off x="2412" y="1652"/>
              <a:ext cx="328" cy="386"/>
            </a:xfrm>
            <a:custGeom>
              <a:avLst/>
              <a:gdLst>
                <a:gd name="T0" fmla="*/ 85 w 328"/>
                <a:gd name="T1" fmla="*/ 0 h 386"/>
                <a:gd name="T2" fmla="*/ 85 w 328"/>
                <a:gd name="T3" fmla="*/ 149 h 386"/>
                <a:gd name="T4" fmla="*/ 243 w 328"/>
                <a:gd name="T5" fmla="*/ 149 h 386"/>
                <a:gd name="T6" fmla="*/ 243 w 328"/>
                <a:gd name="T7" fmla="*/ 0 h 386"/>
                <a:gd name="T8" fmla="*/ 328 w 328"/>
                <a:gd name="T9" fmla="*/ 0 h 386"/>
                <a:gd name="T10" fmla="*/ 328 w 328"/>
                <a:gd name="T11" fmla="*/ 386 h 386"/>
                <a:gd name="T12" fmla="*/ 243 w 328"/>
                <a:gd name="T13" fmla="*/ 386 h 386"/>
                <a:gd name="T14" fmla="*/ 243 w 328"/>
                <a:gd name="T15" fmla="*/ 220 h 386"/>
                <a:gd name="T16" fmla="*/ 85 w 328"/>
                <a:gd name="T17" fmla="*/ 220 h 386"/>
                <a:gd name="T18" fmla="*/ 85 w 328"/>
                <a:gd name="T19" fmla="*/ 386 h 386"/>
                <a:gd name="T20" fmla="*/ 0 w 328"/>
                <a:gd name="T21" fmla="*/ 386 h 386"/>
                <a:gd name="T22" fmla="*/ 0 w 328"/>
                <a:gd name="T23" fmla="*/ 0 h 386"/>
                <a:gd name="T24" fmla="*/ 85 w 328"/>
                <a:gd name="T25"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8" h="386">
                  <a:moveTo>
                    <a:pt x="85" y="0"/>
                  </a:moveTo>
                  <a:lnTo>
                    <a:pt x="85" y="149"/>
                  </a:lnTo>
                  <a:lnTo>
                    <a:pt x="243" y="149"/>
                  </a:lnTo>
                  <a:lnTo>
                    <a:pt x="243" y="0"/>
                  </a:lnTo>
                  <a:lnTo>
                    <a:pt x="328" y="0"/>
                  </a:lnTo>
                  <a:lnTo>
                    <a:pt x="328" y="386"/>
                  </a:lnTo>
                  <a:lnTo>
                    <a:pt x="243" y="386"/>
                  </a:lnTo>
                  <a:lnTo>
                    <a:pt x="243" y="220"/>
                  </a:lnTo>
                  <a:lnTo>
                    <a:pt x="85" y="220"/>
                  </a:lnTo>
                  <a:lnTo>
                    <a:pt x="85" y="386"/>
                  </a:lnTo>
                  <a:lnTo>
                    <a:pt x="0" y="386"/>
                  </a:lnTo>
                  <a:lnTo>
                    <a:pt x="0" y="0"/>
                  </a:lnTo>
                  <a:lnTo>
                    <a:pt x="8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60"/>
            <p:cNvSpPr>
              <a:spLocks noEditPoints="1"/>
            </p:cNvSpPr>
            <p:nvPr userDrawn="1"/>
          </p:nvSpPr>
          <p:spPr bwMode="auto">
            <a:xfrm>
              <a:off x="2792" y="1751"/>
              <a:ext cx="282" cy="294"/>
            </a:xfrm>
            <a:custGeom>
              <a:avLst/>
              <a:gdLst>
                <a:gd name="T0" fmla="*/ 41 w 119"/>
                <a:gd name="T1" fmla="*/ 93 h 124"/>
                <a:gd name="T2" fmla="*/ 62 w 119"/>
                <a:gd name="T3" fmla="*/ 100 h 124"/>
                <a:gd name="T4" fmla="*/ 79 w 119"/>
                <a:gd name="T5" fmla="*/ 95 h 124"/>
                <a:gd name="T6" fmla="*/ 87 w 119"/>
                <a:gd name="T7" fmla="*/ 85 h 124"/>
                <a:gd name="T8" fmla="*/ 116 w 119"/>
                <a:gd name="T9" fmla="*/ 85 h 124"/>
                <a:gd name="T10" fmla="*/ 95 w 119"/>
                <a:gd name="T11" fmla="*/ 115 h 124"/>
                <a:gd name="T12" fmla="*/ 61 w 119"/>
                <a:gd name="T13" fmla="*/ 124 h 124"/>
                <a:gd name="T14" fmla="*/ 35 w 119"/>
                <a:gd name="T15" fmla="*/ 120 h 124"/>
                <a:gd name="T16" fmla="*/ 16 w 119"/>
                <a:gd name="T17" fmla="*/ 107 h 124"/>
                <a:gd name="T18" fmla="*/ 4 w 119"/>
                <a:gd name="T19" fmla="*/ 88 h 124"/>
                <a:gd name="T20" fmla="*/ 0 w 119"/>
                <a:gd name="T21" fmla="*/ 62 h 124"/>
                <a:gd name="T22" fmla="*/ 4 w 119"/>
                <a:gd name="T23" fmla="*/ 38 h 124"/>
                <a:gd name="T24" fmla="*/ 17 w 119"/>
                <a:gd name="T25" fmla="*/ 18 h 124"/>
                <a:gd name="T26" fmla="*/ 36 w 119"/>
                <a:gd name="T27" fmla="*/ 5 h 124"/>
                <a:gd name="T28" fmla="*/ 61 w 119"/>
                <a:gd name="T29" fmla="*/ 0 h 124"/>
                <a:gd name="T30" fmla="*/ 87 w 119"/>
                <a:gd name="T31" fmla="*/ 6 h 124"/>
                <a:gd name="T32" fmla="*/ 105 w 119"/>
                <a:gd name="T33" fmla="*/ 21 h 124"/>
                <a:gd name="T34" fmla="*/ 116 w 119"/>
                <a:gd name="T35" fmla="*/ 44 h 124"/>
                <a:gd name="T36" fmla="*/ 118 w 119"/>
                <a:gd name="T37" fmla="*/ 70 h 124"/>
                <a:gd name="T38" fmla="*/ 33 w 119"/>
                <a:gd name="T39" fmla="*/ 70 h 124"/>
                <a:gd name="T40" fmla="*/ 41 w 119"/>
                <a:gd name="T41" fmla="*/ 93 h 124"/>
                <a:gd name="T42" fmla="*/ 77 w 119"/>
                <a:gd name="T43" fmla="*/ 31 h 124"/>
                <a:gd name="T44" fmla="*/ 60 w 119"/>
                <a:gd name="T45" fmla="*/ 24 h 124"/>
                <a:gd name="T46" fmla="*/ 47 w 119"/>
                <a:gd name="T47" fmla="*/ 27 h 124"/>
                <a:gd name="T48" fmla="*/ 38 w 119"/>
                <a:gd name="T49" fmla="*/ 33 h 124"/>
                <a:gd name="T50" fmla="*/ 34 w 119"/>
                <a:gd name="T51" fmla="*/ 42 h 124"/>
                <a:gd name="T52" fmla="*/ 33 w 119"/>
                <a:gd name="T53" fmla="*/ 49 h 124"/>
                <a:gd name="T54" fmla="*/ 85 w 119"/>
                <a:gd name="T55" fmla="*/ 49 h 124"/>
                <a:gd name="T56" fmla="*/ 77 w 119"/>
                <a:gd name="T57" fmla="*/ 3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124">
                  <a:moveTo>
                    <a:pt x="41" y="93"/>
                  </a:moveTo>
                  <a:cubicBezTo>
                    <a:pt x="45" y="98"/>
                    <a:pt x="52" y="100"/>
                    <a:pt x="62" y="100"/>
                  </a:cubicBezTo>
                  <a:cubicBezTo>
                    <a:pt x="68" y="100"/>
                    <a:pt x="74" y="99"/>
                    <a:pt x="79" y="95"/>
                  </a:cubicBezTo>
                  <a:cubicBezTo>
                    <a:pt x="83" y="92"/>
                    <a:pt x="86" y="88"/>
                    <a:pt x="87" y="85"/>
                  </a:cubicBezTo>
                  <a:cubicBezTo>
                    <a:pt x="116" y="85"/>
                    <a:pt x="116" y="85"/>
                    <a:pt x="116" y="85"/>
                  </a:cubicBezTo>
                  <a:cubicBezTo>
                    <a:pt x="111" y="99"/>
                    <a:pt x="104" y="109"/>
                    <a:pt x="95" y="115"/>
                  </a:cubicBezTo>
                  <a:cubicBezTo>
                    <a:pt x="85" y="121"/>
                    <a:pt x="74" y="124"/>
                    <a:pt x="61" y="124"/>
                  </a:cubicBezTo>
                  <a:cubicBezTo>
                    <a:pt x="51" y="124"/>
                    <a:pt x="43" y="123"/>
                    <a:pt x="35" y="120"/>
                  </a:cubicBezTo>
                  <a:cubicBezTo>
                    <a:pt x="28" y="117"/>
                    <a:pt x="21" y="113"/>
                    <a:pt x="16" y="107"/>
                  </a:cubicBezTo>
                  <a:cubicBezTo>
                    <a:pt x="11" y="102"/>
                    <a:pt x="7" y="95"/>
                    <a:pt x="4" y="88"/>
                  </a:cubicBezTo>
                  <a:cubicBezTo>
                    <a:pt x="1" y="80"/>
                    <a:pt x="0" y="72"/>
                    <a:pt x="0" y="62"/>
                  </a:cubicBezTo>
                  <a:cubicBezTo>
                    <a:pt x="0" y="53"/>
                    <a:pt x="1" y="45"/>
                    <a:pt x="4" y="38"/>
                  </a:cubicBezTo>
                  <a:cubicBezTo>
                    <a:pt x="7" y="30"/>
                    <a:pt x="11" y="23"/>
                    <a:pt x="17" y="18"/>
                  </a:cubicBezTo>
                  <a:cubicBezTo>
                    <a:pt x="22" y="12"/>
                    <a:pt x="28" y="8"/>
                    <a:pt x="36" y="5"/>
                  </a:cubicBezTo>
                  <a:cubicBezTo>
                    <a:pt x="43" y="1"/>
                    <a:pt x="51" y="0"/>
                    <a:pt x="61" y="0"/>
                  </a:cubicBezTo>
                  <a:cubicBezTo>
                    <a:pt x="71" y="0"/>
                    <a:pt x="79" y="2"/>
                    <a:pt x="87" y="6"/>
                  </a:cubicBezTo>
                  <a:cubicBezTo>
                    <a:pt x="94" y="10"/>
                    <a:pt x="100" y="15"/>
                    <a:pt x="105" y="21"/>
                  </a:cubicBezTo>
                  <a:cubicBezTo>
                    <a:pt x="110" y="28"/>
                    <a:pt x="114" y="35"/>
                    <a:pt x="116" y="44"/>
                  </a:cubicBezTo>
                  <a:cubicBezTo>
                    <a:pt x="118" y="52"/>
                    <a:pt x="119" y="61"/>
                    <a:pt x="118" y="70"/>
                  </a:cubicBezTo>
                  <a:cubicBezTo>
                    <a:pt x="33" y="70"/>
                    <a:pt x="33" y="70"/>
                    <a:pt x="33" y="70"/>
                  </a:cubicBezTo>
                  <a:cubicBezTo>
                    <a:pt x="33" y="81"/>
                    <a:pt x="36" y="88"/>
                    <a:pt x="41" y="93"/>
                  </a:cubicBezTo>
                  <a:close/>
                  <a:moveTo>
                    <a:pt x="77" y="31"/>
                  </a:moveTo>
                  <a:cubicBezTo>
                    <a:pt x="73" y="26"/>
                    <a:pt x="68" y="24"/>
                    <a:pt x="60" y="24"/>
                  </a:cubicBezTo>
                  <a:cubicBezTo>
                    <a:pt x="54" y="24"/>
                    <a:pt x="50" y="25"/>
                    <a:pt x="47" y="27"/>
                  </a:cubicBezTo>
                  <a:cubicBezTo>
                    <a:pt x="43" y="29"/>
                    <a:pt x="40" y="31"/>
                    <a:pt x="38" y="33"/>
                  </a:cubicBezTo>
                  <a:cubicBezTo>
                    <a:pt x="36" y="36"/>
                    <a:pt x="35" y="39"/>
                    <a:pt x="34" y="42"/>
                  </a:cubicBezTo>
                  <a:cubicBezTo>
                    <a:pt x="33" y="45"/>
                    <a:pt x="33" y="47"/>
                    <a:pt x="33" y="49"/>
                  </a:cubicBezTo>
                  <a:cubicBezTo>
                    <a:pt x="85" y="49"/>
                    <a:pt x="85" y="49"/>
                    <a:pt x="85" y="49"/>
                  </a:cubicBezTo>
                  <a:cubicBezTo>
                    <a:pt x="84" y="41"/>
                    <a:pt x="81" y="35"/>
                    <a:pt x="77" y="3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61"/>
            <p:cNvSpPr>
              <a:spLocks noEditPoints="1"/>
            </p:cNvSpPr>
            <p:nvPr userDrawn="1"/>
          </p:nvSpPr>
          <p:spPr bwMode="auto">
            <a:xfrm>
              <a:off x="3105" y="1751"/>
              <a:ext cx="274" cy="294"/>
            </a:xfrm>
            <a:custGeom>
              <a:avLst/>
              <a:gdLst>
                <a:gd name="T0" fmla="*/ 10 w 116"/>
                <a:gd name="T1" fmla="*/ 20 h 124"/>
                <a:gd name="T2" fmla="*/ 22 w 116"/>
                <a:gd name="T3" fmla="*/ 8 h 124"/>
                <a:gd name="T4" fmla="*/ 40 w 116"/>
                <a:gd name="T5" fmla="*/ 2 h 124"/>
                <a:gd name="T6" fmla="*/ 60 w 116"/>
                <a:gd name="T7" fmla="*/ 0 h 124"/>
                <a:gd name="T8" fmla="*/ 78 w 116"/>
                <a:gd name="T9" fmla="*/ 1 h 124"/>
                <a:gd name="T10" fmla="*/ 94 w 116"/>
                <a:gd name="T11" fmla="*/ 6 h 124"/>
                <a:gd name="T12" fmla="*/ 107 w 116"/>
                <a:gd name="T13" fmla="*/ 16 h 124"/>
                <a:gd name="T14" fmla="*/ 112 w 116"/>
                <a:gd name="T15" fmla="*/ 33 h 124"/>
                <a:gd name="T16" fmla="*/ 112 w 116"/>
                <a:gd name="T17" fmla="*/ 95 h 124"/>
                <a:gd name="T18" fmla="*/ 113 w 116"/>
                <a:gd name="T19" fmla="*/ 110 h 124"/>
                <a:gd name="T20" fmla="*/ 116 w 116"/>
                <a:gd name="T21" fmla="*/ 121 h 124"/>
                <a:gd name="T22" fmla="*/ 83 w 116"/>
                <a:gd name="T23" fmla="*/ 121 h 124"/>
                <a:gd name="T24" fmla="*/ 81 w 116"/>
                <a:gd name="T25" fmla="*/ 116 h 124"/>
                <a:gd name="T26" fmla="*/ 80 w 116"/>
                <a:gd name="T27" fmla="*/ 110 h 124"/>
                <a:gd name="T28" fmla="*/ 62 w 116"/>
                <a:gd name="T29" fmla="*/ 121 h 124"/>
                <a:gd name="T30" fmla="*/ 41 w 116"/>
                <a:gd name="T31" fmla="*/ 124 h 124"/>
                <a:gd name="T32" fmla="*/ 25 w 116"/>
                <a:gd name="T33" fmla="*/ 122 h 124"/>
                <a:gd name="T34" fmla="*/ 12 w 116"/>
                <a:gd name="T35" fmla="*/ 116 h 124"/>
                <a:gd name="T36" fmla="*/ 3 w 116"/>
                <a:gd name="T37" fmla="*/ 105 h 124"/>
                <a:gd name="T38" fmla="*/ 0 w 116"/>
                <a:gd name="T39" fmla="*/ 89 h 124"/>
                <a:gd name="T40" fmla="*/ 4 w 116"/>
                <a:gd name="T41" fmla="*/ 73 h 124"/>
                <a:gd name="T42" fmla="*/ 13 w 116"/>
                <a:gd name="T43" fmla="*/ 62 h 124"/>
                <a:gd name="T44" fmla="*/ 26 w 116"/>
                <a:gd name="T45" fmla="*/ 56 h 124"/>
                <a:gd name="T46" fmla="*/ 40 w 116"/>
                <a:gd name="T47" fmla="*/ 53 h 124"/>
                <a:gd name="T48" fmla="*/ 55 w 116"/>
                <a:gd name="T49" fmla="*/ 51 h 124"/>
                <a:gd name="T50" fmla="*/ 67 w 116"/>
                <a:gd name="T51" fmla="*/ 49 h 124"/>
                <a:gd name="T52" fmla="*/ 76 w 116"/>
                <a:gd name="T53" fmla="*/ 45 h 124"/>
                <a:gd name="T54" fmla="*/ 79 w 116"/>
                <a:gd name="T55" fmla="*/ 38 h 124"/>
                <a:gd name="T56" fmla="*/ 77 w 116"/>
                <a:gd name="T57" fmla="*/ 29 h 124"/>
                <a:gd name="T58" fmla="*/ 73 w 116"/>
                <a:gd name="T59" fmla="*/ 24 h 124"/>
                <a:gd name="T60" fmla="*/ 66 w 116"/>
                <a:gd name="T61" fmla="*/ 22 h 124"/>
                <a:gd name="T62" fmla="*/ 58 w 116"/>
                <a:gd name="T63" fmla="*/ 22 h 124"/>
                <a:gd name="T64" fmla="*/ 43 w 116"/>
                <a:gd name="T65" fmla="*/ 26 h 124"/>
                <a:gd name="T66" fmla="*/ 36 w 116"/>
                <a:gd name="T67" fmla="*/ 39 h 124"/>
                <a:gd name="T68" fmla="*/ 4 w 116"/>
                <a:gd name="T69" fmla="*/ 39 h 124"/>
                <a:gd name="T70" fmla="*/ 10 w 116"/>
                <a:gd name="T71" fmla="*/ 20 h 124"/>
                <a:gd name="T72" fmla="*/ 74 w 116"/>
                <a:gd name="T73" fmla="*/ 66 h 124"/>
                <a:gd name="T74" fmla="*/ 67 w 116"/>
                <a:gd name="T75" fmla="*/ 68 h 124"/>
                <a:gd name="T76" fmla="*/ 60 w 116"/>
                <a:gd name="T77" fmla="*/ 69 h 124"/>
                <a:gd name="T78" fmla="*/ 52 w 116"/>
                <a:gd name="T79" fmla="*/ 70 h 124"/>
                <a:gd name="T80" fmla="*/ 45 w 116"/>
                <a:gd name="T81" fmla="*/ 72 h 124"/>
                <a:gd name="T82" fmla="*/ 39 w 116"/>
                <a:gd name="T83" fmla="*/ 75 h 124"/>
                <a:gd name="T84" fmla="*/ 34 w 116"/>
                <a:gd name="T85" fmla="*/ 80 h 124"/>
                <a:gd name="T86" fmla="*/ 33 w 116"/>
                <a:gd name="T87" fmla="*/ 88 h 124"/>
                <a:gd name="T88" fmla="*/ 34 w 116"/>
                <a:gd name="T89" fmla="*/ 95 h 124"/>
                <a:gd name="T90" fmla="*/ 39 w 116"/>
                <a:gd name="T91" fmla="*/ 100 h 124"/>
                <a:gd name="T92" fmla="*/ 45 w 116"/>
                <a:gd name="T93" fmla="*/ 102 h 124"/>
                <a:gd name="T94" fmla="*/ 53 w 116"/>
                <a:gd name="T95" fmla="*/ 103 h 124"/>
                <a:gd name="T96" fmla="*/ 68 w 116"/>
                <a:gd name="T97" fmla="*/ 100 h 124"/>
                <a:gd name="T98" fmla="*/ 75 w 116"/>
                <a:gd name="T99" fmla="*/ 92 h 124"/>
                <a:gd name="T100" fmla="*/ 79 w 116"/>
                <a:gd name="T101" fmla="*/ 83 h 124"/>
                <a:gd name="T102" fmla="*/ 79 w 116"/>
                <a:gd name="T103" fmla="*/ 76 h 124"/>
                <a:gd name="T104" fmla="*/ 79 w 116"/>
                <a:gd name="T105" fmla="*/ 63 h 124"/>
                <a:gd name="T106" fmla="*/ 74 w 116"/>
                <a:gd name="T107" fmla="*/ 66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24">
                  <a:moveTo>
                    <a:pt x="10" y="20"/>
                  </a:moveTo>
                  <a:cubicBezTo>
                    <a:pt x="13" y="15"/>
                    <a:pt x="17" y="11"/>
                    <a:pt x="22" y="8"/>
                  </a:cubicBezTo>
                  <a:cubicBezTo>
                    <a:pt x="28" y="5"/>
                    <a:pt x="34" y="3"/>
                    <a:pt x="40" y="2"/>
                  </a:cubicBezTo>
                  <a:cubicBezTo>
                    <a:pt x="47" y="0"/>
                    <a:pt x="53" y="0"/>
                    <a:pt x="60" y="0"/>
                  </a:cubicBezTo>
                  <a:cubicBezTo>
                    <a:pt x="66" y="0"/>
                    <a:pt x="72" y="0"/>
                    <a:pt x="78" y="1"/>
                  </a:cubicBezTo>
                  <a:cubicBezTo>
                    <a:pt x="84" y="2"/>
                    <a:pt x="89" y="4"/>
                    <a:pt x="94" y="6"/>
                  </a:cubicBezTo>
                  <a:cubicBezTo>
                    <a:pt x="99" y="8"/>
                    <a:pt x="104" y="12"/>
                    <a:pt x="107" y="16"/>
                  </a:cubicBezTo>
                  <a:cubicBezTo>
                    <a:pt x="110" y="20"/>
                    <a:pt x="112" y="26"/>
                    <a:pt x="112" y="33"/>
                  </a:cubicBezTo>
                  <a:cubicBezTo>
                    <a:pt x="112" y="95"/>
                    <a:pt x="112" y="95"/>
                    <a:pt x="112" y="95"/>
                  </a:cubicBezTo>
                  <a:cubicBezTo>
                    <a:pt x="112" y="100"/>
                    <a:pt x="112" y="106"/>
                    <a:pt x="113" y="110"/>
                  </a:cubicBezTo>
                  <a:cubicBezTo>
                    <a:pt x="113" y="115"/>
                    <a:pt x="114" y="119"/>
                    <a:pt x="116" y="121"/>
                  </a:cubicBezTo>
                  <a:cubicBezTo>
                    <a:pt x="83" y="121"/>
                    <a:pt x="83" y="121"/>
                    <a:pt x="83" y="121"/>
                  </a:cubicBezTo>
                  <a:cubicBezTo>
                    <a:pt x="82" y="120"/>
                    <a:pt x="82" y="118"/>
                    <a:pt x="81" y="116"/>
                  </a:cubicBezTo>
                  <a:cubicBezTo>
                    <a:pt x="81" y="114"/>
                    <a:pt x="81" y="112"/>
                    <a:pt x="80" y="110"/>
                  </a:cubicBezTo>
                  <a:cubicBezTo>
                    <a:pt x="75" y="115"/>
                    <a:pt x="69" y="119"/>
                    <a:pt x="62" y="121"/>
                  </a:cubicBezTo>
                  <a:cubicBezTo>
                    <a:pt x="55" y="123"/>
                    <a:pt x="48" y="124"/>
                    <a:pt x="41" y="124"/>
                  </a:cubicBezTo>
                  <a:cubicBezTo>
                    <a:pt x="35" y="124"/>
                    <a:pt x="30" y="124"/>
                    <a:pt x="25" y="122"/>
                  </a:cubicBezTo>
                  <a:cubicBezTo>
                    <a:pt x="20" y="121"/>
                    <a:pt x="16" y="119"/>
                    <a:pt x="12" y="116"/>
                  </a:cubicBezTo>
                  <a:cubicBezTo>
                    <a:pt x="8" y="113"/>
                    <a:pt x="5" y="109"/>
                    <a:pt x="3" y="105"/>
                  </a:cubicBezTo>
                  <a:cubicBezTo>
                    <a:pt x="1" y="101"/>
                    <a:pt x="0" y="95"/>
                    <a:pt x="0" y="89"/>
                  </a:cubicBezTo>
                  <a:cubicBezTo>
                    <a:pt x="0" y="82"/>
                    <a:pt x="1" y="77"/>
                    <a:pt x="4" y="73"/>
                  </a:cubicBezTo>
                  <a:cubicBezTo>
                    <a:pt x="6" y="68"/>
                    <a:pt x="9" y="65"/>
                    <a:pt x="13" y="62"/>
                  </a:cubicBezTo>
                  <a:cubicBezTo>
                    <a:pt x="17" y="60"/>
                    <a:pt x="21" y="58"/>
                    <a:pt x="26" y="56"/>
                  </a:cubicBezTo>
                  <a:cubicBezTo>
                    <a:pt x="31" y="55"/>
                    <a:pt x="35" y="54"/>
                    <a:pt x="40" y="53"/>
                  </a:cubicBezTo>
                  <a:cubicBezTo>
                    <a:pt x="45" y="52"/>
                    <a:pt x="50" y="52"/>
                    <a:pt x="55" y="51"/>
                  </a:cubicBezTo>
                  <a:cubicBezTo>
                    <a:pt x="60" y="51"/>
                    <a:pt x="64" y="50"/>
                    <a:pt x="67" y="49"/>
                  </a:cubicBezTo>
                  <a:cubicBezTo>
                    <a:pt x="71" y="48"/>
                    <a:pt x="74" y="47"/>
                    <a:pt x="76" y="45"/>
                  </a:cubicBezTo>
                  <a:cubicBezTo>
                    <a:pt x="78" y="44"/>
                    <a:pt x="79" y="41"/>
                    <a:pt x="79" y="38"/>
                  </a:cubicBezTo>
                  <a:cubicBezTo>
                    <a:pt x="79" y="34"/>
                    <a:pt x="79" y="31"/>
                    <a:pt x="77" y="29"/>
                  </a:cubicBezTo>
                  <a:cubicBezTo>
                    <a:pt x="76" y="27"/>
                    <a:pt x="75" y="26"/>
                    <a:pt x="73" y="24"/>
                  </a:cubicBezTo>
                  <a:cubicBezTo>
                    <a:pt x="71" y="23"/>
                    <a:pt x="69" y="22"/>
                    <a:pt x="66" y="22"/>
                  </a:cubicBezTo>
                  <a:cubicBezTo>
                    <a:pt x="64" y="22"/>
                    <a:pt x="61" y="22"/>
                    <a:pt x="58" y="22"/>
                  </a:cubicBezTo>
                  <a:cubicBezTo>
                    <a:pt x="52" y="22"/>
                    <a:pt x="47" y="23"/>
                    <a:pt x="43" y="26"/>
                  </a:cubicBezTo>
                  <a:cubicBezTo>
                    <a:pt x="39" y="28"/>
                    <a:pt x="37" y="33"/>
                    <a:pt x="36" y="39"/>
                  </a:cubicBezTo>
                  <a:cubicBezTo>
                    <a:pt x="4" y="39"/>
                    <a:pt x="4" y="39"/>
                    <a:pt x="4" y="39"/>
                  </a:cubicBezTo>
                  <a:cubicBezTo>
                    <a:pt x="4" y="32"/>
                    <a:pt x="6" y="25"/>
                    <a:pt x="10" y="20"/>
                  </a:cubicBezTo>
                  <a:close/>
                  <a:moveTo>
                    <a:pt x="74" y="66"/>
                  </a:moveTo>
                  <a:cubicBezTo>
                    <a:pt x="72" y="67"/>
                    <a:pt x="70" y="68"/>
                    <a:pt x="67" y="68"/>
                  </a:cubicBezTo>
                  <a:cubicBezTo>
                    <a:pt x="65" y="69"/>
                    <a:pt x="62" y="69"/>
                    <a:pt x="60" y="69"/>
                  </a:cubicBezTo>
                  <a:cubicBezTo>
                    <a:pt x="57" y="70"/>
                    <a:pt x="55" y="70"/>
                    <a:pt x="52" y="70"/>
                  </a:cubicBezTo>
                  <a:cubicBezTo>
                    <a:pt x="50" y="71"/>
                    <a:pt x="47" y="71"/>
                    <a:pt x="45" y="72"/>
                  </a:cubicBezTo>
                  <a:cubicBezTo>
                    <a:pt x="42" y="73"/>
                    <a:pt x="40" y="74"/>
                    <a:pt x="39" y="75"/>
                  </a:cubicBezTo>
                  <a:cubicBezTo>
                    <a:pt x="37" y="77"/>
                    <a:pt x="35" y="78"/>
                    <a:pt x="34" y="80"/>
                  </a:cubicBezTo>
                  <a:cubicBezTo>
                    <a:pt x="33" y="82"/>
                    <a:pt x="33" y="85"/>
                    <a:pt x="33" y="88"/>
                  </a:cubicBezTo>
                  <a:cubicBezTo>
                    <a:pt x="33" y="91"/>
                    <a:pt x="33" y="93"/>
                    <a:pt x="34" y="95"/>
                  </a:cubicBezTo>
                  <a:cubicBezTo>
                    <a:pt x="35" y="97"/>
                    <a:pt x="37" y="99"/>
                    <a:pt x="39" y="100"/>
                  </a:cubicBezTo>
                  <a:cubicBezTo>
                    <a:pt x="41" y="101"/>
                    <a:pt x="43" y="102"/>
                    <a:pt x="45" y="102"/>
                  </a:cubicBezTo>
                  <a:cubicBezTo>
                    <a:pt x="48" y="103"/>
                    <a:pt x="50" y="103"/>
                    <a:pt x="53" y="103"/>
                  </a:cubicBezTo>
                  <a:cubicBezTo>
                    <a:pt x="59" y="103"/>
                    <a:pt x="64" y="102"/>
                    <a:pt x="68" y="100"/>
                  </a:cubicBezTo>
                  <a:cubicBezTo>
                    <a:pt x="71" y="98"/>
                    <a:pt x="74" y="95"/>
                    <a:pt x="75" y="92"/>
                  </a:cubicBezTo>
                  <a:cubicBezTo>
                    <a:pt x="77" y="89"/>
                    <a:pt x="78" y="86"/>
                    <a:pt x="79" y="83"/>
                  </a:cubicBezTo>
                  <a:cubicBezTo>
                    <a:pt x="79" y="80"/>
                    <a:pt x="79" y="77"/>
                    <a:pt x="79" y="76"/>
                  </a:cubicBezTo>
                  <a:cubicBezTo>
                    <a:pt x="79" y="63"/>
                    <a:pt x="79" y="63"/>
                    <a:pt x="79" y="63"/>
                  </a:cubicBezTo>
                  <a:cubicBezTo>
                    <a:pt x="78" y="65"/>
                    <a:pt x="76" y="66"/>
                    <a:pt x="74" y="66"/>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62"/>
            <p:cNvSpPr>
              <a:spLocks/>
            </p:cNvSpPr>
            <p:nvPr userDrawn="1"/>
          </p:nvSpPr>
          <p:spPr bwMode="auto">
            <a:xfrm>
              <a:off x="3429" y="1751"/>
              <a:ext cx="180" cy="287"/>
            </a:xfrm>
            <a:custGeom>
              <a:avLst/>
              <a:gdLst>
                <a:gd name="T0" fmla="*/ 31 w 76"/>
                <a:gd name="T1" fmla="*/ 3 h 121"/>
                <a:gd name="T2" fmla="*/ 31 w 76"/>
                <a:gd name="T3" fmla="*/ 25 h 121"/>
                <a:gd name="T4" fmla="*/ 31 w 76"/>
                <a:gd name="T5" fmla="*/ 25 h 121"/>
                <a:gd name="T6" fmla="*/ 37 w 76"/>
                <a:gd name="T7" fmla="*/ 15 h 121"/>
                <a:gd name="T8" fmla="*/ 46 w 76"/>
                <a:gd name="T9" fmla="*/ 7 h 121"/>
                <a:gd name="T10" fmla="*/ 57 w 76"/>
                <a:gd name="T11" fmla="*/ 2 h 121"/>
                <a:gd name="T12" fmla="*/ 69 w 76"/>
                <a:gd name="T13" fmla="*/ 0 h 121"/>
                <a:gd name="T14" fmla="*/ 76 w 76"/>
                <a:gd name="T15" fmla="*/ 1 h 121"/>
                <a:gd name="T16" fmla="*/ 76 w 76"/>
                <a:gd name="T17" fmla="*/ 31 h 121"/>
                <a:gd name="T18" fmla="*/ 71 w 76"/>
                <a:gd name="T19" fmla="*/ 30 h 121"/>
                <a:gd name="T20" fmla="*/ 64 w 76"/>
                <a:gd name="T21" fmla="*/ 30 h 121"/>
                <a:gd name="T22" fmla="*/ 49 w 76"/>
                <a:gd name="T23" fmla="*/ 33 h 121"/>
                <a:gd name="T24" fmla="*/ 39 w 76"/>
                <a:gd name="T25" fmla="*/ 41 h 121"/>
                <a:gd name="T26" fmla="*/ 34 w 76"/>
                <a:gd name="T27" fmla="*/ 53 h 121"/>
                <a:gd name="T28" fmla="*/ 32 w 76"/>
                <a:gd name="T29" fmla="*/ 68 h 121"/>
                <a:gd name="T30" fmla="*/ 32 w 76"/>
                <a:gd name="T31" fmla="*/ 121 h 121"/>
                <a:gd name="T32" fmla="*/ 0 w 76"/>
                <a:gd name="T33" fmla="*/ 121 h 121"/>
                <a:gd name="T34" fmla="*/ 0 w 76"/>
                <a:gd name="T35" fmla="*/ 3 h 121"/>
                <a:gd name="T36" fmla="*/ 31 w 76"/>
                <a:gd name="T37" fmla="*/ 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 h="121">
                  <a:moveTo>
                    <a:pt x="31" y="3"/>
                  </a:moveTo>
                  <a:cubicBezTo>
                    <a:pt x="31" y="25"/>
                    <a:pt x="31" y="25"/>
                    <a:pt x="31" y="25"/>
                  </a:cubicBezTo>
                  <a:cubicBezTo>
                    <a:pt x="31" y="25"/>
                    <a:pt x="31" y="25"/>
                    <a:pt x="31" y="25"/>
                  </a:cubicBezTo>
                  <a:cubicBezTo>
                    <a:pt x="33" y="21"/>
                    <a:pt x="35" y="18"/>
                    <a:pt x="37" y="15"/>
                  </a:cubicBezTo>
                  <a:cubicBezTo>
                    <a:pt x="40" y="12"/>
                    <a:pt x="43" y="9"/>
                    <a:pt x="46" y="7"/>
                  </a:cubicBezTo>
                  <a:cubicBezTo>
                    <a:pt x="50" y="5"/>
                    <a:pt x="53" y="3"/>
                    <a:pt x="57" y="2"/>
                  </a:cubicBezTo>
                  <a:cubicBezTo>
                    <a:pt x="61" y="0"/>
                    <a:pt x="65" y="0"/>
                    <a:pt x="69" y="0"/>
                  </a:cubicBezTo>
                  <a:cubicBezTo>
                    <a:pt x="71" y="0"/>
                    <a:pt x="74" y="0"/>
                    <a:pt x="76" y="1"/>
                  </a:cubicBezTo>
                  <a:cubicBezTo>
                    <a:pt x="76" y="31"/>
                    <a:pt x="76" y="31"/>
                    <a:pt x="76" y="31"/>
                  </a:cubicBezTo>
                  <a:cubicBezTo>
                    <a:pt x="75" y="31"/>
                    <a:pt x="73" y="31"/>
                    <a:pt x="71" y="30"/>
                  </a:cubicBezTo>
                  <a:cubicBezTo>
                    <a:pt x="69" y="30"/>
                    <a:pt x="66" y="30"/>
                    <a:pt x="64" y="30"/>
                  </a:cubicBezTo>
                  <a:cubicBezTo>
                    <a:pt x="59" y="30"/>
                    <a:pt x="53" y="31"/>
                    <a:pt x="49" y="33"/>
                  </a:cubicBezTo>
                  <a:cubicBezTo>
                    <a:pt x="45" y="35"/>
                    <a:pt x="42" y="38"/>
                    <a:pt x="39" y="41"/>
                  </a:cubicBezTo>
                  <a:cubicBezTo>
                    <a:pt x="37" y="45"/>
                    <a:pt x="35" y="49"/>
                    <a:pt x="34" y="53"/>
                  </a:cubicBezTo>
                  <a:cubicBezTo>
                    <a:pt x="33" y="58"/>
                    <a:pt x="32" y="63"/>
                    <a:pt x="32" y="68"/>
                  </a:cubicBezTo>
                  <a:cubicBezTo>
                    <a:pt x="32" y="121"/>
                    <a:pt x="32" y="121"/>
                    <a:pt x="32" y="121"/>
                  </a:cubicBezTo>
                  <a:cubicBezTo>
                    <a:pt x="0" y="121"/>
                    <a:pt x="0" y="121"/>
                    <a:pt x="0" y="121"/>
                  </a:cubicBezTo>
                  <a:cubicBezTo>
                    <a:pt x="0" y="3"/>
                    <a:pt x="0" y="3"/>
                    <a:pt x="0" y="3"/>
                  </a:cubicBezTo>
                  <a:lnTo>
                    <a:pt x="31"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63"/>
            <p:cNvSpPr>
              <a:spLocks/>
            </p:cNvSpPr>
            <p:nvPr userDrawn="1"/>
          </p:nvSpPr>
          <p:spPr bwMode="auto">
            <a:xfrm>
              <a:off x="3644" y="1673"/>
              <a:ext cx="180" cy="370"/>
            </a:xfrm>
            <a:custGeom>
              <a:avLst/>
              <a:gdLst>
                <a:gd name="T0" fmla="*/ 76 w 76"/>
                <a:gd name="T1" fmla="*/ 36 h 156"/>
                <a:gd name="T2" fmla="*/ 76 w 76"/>
                <a:gd name="T3" fmla="*/ 58 h 156"/>
                <a:gd name="T4" fmla="*/ 52 w 76"/>
                <a:gd name="T5" fmla="*/ 58 h 156"/>
                <a:gd name="T6" fmla="*/ 52 w 76"/>
                <a:gd name="T7" fmla="*/ 116 h 156"/>
                <a:gd name="T8" fmla="*/ 55 w 76"/>
                <a:gd name="T9" fmla="*/ 127 h 156"/>
                <a:gd name="T10" fmla="*/ 66 w 76"/>
                <a:gd name="T11" fmla="*/ 130 h 156"/>
                <a:gd name="T12" fmla="*/ 71 w 76"/>
                <a:gd name="T13" fmla="*/ 130 h 156"/>
                <a:gd name="T14" fmla="*/ 76 w 76"/>
                <a:gd name="T15" fmla="*/ 129 h 156"/>
                <a:gd name="T16" fmla="*/ 76 w 76"/>
                <a:gd name="T17" fmla="*/ 154 h 156"/>
                <a:gd name="T18" fmla="*/ 67 w 76"/>
                <a:gd name="T19" fmla="*/ 155 h 156"/>
                <a:gd name="T20" fmla="*/ 57 w 76"/>
                <a:gd name="T21" fmla="*/ 156 h 156"/>
                <a:gd name="T22" fmla="*/ 43 w 76"/>
                <a:gd name="T23" fmla="*/ 155 h 156"/>
                <a:gd name="T24" fmla="*/ 31 w 76"/>
                <a:gd name="T25" fmla="*/ 151 h 156"/>
                <a:gd name="T26" fmla="*/ 22 w 76"/>
                <a:gd name="T27" fmla="*/ 142 h 156"/>
                <a:gd name="T28" fmla="*/ 19 w 76"/>
                <a:gd name="T29" fmla="*/ 128 h 156"/>
                <a:gd name="T30" fmla="*/ 19 w 76"/>
                <a:gd name="T31" fmla="*/ 58 h 156"/>
                <a:gd name="T32" fmla="*/ 0 w 76"/>
                <a:gd name="T33" fmla="*/ 58 h 156"/>
                <a:gd name="T34" fmla="*/ 0 w 76"/>
                <a:gd name="T35" fmla="*/ 36 h 156"/>
                <a:gd name="T36" fmla="*/ 19 w 76"/>
                <a:gd name="T37" fmla="*/ 36 h 156"/>
                <a:gd name="T38" fmla="*/ 19 w 76"/>
                <a:gd name="T39" fmla="*/ 0 h 156"/>
                <a:gd name="T40" fmla="*/ 52 w 76"/>
                <a:gd name="T41" fmla="*/ 0 h 156"/>
                <a:gd name="T42" fmla="*/ 52 w 76"/>
                <a:gd name="T43" fmla="*/ 36 h 156"/>
                <a:gd name="T44" fmla="*/ 76 w 76"/>
                <a:gd name="T45" fmla="*/ 3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 h="156">
                  <a:moveTo>
                    <a:pt x="76" y="36"/>
                  </a:moveTo>
                  <a:cubicBezTo>
                    <a:pt x="76" y="58"/>
                    <a:pt x="76" y="58"/>
                    <a:pt x="76" y="58"/>
                  </a:cubicBezTo>
                  <a:cubicBezTo>
                    <a:pt x="52" y="58"/>
                    <a:pt x="52" y="58"/>
                    <a:pt x="52" y="58"/>
                  </a:cubicBezTo>
                  <a:cubicBezTo>
                    <a:pt x="52" y="116"/>
                    <a:pt x="52" y="116"/>
                    <a:pt x="52" y="116"/>
                  </a:cubicBezTo>
                  <a:cubicBezTo>
                    <a:pt x="52" y="122"/>
                    <a:pt x="53" y="126"/>
                    <a:pt x="55" y="127"/>
                  </a:cubicBezTo>
                  <a:cubicBezTo>
                    <a:pt x="57" y="129"/>
                    <a:pt x="60" y="130"/>
                    <a:pt x="66" y="130"/>
                  </a:cubicBezTo>
                  <a:cubicBezTo>
                    <a:pt x="68" y="130"/>
                    <a:pt x="69" y="130"/>
                    <a:pt x="71" y="130"/>
                  </a:cubicBezTo>
                  <a:cubicBezTo>
                    <a:pt x="73" y="130"/>
                    <a:pt x="74" y="130"/>
                    <a:pt x="76" y="129"/>
                  </a:cubicBezTo>
                  <a:cubicBezTo>
                    <a:pt x="76" y="154"/>
                    <a:pt x="76" y="154"/>
                    <a:pt x="76" y="154"/>
                  </a:cubicBezTo>
                  <a:cubicBezTo>
                    <a:pt x="73" y="155"/>
                    <a:pt x="70" y="155"/>
                    <a:pt x="67" y="155"/>
                  </a:cubicBezTo>
                  <a:cubicBezTo>
                    <a:pt x="63" y="156"/>
                    <a:pt x="60" y="156"/>
                    <a:pt x="57" y="156"/>
                  </a:cubicBezTo>
                  <a:cubicBezTo>
                    <a:pt x="52" y="156"/>
                    <a:pt x="47" y="155"/>
                    <a:pt x="43" y="155"/>
                  </a:cubicBezTo>
                  <a:cubicBezTo>
                    <a:pt x="38" y="154"/>
                    <a:pt x="34" y="153"/>
                    <a:pt x="31" y="151"/>
                  </a:cubicBezTo>
                  <a:cubicBezTo>
                    <a:pt x="27" y="149"/>
                    <a:pt x="24" y="146"/>
                    <a:pt x="22" y="142"/>
                  </a:cubicBezTo>
                  <a:cubicBezTo>
                    <a:pt x="20" y="138"/>
                    <a:pt x="19" y="134"/>
                    <a:pt x="19" y="128"/>
                  </a:cubicBezTo>
                  <a:cubicBezTo>
                    <a:pt x="19" y="58"/>
                    <a:pt x="19" y="58"/>
                    <a:pt x="19" y="58"/>
                  </a:cubicBezTo>
                  <a:cubicBezTo>
                    <a:pt x="0" y="58"/>
                    <a:pt x="0" y="58"/>
                    <a:pt x="0" y="58"/>
                  </a:cubicBezTo>
                  <a:cubicBezTo>
                    <a:pt x="0" y="36"/>
                    <a:pt x="0" y="36"/>
                    <a:pt x="0" y="36"/>
                  </a:cubicBezTo>
                  <a:cubicBezTo>
                    <a:pt x="19" y="36"/>
                    <a:pt x="19" y="36"/>
                    <a:pt x="19" y="36"/>
                  </a:cubicBezTo>
                  <a:cubicBezTo>
                    <a:pt x="19" y="0"/>
                    <a:pt x="19" y="0"/>
                    <a:pt x="19" y="0"/>
                  </a:cubicBezTo>
                  <a:cubicBezTo>
                    <a:pt x="52" y="0"/>
                    <a:pt x="52" y="0"/>
                    <a:pt x="52" y="0"/>
                  </a:cubicBezTo>
                  <a:cubicBezTo>
                    <a:pt x="52" y="36"/>
                    <a:pt x="52" y="36"/>
                    <a:pt x="52" y="36"/>
                  </a:cubicBezTo>
                  <a:lnTo>
                    <a:pt x="76" y="3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64"/>
            <p:cNvSpPr>
              <a:spLocks noEditPoints="1"/>
            </p:cNvSpPr>
            <p:nvPr userDrawn="1"/>
          </p:nvSpPr>
          <p:spPr bwMode="auto">
            <a:xfrm>
              <a:off x="2371" y="2159"/>
              <a:ext cx="296" cy="303"/>
            </a:xfrm>
            <a:custGeom>
              <a:avLst/>
              <a:gdLst>
                <a:gd name="T0" fmla="*/ 182 w 296"/>
                <a:gd name="T1" fmla="*/ 0 h 303"/>
                <a:gd name="T2" fmla="*/ 296 w 296"/>
                <a:gd name="T3" fmla="*/ 303 h 303"/>
                <a:gd name="T4" fmla="*/ 227 w 296"/>
                <a:gd name="T5" fmla="*/ 303 h 303"/>
                <a:gd name="T6" fmla="*/ 204 w 296"/>
                <a:gd name="T7" fmla="*/ 234 h 303"/>
                <a:gd name="T8" fmla="*/ 93 w 296"/>
                <a:gd name="T9" fmla="*/ 234 h 303"/>
                <a:gd name="T10" fmla="*/ 69 w 296"/>
                <a:gd name="T11" fmla="*/ 303 h 303"/>
                <a:gd name="T12" fmla="*/ 0 w 296"/>
                <a:gd name="T13" fmla="*/ 303 h 303"/>
                <a:gd name="T14" fmla="*/ 116 w 296"/>
                <a:gd name="T15" fmla="*/ 0 h 303"/>
                <a:gd name="T16" fmla="*/ 182 w 296"/>
                <a:gd name="T17" fmla="*/ 0 h 303"/>
                <a:gd name="T18" fmla="*/ 187 w 296"/>
                <a:gd name="T19" fmla="*/ 187 h 303"/>
                <a:gd name="T20" fmla="*/ 149 w 296"/>
                <a:gd name="T21" fmla="*/ 76 h 303"/>
                <a:gd name="T22" fmla="*/ 147 w 296"/>
                <a:gd name="T23" fmla="*/ 76 h 303"/>
                <a:gd name="T24" fmla="*/ 109 w 296"/>
                <a:gd name="T25" fmla="*/ 187 h 303"/>
                <a:gd name="T26" fmla="*/ 187 w 296"/>
                <a:gd name="T27" fmla="*/ 187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6" h="303">
                  <a:moveTo>
                    <a:pt x="182" y="0"/>
                  </a:moveTo>
                  <a:lnTo>
                    <a:pt x="296" y="303"/>
                  </a:lnTo>
                  <a:lnTo>
                    <a:pt x="227" y="303"/>
                  </a:lnTo>
                  <a:lnTo>
                    <a:pt x="204" y="234"/>
                  </a:lnTo>
                  <a:lnTo>
                    <a:pt x="93" y="234"/>
                  </a:lnTo>
                  <a:lnTo>
                    <a:pt x="69" y="303"/>
                  </a:lnTo>
                  <a:lnTo>
                    <a:pt x="0" y="303"/>
                  </a:lnTo>
                  <a:lnTo>
                    <a:pt x="116" y="0"/>
                  </a:lnTo>
                  <a:lnTo>
                    <a:pt x="182" y="0"/>
                  </a:lnTo>
                  <a:close/>
                  <a:moveTo>
                    <a:pt x="187" y="187"/>
                  </a:moveTo>
                  <a:lnTo>
                    <a:pt x="149" y="76"/>
                  </a:lnTo>
                  <a:lnTo>
                    <a:pt x="147" y="76"/>
                  </a:lnTo>
                  <a:lnTo>
                    <a:pt x="109" y="187"/>
                  </a:lnTo>
                  <a:lnTo>
                    <a:pt x="187" y="18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65"/>
            <p:cNvSpPr>
              <a:spLocks/>
            </p:cNvSpPr>
            <p:nvPr userDrawn="1"/>
          </p:nvSpPr>
          <p:spPr bwMode="auto">
            <a:xfrm>
              <a:off x="2676" y="2237"/>
              <a:ext cx="202" cy="230"/>
            </a:xfrm>
            <a:custGeom>
              <a:avLst/>
              <a:gdLst>
                <a:gd name="T0" fmla="*/ 26 w 85"/>
                <a:gd name="T1" fmla="*/ 72 h 97"/>
                <a:gd name="T2" fmla="*/ 30 w 85"/>
                <a:gd name="T3" fmla="*/ 77 h 97"/>
                <a:gd name="T4" fmla="*/ 36 w 85"/>
                <a:gd name="T5" fmla="*/ 79 h 97"/>
                <a:gd name="T6" fmla="*/ 43 w 85"/>
                <a:gd name="T7" fmla="*/ 80 h 97"/>
                <a:gd name="T8" fmla="*/ 49 w 85"/>
                <a:gd name="T9" fmla="*/ 80 h 97"/>
                <a:gd name="T10" fmla="*/ 54 w 85"/>
                <a:gd name="T11" fmla="*/ 78 h 97"/>
                <a:gd name="T12" fmla="*/ 58 w 85"/>
                <a:gd name="T13" fmla="*/ 74 h 97"/>
                <a:gd name="T14" fmla="*/ 60 w 85"/>
                <a:gd name="T15" fmla="*/ 69 h 97"/>
                <a:gd name="T16" fmla="*/ 52 w 85"/>
                <a:gd name="T17" fmla="*/ 60 h 97"/>
                <a:gd name="T18" fmla="*/ 31 w 85"/>
                <a:gd name="T19" fmla="*/ 54 h 97"/>
                <a:gd name="T20" fmla="*/ 20 w 85"/>
                <a:gd name="T21" fmla="*/ 51 h 97"/>
                <a:gd name="T22" fmla="*/ 11 w 85"/>
                <a:gd name="T23" fmla="*/ 47 h 97"/>
                <a:gd name="T24" fmla="*/ 4 w 85"/>
                <a:gd name="T25" fmla="*/ 40 h 97"/>
                <a:gd name="T26" fmla="*/ 2 w 85"/>
                <a:gd name="T27" fmla="*/ 30 h 97"/>
                <a:gd name="T28" fmla="*/ 5 w 85"/>
                <a:gd name="T29" fmla="*/ 15 h 97"/>
                <a:gd name="T30" fmla="*/ 15 w 85"/>
                <a:gd name="T31" fmla="*/ 6 h 97"/>
                <a:gd name="T32" fmla="*/ 27 w 85"/>
                <a:gd name="T33" fmla="*/ 1 h 97"/>
                <a:gd name="T34" fmla="*/ 42 w 85"/>
                <a:gd name="T35" fmla="*/ 0 h 97"/>
                <a:gd name="T36" fmla="*/ 57 w 85"/>
                <a:gd name="T37" fmla="*/ 2 h 97"/>
                <a:gd name="T38" fmla="*/ 69 w 85"/>
                <a:gd name="T39" fmla="*/ 6 h 97"/>
                <a:gd name="T40" fmla="*/ 78 w 85"/>
                <a:gd name="T41" fmla="*/ 15 h 97"/>
                <a:gd name="T42" fmla="*/ 83 w 85"/>
                <a:gd name="T43" fmla="*/ 30 h 97"/>
                <a:gd name="T44" fmla="*/ 59 w 85"/>
                <a:gd name="T45" fmla="*/ 30 h 97"/>
                <a:gd name="T46" fmla="*/ 53 w 85"/>
                <a:gd name="T47" fmla="*/ 20 h 97"/>
                <a:gd name="T48" fmla="*/ 41 w 85"/>
                <a:gd name="T49" fmla="*/ 17 h 97"/>
                <a:gd name="T50" fmla="*/ 37 w 85"/>
                <a:gd name="T51" fmla="*/ 17 h 97"/>
                <a:gd name="T52" fmla="*/ 32 w 85"/>
                <a:gd name="T53" fmla="*/ 18 h 97"/>
                <a:gd name="T54" fmla="*/ 29 w 85"/>
                <a:gd name="T55" fmla="*/ 21 h 97"/>
                <a:gd name="T56" fmla="*/ 27 w 85"/>
                <a:gd name="T57" fmla="*/ 26 h 97"/>
                <a:gd name="T58" fmla="*/ 30 w 85"/>
                <a:gd name="T59" fmla="*/ 31 h 97"/>
                <a:gd name="T60" fmla="*/ 36 w 85"/>
                <a:gd name="T61" fmla="*/ 35 h 97"/>
                <a:gd name="T62" fmla="*/ 45 w 85"/>
                <a:gd name="T63" fmla="*/ 37 h 97"/>
                <a:gd name="T64" fmla="*/ 56 w 85"/>
                <a:gd name="T65" fmla="*/ 39 h 97"/>
                <a:gd name="T66" fmla="*/ 67 w 85"/>
                <a:gd name="T67" fmla="*/ 42 h 97"/>
                <a:gd name="T68" fmla="*/ 76 w 85"/>
                <a:gd name="T69" fmla="*/ 47 h 97"/>
                <a:gd name="T70" fmla="*/ 83 w 85"/>
                <a:gd name="T71" fmla="*/ 54 h 97"/>
                <a:gd name="T72" fmla="*/ 85 w 85"/>
                <a:gd name="T73" fmla="*/ 65 h 97"/>
                <a:gd name="T74" fmla="*/ 82 w 85"/>
                <a:gd name="T75" fmla="*/ 80 h 97"/>
                <a:gd name="T76" fmla="*/ 72 w 85"/>
                <a:gd name="T77" fmla="*/ 90 h 97"/>
                <a:gd name="T78" fmla="*/ 59 w 85"/>
                <a:gd name="T79" fmla="*/ 96 h 97"/>
                <a:gd name="T80" fmla="*/ 43 w 85"/>
                <a:gd name="T81" fmla="*/ 97 h 97"/>
                <a:gd name="T82" fmla="*/ 27 w 85"/>
                <a:gd name="T83" fmla="*/ 95 h 97"/>
                <a:gd name="T84" fmla="*/ 14 w 85"/>
                <a:gd name="T85" fmla="*/ 90 h 97"/>
                <a:gd name="T86" fmla="*/ 4 w 85"/>
                <a:gd name="T87" fmla="*/ 80 h 97"/>
                <a:gd name="T88" fmla="*/ 0 w 85"/>
                <a:gd name="T89" fmla="*/ 65 h 97"/>
                <a:gd name="T90" fmla="*/ 24 w 85"/>
                <a:gd name="T91" fmla="*/ 65 h 97"/>
                <a:gd name="T92" fmla="*/ 26 w 85"/>
                <a:gd name="T93" fmla="*/ 7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97">
                  <a:moveTo>
                    <a:pt x="26" y="72"/>
                  </a:moveTo>
                  <a:cubicBezTo>
                    <a:pt x="27" y="74"/>
                    <a:pt x="28" y="75"/>
                    <a:pt x="30" y="77"/>
                  </a:cubicBezTo>
                  <a:cubicBezTo>
                    <a:pt x="32" y="78"/>
                    <a:pt x="34" y="79"/>
                    <a:pt x="36" y="79"/>
                  </a:cubicBezTo>
                  <a:cubicBezTo>
                    <a:pt x="38" y="80"/>
                    <a:pt x="41" y="80"/>
                    <a:pt x="43" y="80"/>
                  </a:cubicBezTo>
                  <a:cubicBezTo>
                    <a:pt x="45" y="80"/>
                    <a:pt x="47" y="80"/>
                    <a:pt x="49" y="80"/>
                  </a:cubicBezTo>
                  <a:cubicBezTo>
                    <a:pt x="51" y="79"/>
                    <a:pt x="53" y="79"/>
                    <a:pt x="54" y="78"/>
                  </a:cubicBezTo>
                  <a:cubicBezTo>
                    <a:pt x="56" y="77"/>
                    <a:pt x="57" y="76"/>
                    <a:pt x="58" y="74"/>
                  </a:cubicBezTo>
                  <a:cubicBezTo>
                    <a:pt x="59" y="73"/>
                    <a:pt x="60" y="71"/>
                    <a:pt x="60" y="69"/>
                  </a:cubicBezTo>
                  <a:cubicBezTo>
                    <a:pt x="60" y="65"/>
                    <a:pt x="57" y="62"/>
                    <a:pt x="52" y="60"/>
                  </a:cubicBezTo>
                  <a:cubicBezTo>
                    <a:pt x="47" y="58"/>
                    <a:pt x="40" y="56"/>
                    <a:pt x="31" y="54"/>
                  </a:cubicBezTo>
                  <a:cubicBezTo>
                    <a:pt x="27" y="53"/>
                    <a:pt x="24" y="52"/>
                    <a:pt x="20" y="51"/>
                  </a:cubicBezTo>
                  <a:cubicBezTo>
                    <a:pt x="17" y="50"/>
                    <a:pt x="14" y="49"/>
                    <a:pt x="11" y="47"/>
                  </a:cubicBezTo>
                  <a:cubicBezTo>
                    <a:pt x="8" y="45"/>
                    <a:pt x="6" y="43"/>
                    <a:pt x="4" y="40"/>
                  </a:cubicBezTo>
                  <a:cubicBezTo>
                    <a:pt x="3" y="37"/>
                    <a:pt x="2" y="34"/>
                    <a:pt x="2" y="30"/>
                  </a:cubicBezTo>
                  <a:cubicBezTo>
                    <a:pt x="2" y="24"/>
                    <a:pt x="3" y="19"/>
                    <a:pt x="5" y="15"/>
                  </a:cubicBezTo>
                  <a:cubicBezTo>
                    <a:pt x="8" y="11"/>
                    <a:pt x="11" y="8"/>
                    <a:pt x="15" y="6"/>
                  </a:cubicBezTo>
                  <a:cubicBezTo>
                    <a:pt x="18" y="4"/>
                    <a:pt x="23" y="2"/>
                    <a:pt x="27" y="1"/>
                  </a:cubicBezTo>
                  <a:cubicBezTo>
                    <a:pt x="32" y="1"/>
                    <a:pt x="37" y="0"/>
                    <a:pt x="42" y="0"/>
                  </a:cubicBezTo>
                  <a:cubicBezTo>
                    <a:pt x="47" y="0"/>
                    <a:pt x="52" y="1"/>
                    <a:pt x="57" y="2"/>
                  </a:cubicBezTo>
                  <a:cubicBezTo>
                    <a:pt x="61" y="2"/>
                    <a:pt x="65" y="4"/>
                    <a:pt x="69" y="6"/>
                  </a:cubicBezTo>
                  <a:cubicBezTo>
                    <a:pt x="73" y="9"/>
                    <a:pt x="76" y="12"/>
                    <a:pt x="78" y="15"/>
                  </a:cubicBezTo>
                  <a:cubicBezTo>
                    <a:pt x="81" y="19"/>
                    <a:pt x="82" y="24"/>
                    <a:pt x="83" y="30"/>
                  </a:cubicBezTo>
                  <a:cubicBezTo>
                    <a:pt x="59" y="30"/>
                    <a:pt x="59" y="30"/>
                    <a:pt x="59" y="30"/>
                  </a:cubicBezTo>
                  <a:cubicBezTo>
                    <a:pt x="58" y="25"/>
                    <a:pt x="56" y="21"/>
                    <a:pt x="53" y="20"/>
                  </a:cubicBezTo>
                  <a:cubicBezTo>
                    <a:pt x="50" y="18"/>
                    <a:pt x="46" y="17"/>
                    <a:pt x="41" y="17"/>
                  </a:cubicBezTo>
                  <a:cubicBezTo>
                    <a:pt x="40" y="17"/>
                    <a:pt x="38" y="17"/>
                    <a:pt x="37" y="17"/>
                  </a:cubicBezTo>
                  <a:cubicBezTo>
                    <a:pt x="35" y="17"/>
                    <a:pt x="34" y="18"/>
                    <a:pt x="32" y="18"/>
                  </a:cubicBezTo>
                  <a:cubicBezTo>
                    <a:pt x="31" y="19"/>
                    <a:pt x="30" y="20"/>
                    <a:pt x="29" y="21"/>
                  </a:cubicBezTo>
                  <a:cubicBezTo>
                    <a:pt x="28" y="22"/>
                    <a:pt x="27" y="24"/>
                    <a:pt x="27" y="26"/>
                  </a:cubicBezTo>
                  <a:cubicBezTo>
                    <a:pt x="27" y="28"/>
                    <a:pt x="28" y="30"/>
                    <a:pt x="30" y="31"/>
                  </a:cubicBezTo>
                  <a:cubicBezTo>
                    <a:pt x="31" y="33"/>
                    <a:pt x="34" y="34"/>
                    <a:pt x="36" y="35"/>
                  </a:cubicBezTo>
                  <a:cubicBezTo>
                    <a:pt x="39" y="35"/>
                    <a:pt x="42" y="36"/>
                    <a:pt x="45" y="37"/>
                  </a:cubicBezTo>
                  <a:cubicBezTo>
                    <a:pt x="49" y="38"/>
                    <a:pt x="52" y="38"/>
                    <a:pt x="56" y="39"/>
                  </a:cubicBezTo>
                  <a:cubicBezTo>
                    <a:pt x="60" y="40"/>
                    <a:pt x="63" y="41"/>
                    <a:pt x="67" y="42"/>
                  </a:cubicBezTo>
                  <a:cubicBezTo>
                    <a:pt x="70" y="44"/>
                    <a:pt x="73" y="45"/>
                    <a:pt x="76" y="47"/>
                  </a:cubicBezTo>
                  <a:cubicBezTo>
                    <a:pt x="79" y="49"/>
                    <a:pt x="81" y="51"/>
                    <a:pt x="83" y="54"/>
                  </a:cubicBezTo>
                  <a:cubicBezTo>
                    <a:pt x="84" y="57"/>
                    <a:pt x="85" y="61"/>
                    <a:pt x="85" y="65"/>
                  </a:cubicBezTo>
                  <a:cubicBezTo>
                    <a:pt x="85" y="71"/>
                    <a:pt x="84" y="76"/>
                    <a:pt x="82" y="80"/>
                  </a:cubicBezTo>
                  <a:cubicBezTo>
                    <a:pt x="79" y="85"/>
                    <a:pt x="76" y="88"/>
                    <a:pt x="72" y="90"/>
                  </a:cubicBezTo>
                  <a:cubicBezTo>
                    <a:pt x="68" y="93"/>
                    <a:pt x="64" y="95"/>
                    <a:pt x="59" y="96"/>
                  </a:cubicBezTo>
                  <a:cubicBezTo>
                    <a:pt x="53" y="97"/>
                    <a:pt x="48" y="97"/>
                    <a:pt x="43" y="97"/>
                  </a:cubicBezTo>
                  <a:cubicBezTo>
                    <a:pt x="38" y="97"/>
                    <a:pt x="33" y="97"/>
                    <a:pt x="27" y="95"/>
                  </a:cubicBezTo>
                  <a:cubicBezTo>
                    <a:pt x="22" y="94"/>
                    <a:pt x="18" y="93"/>
                    <a:pt x="14" y="90"/>
                  </a:cubicBezTo>
                  <a:cubicBezTo>
                    <a:pt x="10" y="88"/>
                    <a:pt x="7" y="84"/>
                    <a:pt x="4" y="80"/>
                  </a:cubicBezTo>
                  <a:cubicBezTo>
                    <a:pt x="1" y="76"/>
                    <a:pt x="0" y="71"/>
                    <a:pt x="0" y="65"/>
                  </a:cubicBezTo>
                  <a:cubicBezTo>
                    <a:pt x="24" y="65"/>
                    <a:pt x="24" y="65"/>
                    <a:pt x="24" y="65"/>
                  </a:cubicBezTo>
                  <a:cubicBezTo>
                    <a:pt x="24" y="68"/>
                    <a:pt x="24" y="70"/>
                    <a:pt x="26" y="7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66"/>
            <p:cNvSpPr>
              <a:spLocks/>
            </p:cNvSpPr>
            <p:nvPr userDrawn="1"/>
          </p:nvSpPr>
          <p:spPr bwMode="auto">
            <a:xfrm>
              <a:off x="2904" y="2237"/>
              <a:ext cx="201" cy="230"/>
            </a:xfrm>
            <a:custGeom>
              <a:avLst/>
              <a:gdLst>
                <a:gd name="T0" fmla="*/ 25 w 85"/>
                <a:gd name="T1" fmla="*/ 72 h 97"/>
                <a:gd name="T2" fmla="*/ 30 w 85"/>
                <a:gd name="T3" fmla="*/ 77 h 97"/>
                <a:gd name="T4" fmla="*/ 36 w 85"/>
                <a:gd name="T5" fmla="*/ 79 h 97"/>
                <a:gd name="T6" fmla="*/ 43 w 85"/>
                <a:gd name="T7" fmla="*/ 80 h 97"/>
                <a:gd name="T8" fmla="*/ 49 w 85"/>
                <a:gd name="T9" fmla="*/ 80 h 97"/>
                <a:gd name="T10" fmla="*/ 54 w 85"/>
                <a:gd name="T11" fmla="*/ 78 h 97"/>
                <a:gd name="T12" fmla="*/ 58 w 85"/>
                <a:gd name="T13" fmla="*/ 74 h 97"/>
                <a:gd name="T14" fmla="*/ 60 w 85"/>
                <a:gd name="T15" fmla="*/ 69 h 97"/>
                <a:gd name="T16" fmla="*/ 52 w 85"/>
                <a:gd name="T17" fmla="*/ 60 h 97"/>
                <a:gd name="T18" fmla="*/ 31 w 85"/>
                <a:gd name="T19" fmla="*/ 54 h 97"/>
                <a:gd name="T20" fmla="*/ 20 w 85"/>
                <a:gd name="T21" fmla="*/ 51 h 97"/>
                <a:gd name="T22" fmla="*/ 11 w 85"/>
                <a:gd name="T23" fmla="*/ 47 h 97"/>
                <a:gd name="T24" fmla="*/ 4 w 85"/>
                <a:gd name="T25" fmla="*/ 40 h 97"/>
                <a:gd name="T26" fmla="*/ 2 w 85"/>
                <a:gd name="T27" fmla="*/ 30 h 97"/>
                <a:gd name="T28" fmla="*/ 5 w 85"/>
                <a:gd name="T29" fmla="*/ 15 h 97"/>
                <a:gd name="T30" fmla="*/ 14 w 85"/>
                <a:gd name="T31" fmla="*/ 6 h 97"/>
                <a:gd name="T32" fmla="*/ 27 w 85"/>
                <a:gd name="T33" fmla="*/ 1 h 97"/>
                <a:gd name="T34" fmla="*/ 42 w 85"/>
                <a:gd name="T35" fmla="*/ 0 h 97"/>
                <a:gd name="T36" fmla="*/ 56 w 85"/>
                <a:gd name="T37" fmla="*/ 2 h 97"/>
                <a:gd name="T38" fmla="*/ 69 w 85"/>
                <a:gd name="T39" fmla="*/ 6 h 97"/>
                <a:gd name="T40" fmla="*/ 78 w 85"/>
                <a:gd name="T41" fmla="*/ 15 h 97"/>
                <a:gd name="T42" fmla="*/ 82 w 85"/>
                <a:gd name="T43" fmla="*/ 30 h 97"/>
                <a:gd name="T44" fmla="*/ 58 w 85"/>
                <a:gd name="T45" fmla="*/ 30 h 97"/>
                <a:gd name="T46" fmla="*/ 53 w 85"/>
                <a:gd name="T47" fmla="*/ 20 h 97"/>
                <a:gd name="T48" fmla="*/ 41 w 85"/>
                <a:gd name="T49" fmla="*/ 17 h 97"/>
                <a:gd name="T50" fmla="*/ 36 w 85"/>
                <a:gd name="T51" fmla="*/ 17 h 97"/>
                <a:gd name="T52" fmla="*/ 32 w 85"/>
                <a:gd name="T53" fmla="*/ 18 h 97"/>
                <a:gd name="T54" fmla="*/ 28 w 85"/>
                <a:gd name="T55" fmla="*/ 21 h 97"/>
                <a:gd name="T56" fmla="*/ 27 w 85"/>
                <a:gd name="T57" fmla="*/ 26 h 97"/>
                <a:gd name="T58" fmla="*/ 29 w 85"/>
                <a:gd name="T59" fmla="*/ 31 h 97"/>
                <a:gd name="T60" fmla="*/ 36 w 85"/>
                <a:gd name="T61" fmla="*/ 35 h 97"/>
                <a:gd name="T62" fmla="*/ 45 w 85"/>
                <a:gd name="T63" fmla="*/ 37 h 97"/>
                <a:gd name="T64" fmla="*/ 56 w 85"/>
                <a:gd name="T65" fmla="*/ 39 h 97"/>
                <a:gd name="T66" fmla="*/ 66 w 85"/>
                <a:gd name="T67" fmla="*/ 42 h 97"/>
                <a:gd name="T68" fmla="*/ 76 w 85"/>
                <a:gd name="T69" fmla="*/ 47 h 97"/>
                <a:gd name="T70" fmla="*/ 82 w 85"/>
                <a:gd name="T71" fmla="*/ 54 h 97"/>
                <a:gd name="T72" fmla="*/ 85 w 85"/>
                <a:gd name="T73" fmla="*/ 65 h 97"/>
                <a:gd name="T74" fmla="*/ 81 w 85"/>
                <a:gd name="T75" fmla="*/ 80 h 97"/>
                <a:gd name="T76" fmla="*/ 72 w 85"/>
                <a:gd name="T77" fmla="*/ 90 h 97"/>
                <a:gd name="T78" fmla="*/ 58 w 85"/>
                <a:gd name="T79" fmla="*/ 96 h 97"/>
                <a:gd name="T80" fmla="*/ 43 w 85"/>
                <a:gd name="T81" fmla="*/ 97 h 97"/>
                <a:gd name="T82" fmla="*/ 27 w 85"/>
                <a:gd name="T83" fmla="*/ 95 h 97"/>
                <a:gd name="T84" fmla="*/ 14 w 85"/>
                <a:gd name="T85" fmla="*/ 90 h 97"/>
                <a:gd name="T86" fmla="*/ 4 w 85"/>
                <a:gd name="T87" fmla="*/ 80 h 97"/>
                <a:gd name="T88" fmla="*/ 0 w 85"/>
                <a:gd name="T89" fmla="*/ 65 h 97"/>
                <a:gd name="T90" fmla="*/ 24 w 85"/>
                <a:gd name="T91" fmla="*/ 65 h 97"/>
                <a:gd name="T92" fmla="*/ 25 w 85"/>
                <a:gd name="T93" fmla="*/ 7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97">
                  <a:moveTo>
                    <a:pt x="25" y="72"/>
                  </a:moveTo>
                  <a:cubicBezTo>
                    <a:pt x="26" y="74"/>
                    <a:pt x="28" y="75"/>
                    <a:pt x="30" y="77"/>
                  </a:cubicBezTo>
                  <a:cubicBezTo>
                    <a:pt x="31" y="78"/>
                    <a:pt x="33" y="79"/>
                    <a:pt x="36" y="79"/>
                  </a:cubicBezTo>
                  <a:cubicBezTo>
                    <a:pt x="38" y="80"/>
                    <a:pt x="41" y="80"/>
                    <a:pt x="43" y="80"/>
                  </a:cubicBezTo>
                  <a:cubicBezTo>
                    <a:pt x="45" y="80"/>
                    <a:pt x="47" y="80"/>
                    <a:pt x="49" y="80"/>
                  </a:cubicBezTo>
                  <a:cubicBezTo>
                    <a:pt x="51" y="79"/>
                    <a:pt x="52" y="79"/>
                    <a:pt x="54" y="78"/>
                  </a:cubicBezTo>
                  <a:cubicBezTo>
                    <a:pt x="56" y="77"/>
                    <a:pt x="57" y="76"/>
                    <a:pt x="58" y="74"/>
                  </a:cubicBezTo>
                  <a:cubicBezTo>
                    <a:pt x="59" y="73"/>
                    <a:pt x="60" y="71"/>
                    <a:pt x="60" y="69"/>
                  </a:cubicBezTo>
                  <a:cubicBezTo>
                    <a:pt x="60" y="65"/>
                    <a:pt x="57" y="62"/>
                    <a:pt x="52" y="60"/>
                  </a:cubicBezTo>
                  <a:cubicBezTo>
                    <a:pt x="47" y="58"/>
                    <a:pt x="40" y="56"/>
                    <a:pt x="31" y="54"/>
                  </a:cubicBezTo>
                  <a:cubicBezTo>
                    <a:pt x="27" y="53"/>
                    <a:pt x="24" y="52"/>
                    <a:pt x="20" y="51"/>
                  </a:cubicBezTo>
                  <a:cubicBezTo>
                    <a:pt x="17" y="50"/>
                    <a:pt x="13" y="49"/>
                    <a:pt x="11" y="47"/>
                  </a:cubicBezTo>
                  <a:cubicBezTo>
                    <a:pt x="8" y="45"/>
                    <a:pt x="6" y="43"/>
                    <a:pt x="4" y="40"/>
                  </a:cubicBezTo>
                  <a:cubicBezTo>
                    <a:pt x="2" y="37"/>
                    <a:pt x="2" y="34"/>
                    <a:pt x="2" y="30"/>
                  </a:cubicBezTo>
                  <a:cubicBezTo>
                    <a:pt x="2" y="24"/>
                    <a:pt x="3" y="19"/>
                    <a:pt x="5" y="15"/>
                  </a:cubicBezTo>
                  <a:cubicBezTo>
                    <a:pt x="7" y="11"/>
                    <a:pt x="11" y="8"/>
                    <a:pt x="14" y="6"/>
                  </a:cubicBezTo>
                  <a:cubicBezTo>
                    <a:pt x="18" y="4"/>
                    <a:pt x="22" y="2"/>
                    <a:pt x="27" y="1"/>
                  </a:cubicBezTo>
                  <a:cubicBezTo>
                    <a:pt x="32" y="1"/>
                    <a:pt x="37" y="0"/>
                    <a:pt x="42" y="0"/>
                  </a:cubicBezTo>
                  <a:cubicBezTo>
                    <a:pt x="47" y="0"/>
                    <a:pt x="52" y="1"/>
                    <a:pt x="56" y="2"/>
                  </a:cubicBezTo>
                  <a:cubicBezTo>
                    <a:pt x="61" y="2"/>
                    <a:pt x="65" y="4"/>
                    <a:pt x="69" y="6"/>
                  </a:cubicBezTo>
                  <a:cubicBezTo>
                    <a:pt x="73" y="9"/>
                    <a:pt x="76" y="12"/>
                    <a:pt x="78" y="15"/>
                  </a:cubicBezTo>
                  <a:cubicBezTo>
                    <a:pt x="80" y="19"/>
                    <a:pt x="82" y="24"/>
                    <a:pt x="82" y="30"/>
                  </a:cubicBezTo>
                  <a:cubicBezTo>
                    <a:pt x="58" y="30"/>
                    <a:pt x="58" y="30"/>
                    <a:pt x="58" y="30"/>
                  </a:cubicBezTo>
                  <a:cubicBezTo>
                    <a:pt x="58" y="25"/>
                    <a:pt x="56" y="21"/>
                    <a:pt x="53" y="20"/>
                  </a:cubicBezTo>
                  <a:cubicBezTo>
                    <a:pt x="49" y="18"/>
                    <a:pt x="46" y="17"/>
                    <a:pt x="41" y="17"/>
                  </a:cubicBezTo>
                  <a:cubicBezTo>
                    <a:pt x="40" y="17"/>
                    <a:pt x="38" y="17"/>
                    <a:pt x="36" y="17"/>
                  </a:cubicBezTo>
                  <a:cubicBezTo>
                    <a:pt x="35" y="17"/>
                    <a:pt x="33" y="18"/>
                    <a:pt x="32" y="18"/>
                  </a:cubicBezTo>
                  <a:cubicBezTo>
                    <a:pt x="31" y="19"/>
                    <a:pt x="29" y="20"/>
                    <a:pt x="28" y="21"/>
                  </a:cubicBezTo>
                  <a:cubicBezTo>
                    <a:pt x="27" y="22"/>
                    <a:pt x="27" y="24"/>
                    <a:pt x="27" y="26"/>
                  </a:cubicBezTo>
                  <a:cubicBezTo>
                    <a:pt x="27" y="28"/>
                    <a:pt x="28" y="30"/>
                    <a:pt x="29" y="31"/>
                  </a:cubicBezTo>
                  <a:cubicBezTo>
                    <a:pt x="31" y="33"/>
                    <a:pt x="33" y="34"/>
                    <a:pt x="36" y="35"/>
                  </a:cubicBezTo>
                  <a:cubicBezTo>
                    <a:pt x="39" y="35"/>
                    <a:pt x="42" y="36"/>
                    <a:pt x="45" y="37"/>
                  </a:cubicBezTo>
                  <a:cubicBezTo>
                    <a:pt x="49" y="38"/>
                    <a:pt x="52" y="38"/>
                    <a:pt x="56" y="39"/>
                  </a:cubicBezTo>
                  <a:cubicBezTo>
                    <a:pt x="59" y="40"/>
                    <a:pt x="63" y="41"/>
                    <a:pt x="66" y="42"/>
                  </a:cubicBezTo>
                  <a:cubicBezTo>
                    <a:pt x="70" y="44"/>
                    <a:pt x="73" y="45"/>
                    <a:pt x="76" y="47"/>
                  </a:cubicBezTo>
                  <a:cubicBezTo>
                    <a:pt x="79" y="49"/>
                    <a:pt x="81" y="51"/>
                    <a:pt x="82" y="54"/>
                  </a:cubicBezTo>
                  <a:cubicBezTo>
                    <a:pt x="84" y="57"/>
                    <a:pt x="85" y="61"/>
                    <a:pt x="85" y="65"/>
                  </a:cubicBezTo>
                  <a:cubicBezTo>
                    <a:pt x="85" y="71"/>
                    <a:pt x="84" y="76"/>
                    <a:pt x="81" y="80"/>
                  </a:cubicBezTo>
                  <a:cubicBezTo>
                    <a:pt x="79" y="85"/>
                    <a:pt x="76" y="88"/>
                    <a:pt x="72" y="90"/>
                  </a:cubicBezTo>
                  <a:cubicBezTo>
                    <a:pt x="68" y="93"/>
                    <a:pt x="63" y="95"/>
                    <a:pt x="58" y="96"/>
                  </a:cubicBezTo>
                  <a:cubicBezTo>
                    <a:pt x="53" y="97"/>
                    <a:pt x="48" y="97"/>
                    <a:pt x="43" y="97"/>
                  </a:cubicBezTo>
                  <a:cubicBezTo>
                    <a:pt x="38" y="97"/>
                    <a:pt x="32" y="97"/>
                    <a:pt x="27" y="95"/>
                  </a:cubicBezTo>
                  <a:cubicBezTo>
                    <a:pt x="22" y="94"/>
                    <a:pt x="17" y="93"/>
                    <a:pt x="14" y="90"/>
                  </a:cubicBezTo>
                  <a:cubicBezTo>
                    <a:pt x="10" y="88"/>
                    <a:pt x="6" y="84"/>
                    <a:pt x="4" y="80"/>
                  </a:cubicBezTo>
                  <a:cubicBezTo>
                    <a:pt x="1" y="76"/>
                    <a:pt x="0" y="71"/>
                    <a:pt x="0" y="65"/>
                  </a:cubicBezTo>
                  <a:cubicBezTo>
                    <a:pt x="24" y="65"/>
                    <a:pt x="24" y="65"/>
                    <a:pt x="24" y="65"/>
                  </a:cubicBezTo>
                  <a:cubicBezTo>
                    <a:pt x="24" y="68"/>
                    <a:pt x="24" y="70"/>
                    <a:pt x="25" y="7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7"/>
            <p:cNvSpPr>
              <a:spLocks noEditPoints="1"/>
            </p:cNvSpPr>
            <p:nvPr userDrawn="1"/>
          </p:nvSpPr>
          <p:spPr bwMode="auto">
            <a:xfrm>
              <a:off x="3133" y="2237"/>
              <a:ext cx="225" cy="230"/>
            </a:xfrm>
            <a:custGeom>
              <a:avLst/>
              <a:gdLst>
                <a:gd name="T0" fmla="*/ 3 w 95"/>
                <a:gd name="T1" fmla="*/ 29 h 97"/>
                <a:gd name="T2" fmla="*/ 13 w 95"/>
                <a:gd name="T3" fmla="*/ 13 h 97"/>
                <a:gd name="T4" fmla="*/ 28 w 95"/>
                <a:gd name="T5" fmla="*/ 4 h 97"/>
                <a:gd name="T6" fmla="*/ 47 w 95"/>
                <a:gd name="T7" fmla="*/ 0 h 97"/>
                <a:gd name="T8" fmla="*/ 67 w 95"/>
                <a:gd name="T9" fmla="*/ 4 h 97"/>
                <a:gd name="T10" fmla="*/ 82 w 95"/>
                <a:gd name="T11" fmla="*/ 13 h 97"/>
                <a:gd name="T12" fmla="*/ 92 w 95"/>
                <a:gd name="T13" fmla="*/ 29 h 97"/>
                <a:gd name="T14" fmla="*/ 95 w 95"/>
                <a:gd name="T15" fmla="*/ 49 h 97"/>
                <a:gd name="T16" fmla="*/ 92 w 95"/>
                <a:gd name="T17" fmla="*/ 69 h 97"/>
                <a:gd name="T18" fmla="*/ 82 w 95"/>
                <a:gd name="T19" fmla="*/ 84 h 97"/>
                <a:gd name="T20" fmla="*/ 67 w 95"/>
                <a:gd name="T21" fmla="*/ 94 h 97"/>
                <a:gd name="T22" fmla="*/ 47 w 95"/>
                <a:gd name="T23" fmla="*/ 97 h 97"/>
                <a:gd name="T24" fmla="*/ 28 w 95"/>
                <a:gd name="T25" fmla="*/ 94 h 97"/>
                <a:gd name="T26" fmla="*/ 13 w 95"/>
                <a:gd name="T27" fmla="*/ 84 h 97"/>
                <a:gd name="T28" fmla="*/ 3 w 95"/>
                <a:gd name="T29" fmla="*/ 69 h 97"/>
                <a:gd name="T30" fmla="*/ 0 w 95"/>
                <a:gd name="T31" fmla="*/ 49 h 97"/>
                <a:gd name="T32" fmla="*/ 3 w 95"/>
                <a:gd name="T33" fmla="*/ 29 h 97"/>
                <a:gd name="T34" fmla="*/ 26 w 95"/>
                <a:gd name="T35" fmla="*/ 60 h 97"/>
                <a:gd name="T36" fmla="*/ 30 w 95"/>
                <a:gd name="T37" fmla="*/ 69 h 97"/>
                <a:gd name="T38" fmla="*/ 37 w 95"/>
                <a:gd name="T39" fmla="*/ 76 h 97"/>
                <a:gd name="T40" fmla="*/ 47 w 95"/>
                <a:gd name="T41" fmla="*/ 78 h 97"/>
                <a:gd name="T42" fmla="*/ 58 w 95"/>
                <a:gd name="T43" fmla="*/ 76 h 97"/>
                <a:gd name="T44" fmla="*/ 65 w 95"/>
                <a:gd name="T45" fmla="*/ 69 h 97"/>
                <a:gd name="T46" fmla="*/ 69 w 95"/>
                <a:gd name="T47" fmla="*/ 60 h 97"/>
                <a:gd name="T48" fmla="*/ 70 w 95"/>
                <a:gd name="T49" fmla="*/ 49 h 97"/>
                <a:gd name="T50" fmla="*/ 69 w 95"/>
                <a:gd name="T51" fmla="*/ 38 h 97"/>
                <a:gd name="T52" fmla="*/ 65 w 95"/>
                <a:gd name="T53" fmla="*/ 28 h 97"/>
                <a:gd name="T54" fmla="*/ 58 w 95"/>
                <a:gd name="T55" fmla="*/ 22 h 97"/>
                <a:gd name="T56" fmla="*/ 47 w 95"/>
                <a:gd name="T57" fmla="*/ 19 h 97"/>
                <a:gd name="T58" fmla="*/ 37 w 95"/>
                <a:gd name="T59" fmla="*/ 22 h 97"/>
                <a:gd name="T60" fmla="*/ 30 w 95"/>
                <a:gd name="T61" fmla="*/ 28 h 97"/>
                <a:gd name="T62" fmla="*/ 26 w 95"/>
                <a:gd name="T63" fmla="*/ 38 h 97"/>
                <a:gd name="T64" fmla="*/ 25 w 95"/>
                <a:gd name="T65" fmla="*/ 49 h 97"/>
                <a:gd name="T66" fmla="*/ 26 w 95"/>
                <a:gd name="T67" fmla="*/ 6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5" h="97">
                  <a:moveTo>
                    <a:pt x="3" y="29"/>
                  </a:moveTo>
                  <a:cubicBezTo>
                    <a:pt x="5" y="23"/>
                    <a:pt x="9" y="18"/>
                    <a:pt x="13" y="13"/>
                  </a:cubicBezTo>
                  <a:cubicBezTo>
                    <a:pt x="17" y="9"/>
                    <a:pt x="22" y="6"/>
                    <a:pt x="28" y="4"/>
                  </a:cubicBezTo>
                  <a:cubicBezTo>
                    <a:pt x="34" y="1"/>
                    <a:pt x="40" y="0"/>
                    <a:pt x="47" y="0"/>
                  </a:cubicBezTo>
                  <a:cubicBezTo>
                    <a:pt x="55" y="0"/>
                    <a:pt x="61" y="1"/>
                    <a:pt x="67" y="4"/>
                  </a:cubicBezTo>
                  <a:cubicBezTo>
                    <a:pt x="73" y="6"/>
                    <a:pt x="78" y="9"/>
                    <a:pt x="82" y="13"/>
                  </a:cubicBezTo>
                  <a:cubicBezTo>
                    <a:pt x="86" y="18"/>
                    <a:pt x="90" y="23"/>
                    <a:pt x="92" y="29"/>
                  </a:cubicBezTo>
                  <a:cubicBezTo>
                    <a:pt x="94" y="35"/>
                    <a:pt x="95" y="41"/>
                    <a:pt x="95" y="49"/>
                  </a:cubicBezTo>
                  <a:cubicBezTo>
                    <a:pt x="95" y="56"/>
                    <a:pt x="94" y="63"/>
                    <a:pt x="92" y="69"/>
                  </a:cubicBezTo>
                  <a:cubicBezTo>
                    <a:pt x="90" y="75"/>
                    <a:pt x="86" y="80"/>
                    <a:pt x="82" y="84"/>
                  </a:cubicBezTo>
                  <a:cubicBezTo>
                    <a:pt x="78" y="88"/>
                    <a:pt x="73" y="91"/>
                    <a:pt x="67" y="94"/>
                  </a:cubicBezTo>
                  <a:cubicBezTo>
                    <a:pt x="61" y="96"/>
                    <a:pt x="55" y="97"/>
                    <a:pt x="47" y="97"/>
                  </a:cubicBezTo>
                  <a:cubicBezTo>
                    <a:pt x="40" y="97"/>
                    <a:pt x="34" y="96"/>
                    <a:pt x="28" y="94"/>
                  </a:cubicBezTo>
                  <a:cubicBezTo>
                    <a:pt x="22" y="91"/>
                    <a:pt x="17" y="88"/>
                    <a:pt x="13" y="84"/>
                  </a:cubicBezTo>
                  <a:cubicBezTo>
                    <a:pt x="9" y="80"/>
                    <a:pt x="5" y="75"/>
                    <a:pt x="3" y="69"/>
                  </a:cubicBezTo>
                  <a:cubicBezTo>
                    <a:pt x="1" y="63"/>
                    <a:pt x="0" y="56"/>
                    <a:pt x="0" y="49"/>
                  </a:cubicBezTo>
                  <a:cubicBezTo>
                    <a:pt x="0" y="41"/>
                    <a:pt x="1" y="35"/>
                    <a:pt x="3" y="29"/>
                  </a:cubicBezTo>
                  <a:close/>
                  <a:moveTo>
                    <a:pt x="26" y="60"/>
                  </a:moveTo>
                  <a:cubicBezTo>
                    <a:pt x="27" y="63"/>
                    <a:pt x="28" y="66"/>
                    <a:pt x="30" y="69"/>
                  </a:cubicBezTo>
                  <a:cubicBezTo>
                    <a:pt x="32" y="72"/>
                    <a:pt x="34" y="74"/>
                    <a:pt x="37" y="76"/>
                  </a:cubicBezTo>
                  <a:cubicBezTo>
                    <a:pt x="40" y="77"/>
                    <a:pt x="43" y="78"/>
                    <a:pt x="47" y="78"/>
                  </a:cubicBezTo>
                  <a:cubicBezTo>
                    <a:pt x="52" y="78"/>
                    <a:pt x="55" y="77"/>
                    <a:pt x="58" y="76"/>
                  </a:cubicBezTo>
                  <a:cubicBezTo>
                    <a:pt x="61" y="74"/>
                    <a:pt x="63" y="72"/>
                    <a:pt x="65" y="69"/>
                  </a:cubicBezTo>
                  <a:cubicBezTo>
                    <a:pt x="67" y="66"/>
                    <a:pt x="68" y="63"/>
                    <a:pt x="69" y="60"/>
                  </a:cubicBezTo>
                  <a:cubicBezTo>
                    <a:pt x="70" y="56"/>
                    <a:pt x="70" y="52"/>
                    <a:pt x="70" y="49"/>
                  </a:cubicBezTo>
                  <a:cubicBezTo>
                    <a:pt x="70" y="45"/>
                    <a:pt x="70" y="41"/>
                    <a:pt x="69" y="38"/>
                  </a:cubicBezTo>
                  <a:cubicBezTo>
                    <a:pt x="68" y="34"/>
                    <a:pt x="67" y="31"/>
                    <a:pt x="65" y="28"/>
                  </a:cubicBezTo>
                  <a:cubicBezTo>
                    <a:pt x="63" y="26"/>
                    <a:pt x="61" y="23"/>
                    <a:pt x="58" y="22"/>
                  </a:cubicBezTo>
                  <a:cubicBezTo>
                    <a:pt x="55" y="20"/>
                    <a:pt x="52" y="19"/>
                    <a:pt x="47" y="19"/>
                  </a:cubicBezTo>
                  <a:cubicBezTo>
                    <a:pt x="43" y="19"/>
                    <a:pt x="40" y="20"/>
                    <a:pt x="37" y="22"/>
                  </a:cubicBezTo>
                  <a:cubicBezTo>
                    <a:pt x="34" y="23"/>
                    <a:pt x="32" y="26"/>
                    <a:pt x="30" y="28"/>
                  </a:cubicBezTo>
                  <a:cubicBezTo>
                    <a:pt x="28" y="31"/>
                    <a:pt x="27" y="34"/>
                    <a:pt x="26" y="38"/>
                  </a:cubicBezTo>
                  <a:cubicBezTo>
                    <a:pt x="26" y="41"/>
                    <a:pt x="25" y="45"/>
                    <a:pt x="25" y="49"/>
                  </a:cubicBezTo>
                  <a:cubicBezTo>
                    <a:pt x="25" y="52"/>
                    <a:pt x="26" y="56"/>
                    <a:pt x="26" y="6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8"/>
            <p:cNvSpPr>
              <a:spLocks/>
            </p:cNvSpPr>
            <p:nvPr userDrawn="1"/>
          </p:nvSpPr>
          <p:spPr bwMode="auto">
            <a:xfrm>
              <a:off x="3391" y="2237"/>
              <a:ext cx="215" cy="230"/>
            </a:xfrm>
            <a:custGeom>
              <a:avLst/>
              <a:gdLst>
                <a:gd name="T0" fmla="*/ 47 w 91"/>
                <a:gd name="T1" fmla="*/ 19 h 97"/>
                <a:gd name="T2" fmla="*/ 37 w 91"/>
                <a:gd name="T3" fmla="*/ 22 h 97"/>
                <a:gd name="T4" fmla="*/ 30 w 91"/>
                <a:gd name="T5" fmla="*/ 29 h 97"/>
                <a:gd name="T6" fmla="*/ 26 w 91"/>
                <a:gd name="T7" fmla="*/ 39 h 97"/>
                <a:gd name="T8" fmla="*/ 25 w 91"/>
                <a:gd name="T9" fmla="*/ 49 h 97"/>
                <a:gd name="T10" fmla="*/ 26 w 91"/>
                <a:gd name="T11" fmla="*/ 59 h 97"/>
                <a:gd name="T12" fmla="*/ 30 w 91"/>
                <a:gd name="T13" fmla="*/ 69 h 97"/>
                <a:gd name="T14" fmla="*/ 36 w 91"/>
                <a:gd name="T15" fmla="*/ 75 h 97"/>
                <a:gd name="T16" fmla="*/ 46 w 91"/>
                <a:gd name="T17" fmla="*/ 78 h 97"/>
                <a:gd name="T18" fmla="*/ 60 w 91"/>
                <a:gd name="T19" fmla="*/ 73 h 97"/>
                <a:gd name="T20" fmla="*/ 66 w 91"/>
                <a:gd name="T21" fmla="*/ 59 h 97"/>
                <a:gd name="T22" fmla="*/ 91 w 91"/>
                <a:gd name="T23" fmla="*/ 59 h 97"/>
                <a:gd name="T24" fmla="*/ 76 w 91"/>
                <a:gd name="T25" fmla="*/ 87 h 97"/>
                <a:gd name="T26" fmla="*/ 46 w 91"/>
                <a:gd name="T27" fmla="*/ 97 h 97"/>
                <a:gd name="T28" fmla="*/ 27 w 91"/>
                <a:gd name="T29" fmla="*/ 94 h 97"/>
                <a:gd name="T30" fmla="*/ 13 w 91"/>
                <a:gd name="T31" fmla="*/ 84 h 97"/>
                <a:gd name="T32" fmla="*/ 3 w 91"/>
                <a:gd name="T33" fmla="*/ 69 h 97"/>
                <a:gd name="T34" fmla="*/ 0 w 91"/>
                <a:gd name="T35" fmla="*/ 50 h 97"/>
                <a:gd name="T36" fmla="*/ 3 w 91"/>
                <a:gd name="T37" fmla="*/ 30 h 97"/>
                <a:gd name="T38" fmla="*/ 12 w 91"/>
                <a:gd name="T39" fmla="*/ 14 h 97"/>
                <a:gd name="T40" fmla="*/ 27 w 91"/>
                <a:gd name="T41" fmla="*/ 4 h 97"/>
                <a:gd name="T42" fmla="*/ 47 w 91"/>
                <a:gd name="T43" fmla="*/ 0 h 97"/>
                <a:gd name="T44" fmla="*/ 63 w 91"/>
                <a:gd name="T45" fmla="*/ 2 h 97"/>
                <a:gd name="T46" fmla="*/ 76 w 91"/>
                <a:gd name="T47" fmla="*/ 9 h 97"/>
                <a:gd name="T48" fmla="*/ 86 w 91"/>
                <a:gd name="T49" fmla="*/ 20 h 97"/>
                <a:gd name="T50" fmla="*/ 90 w 91"/>
                <a:gd name="T51" fmla="*/ 35 h 97"/>
                <a:gd name="T52" fmla="*/ 65 w 91"/>
                <a:gd name="T53" fmla="*/ 35 h 97"/>
                <a:gd name="T54" fmla="*/ 47 w 91"/>
                <a:gd name="T55" fmla="*/ 1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1" h="97">
                  <a:moveTo>
                    <a:pt x="47" y="19"/>
                  </a:moveTo>
                  <a:cubicBezTo>
                    <a:pt x="43" y="19"/>
                    <a:pt x="39" y="20"/>
                    <a:pt x="37" y="22"/>
                  </a:cubicBezTo>
                  <a:cubicBezTo>
                    <a:pt x="34" y="24"/>
                    <a:pt x="32" y="26"/>
                    <a:pt x="30" y="29"/>
                  </a:cubicBezTo>
                  <a:cubicBezTo>
                    <a:pt x="28" y="32"/>
                    <a:pt x="27" y="35"/>
                    <a:pt x="26" y="39"/>
                  </a:cubicBezTo>
                  <a:cubicBezTo>
                    <a:pt x="25" y="42"/>
                    <a:pt x="25" y="46"/>
                    <a:pt x="25" y="49"/>
                  </a:cubicBezTo>
                  <a:cubicBezTo>
                    <a:pt x="25" y="52"/>
                    <a:pt x="25" y="56"/>
                    <a:pt x="26" y="59"/>
                  </a:cubicBezTo>
                  <a:cubicBezTo>
                    <a:pt x="27" y="63"/>
                    <a:pt x="28" y="66"/>
                    <a:pt x="30" y="69"/>
                  </a:cubicBezTo>
                  <a:cubicBezTo>
                    <a:pt x="31" y="71"/>
                    <a:pt x="33" y="74"/>
                    <a:pt x="36" y="75"/>
                  </a:cubicBezTo>
                  <a:cubicBezTo>
                    <a:pt x="39" y="77"/>
                    <a:pt x="42" y="78"/>
                    <a:pt x="46" y="78"/>
                  </a:cubicBezTo>
                  <a:cubicBezTo>
                    <a:pt x="52" y="78"/>
                    <a:pt x="57" y="76"/>
                    <a:pt x="60" y="73"/>
                  </a:cubicBezTo>
                  <a:cubicBezTo>
                    <a:pt x="63" y="70"/>
                    <a:pt x="65" y="65"/>
                    <a:pt x="66" y="59"/>
                  </a:cubicBezTo>
                  <a:cubicBezTo>
                    <a:pt x="91" y="59"/>
                    <a:pt x="91" y="59"/>
                    <a:pt x="91" y="59"/>
                  </a:cubicBezTo>
                  <a:cubicBezTo>
                    <a:pt x="89" y="72"/>
                    <a:pt x="84" y="81"/>
                    <a:pt x="76" y="87"/>
                  </a:cubicBezTo>
                  <a:cubicBezTo>
                    <a:pt x="69" y="94"/>
                    <a:pt x="59" y="97"/>
                    <a:pt x="46" y="97"/>
                  </a:cubicBezTo>
                  <a:cubicBezTo>
                    <a:pt x="39" y="97"/>
                    <a:pt x="33" y="96"/>
                    <a:pt x="27" y="94"/>
                  </a:cubicBezTo>
                  <a:cubicBezTo>
                    <a:pt x="22" y="91"/>
                    <a:pt x="17" y="88"/>
                    <a:pt x="13" y="84"/>
                  </a:cubicBezTo>
                  <a:cubicBezTo>
                    <a:pt x="9" y="80"/>
                    <a:pt x="5" y="75"/>
                    <a:pt x="3" y="69"/>
                  </a:cubicBezTo>
                  <a:cubicBezTo>
                    <a:pt x="1" y="63"/>
                    <a:pt x="0" y="57"/>
                    <a:pt x="0" y="50"/>
                  </a:cubicBezTo>
                  <a:cubicBezTo>
                    <a:pt x="0" y="43"/>
                    <a:pt x="1" y="36"/>
                    <a:pt x="3" y="30"/>
                  </a:cubicBezTo>
                  <a:cubicBezTo>
                    <a:pt x="5" y="24"/>
                    <a:pt x="8" y="19"/>
                    <a:pt x="12" y="14"/>
                  </a:cubicBezTo>
                  <a:cubicBezTo>
                    <a:pt x="16" y="10"/>
                    <a:pt x="21" y="6"/>
                    <a:pt x="27" y="4"/>
                  </a:cubicBezTo>
                  <a:cubicBezTo>
                    <a:pt x="33" y="1"/>
                    <a:pt x="39" y="0"/>
                    <a:pt x="47" y="0"/>
                  </a:cubicBezTo>
                  <a:cubicBezTo>
                    <a:pt x="52" y="0"/>
                    <a:pt x="58" y="1"/>
                    <a:pt x="63" y="2"/>
                  </a:cubicBezTo>
                  <a:cubicBezTo>
                    <a:pt x="68" y="4"/>
                    <a:pt x="72" y="6"/>
                    <a:pt x="76" y="9"/>
                  </a:cubicBezTo>
                  <a:cubicBezTo>
                    <a:pt x="80" y="12"/>
                    <a:pt x="83" y="15"/>
                    <a:pt x="86" y="20"/>
                  </a:cubicBezTo>
                  <a:cubicBezTo>
                    <a:pt x="88" y="24"/>
                    <a:pt x="90" y="29"/>
                    <a:pt x="90" y="35"/>
                  </a:cubicBezTo>
                  <a:cubicBezTo>
                    <a:pt x="65" y="35"/>
                    <a:pt x="65" y="35"/>
                    <a:pt x="65" y="35"/>
                  </a:cubicBezTo>
                  <a:cubicBezTo>
                    <a:pt x="64" y="24"/>
                    <a:pt x="57" y="19"/>
                    <a:pt x="47" y="19"/>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9"/>
            <p:cNvSpPr>
              <a:spLocks noEditPoints="1"/>
            </p:cNvSpPr>
            <p:nvPr userDrawn="1"/>
          </p:nvSpPr>
          <p:spPr bwMode="auto">
            <a:xfrm>
              <a:off x="3642" y="2159"/>
              <a:ext cx="59" cy="303"/>
            </a:xfrm>
            <a:custGeom>
              <a:avLst/>
              <a:gdLst>
                <a:gd name="T0" fmla="*/ 0 w 59"/>
                <a:gd name="T1" fmla="*/ 50 h 303"/>
                <a:gd name="T2" fmla="*/ 0 w 59"/>
                <a:gd name="T3" fmla="*/ 0 h 303"/>
                <a:gd name="T4" fmla="*/ 59 w 59"/>
                <a:gd name="T5" fmla="*/ 0 h 303"/>
                <a:gd name="T6" fmla="*/ 59 w 59"/>
                <a:gd name="T7" fmla="*/ 50 h 303"/>
                <a:gd name="T8" fmla="*/ 0 w 59"/>
                <a:gd name="T9" fmla="*/ 50 h 303"/>
                <a:gd name="T10" fmla="*/ 59 w 59"/>
                <a:gd name="T11" fmla="*/ 85 h 303"/>
                <a:gd name="T12" fmla="*/ 59 w 59"/>
                <a:gd name="T13" fmla="*/ 303 h 303"/>
                <a:gd name="T14" fmla="*/ 0 w 59"/>
                <a:gd name="T15" fmla="*/ 303 h 303"/>
                <a:gd name="T16" fmla="*/ 0 w 59"/>
                <a:gd name="T17" fmla="*/ 85 h 303"/>
                <a:gd name="T18" fmla="*/ 59 w 59"/>
                <a:gd name="T19" fmla="*/ 8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303">
                  <a:moveTo>
                    <a:pt x="0" y="50"/>
                  </a:moveTo>
                  <a:lnTo>
                    <a:pt x="0" y="0"/>
                  </a:lnTo>
                  <a:lnTo>
                    <a:pt x="59" y="0"/>
                  </a:lnTo>
                  <a:lnTo>
                    <a:pt x="59" y="50"/>
                  </a:lnTo>
                  <a:lnTo>
                    <a:pt x="0" y="50"/>
                  </a:lnTo>
                  <a:close/>
                  <a:moveTo>
                    <a:pt x="59" y="85"/>
                  </a:moveTo>
                  <a:lnTo>
                    <a:pt x="59" y="303"/>
                  </a:lnTo>
                  <a:lnTo>
                    <a:pt x="0" y="303"/>
                  </a:lnTo>
                  <a:lnTo>
                    <a:pt x="0" y="85"/>
                  </a:lnTo>
                  <a:lnTo>
                    <a:pt x="59" y="8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70"/>
            <p:cNvSpPr>
              <a:spLocks noEditPoints="1"/>
            </p:cNvSpPr>
            <p:nvPr userDrawn="1"/>
          </p:nvSpPr>
          <p:spPr bwMode="auto">
            <a:xfrm>
              <a:off x="3739" y="2237"/>
              <a:ext cx="213" cy="230"/>
            </a:xfrm>
            <a:custGeom>
              <a:avLst/>
              <a:gdLst>
                <a:gd name="T0" fmla="*/ 7 w 90"/>
                <a:gd name="T1" fmla="*/ 16 h 97"/>
                <a:gd name="T2" fmla="*/ 17 w 90"/>
                <a:gd name="T3" fmla="*/ 7 h 97"/>
                <a:gd name="T4" fmla="*/ 31 w 90"/>
                <a:gd name="T5" fmla="*/ 2 h 97"/>
                <a:gd name="T6" fmla="*/ 46 w 90"/>
                <a:gd name="T7" fmla="*/ 0 h 97"/>
                <a:gd name="T8" fmla="*/ 60 w 90"/>
                <a:gd name="T9" fmla="*/ 1 h 97"/>
                <a:gd name="T10" fmla="*/ 73 w 90"/>
                <a:gd name="T11" fmla="*/ 5 h 97"/>
                <a:gd name="T12" fmla="*/ 83 w 90"/>
                <a:gd name="T13" fmla="*/ 13 h 97"/>
                <a:gd name="T14" fmla="*/ 87 w 90"/>
                <a:gd name="T15" fmla="*/ 26 h 97"/>
                <a:gd name="T16" fmla="*/ 87 w 90"/>
                <a:gd name="T17" fmla="*/ 74 h 97"/>
                <a:gd name="T18" fmla="*/ 87 w 90"/>
                <a:gd name="T19" fmla="*/ 86 h 97"/>
                <a:gd name="T20" fmla="*/ 90 w 90"/>
                <a:gd name="T21" fmla="*/ 95 h 97"/>
                <a:gd name="T22" fmla="*/ 64 w 90"/>
                <a:gd name="T23" fmla="*/ 95 h 97"/>
                <a:gd name="T24" fmla="*/ 63 w 90"/>
                <a:gd name="T25" fmla="*/ 90 h 97"/>
                <a:gd name="T26" fmla="*/ 62 w 90"/>
                <a:gd name="T27" fmla="*/ 86 h 97"/>
                <a:gd name="T28" fmla="*/ 48 w 90"/>
                <a:gd name="T29" fmla="*/ 95 h 97"/>
                <a:gd name="T30" fmla="*/ 31 w 90"/>
                <a:gd name="T31" fmla="*/ 97 h 97"/>
                <a:gd name="T32" fmla="*/ 19 w 90"/>
                <a:gd name="T33" fmla="*/ 95 h 97"/>
                <a:gd name="T34" fmla="*/ 9 w 90"/>
                <a:gd name="T35" fmla="*/ 90 h 97"/>
                <a:gd name="T36" fmla="*/ 2 w 90"/>
                <a:gd name="T37" fmla="*/ 82 h 97"/>
                <a:gd name="T38" fmla="*/ 0 w 90"/>
                <a:gd name="T39" fmla="*/ 70 h 97"/>
                <a:gd name="T40" fmla="*/ 3 w 90"/>
                <a:gd name="T41" fmla="*/ 57 h 97"/>
                <a:gd name="T42" fmla="*/ 10 w 90"/>
                <a:gd name="T43" fmla="*/ 49 h 97"/>
                <a:gd name="T44" fmla="*/ 20 w 90"/>
                <a:gd name="T45" fmla="*/ 44 h 97"/>
                <a:gd name="T46" fmla="*/ 31 w 90"/>
                <a:gd name="T47" fmla="*/ 42 h 97"/>
                <a:gd name="T48" fmla="*/ 42 w 90"/>
                <a:gd name="T49" fmla="*/ 40 h 97"/>
                <a:gd name="T50" fmla="*/ 52 w 90"/>
                <a:gd name="T51" fmla="*/ 39 h 97"/>
                <a:gd name="T52" fmla="*/ 59 w 90"/>
                <a:gd name="T53" fmla="*/ 35 h 97"/>
                <a:gd name="T54" fmla="*/ 61 w 90"/>
                <a:gd name="T55" fmla="*/ 30 h 97"/>
                <a:gd name="T56" fmla="*/ 60 w 90"/>
                <a:gd name="T57" fmla="*/ 23 h 97"/>
                <a:gd name="T58" fmla="*/ 56 w 90"/>
                <a:gd name="T59" fmla="*/ 19 h 97"/>
                <a:gd name="T60" fmla="*/ 51 w 90"/>
                <a:gd name="T61" fmla="*/ 17 h 97"/>
                <a:gd name="T62" fmla="*/ 45 w 90"/>
                <a:gd name="T63" fmla="*/ 17 h 97"/>
                <a:gd name="T64" fmla="*/ 33 w 90"/>
                <a:gd name="T65" fmla="*/ 20 h 97"/>
                <a:gd name="T66" fmla="*/ 28 w 90"/>
                <a:gd name="T67" fmla="*/ 31 h 97"/>
                <a:gd name="T68" fmla="*/ 3 w 90"/>
                <a:gd name="T69" fmla="*/ 31 h 97"/>
                <a:gd name="T70" fmla="*/ 7 w 90"/>
                <a:gd name="T71" fmla="*/ 16 h 97"/>
                <a:gd name="T72" fmla="*/ 57 w 90"/>
                <a:gd name="T73" fmla="*/ 52 h 97"/>
                <a:gd name="T74" fmla="*/ 52 w 90"/>
                <a:gd name="T75" fmla="*/ 53 h 97"/>
                <a:gd name="T76" fmla="*/ 46 w 90"/>
                <a:gd name="T77" fmla="*/ 54 h 97"/>
                <a:gd name="T78" fmla="*/ 40 w 90"/>
                <a:gd name="T79" fmla="*/ 55 h 97"/>
                <a:gd name="T80" fmla="*/ 35 w 90"/>
                <a:gd name="T81" fmla="*/ 56 h 97"/>
                <a:gd name="T82" fmla="*/ 30 w 90"/>
                <a:gd name="T83" fmla="*/ 59 h 97"/>
                <a:gd name="T84" fmla="*/ 27 w 90"/>
                <a:gd name="T85" fmla="*/ 63 h 97"/>
                <a:gd name="T86" fmla="*/ 25 w 90"/>
                <a:gd name="T87" fmla="*/ 69 h 97"/>
                <a:gd name="T88" fmla="*/ 27 w 90"/>
                <a:gd name="T89" fmla="*/ 74 h 97"/>
                <a:gd name="T90" fmla="*/ 30 w 90"/>
                <a:gd name="T91" fmla="*/ 78 h 97"/>
                <a:gd name="T92" fmla="*/ 35 w 90"/>
                <a:gd name="T93" fmla="*/ 80 h 97"/>
                <a:gd name="T94" fmla="*/ 41 w 90"/>
                <a:gd name="T95" fmla="*/ 80 h 97"/>
                <a:gd name="T96" fmla="*/ 52 w 90"/>
                <a:gd name="T97" fmla="*/ 78 h 97"/>
                <a:gd name="T98" fmla="*/ 59 w 90"/>
                <a:gd name="T99" fmla="*/ 72 h 97"/>
                <a:gd name="T100" fmla="*/ 61 w 90"/>
                <a:gd name="T101" fmla="*/ 65 h 97"/>
                <a:gd name="T102" fmla="*/ 61 w 90"/>
                <a:gd name="T103" fmla="*/ 59 h 97"/>
                <a:gd name="T104" fmla="*/ 61 w 90"/>
                <a:gd name="T105" fmla="*/ 50 h 97"/>
                <a:gd name="T106" fmla="*/ 57 w 90"/>
                <a:gd name="T107" fmla="*/ 5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 h="97">
                  <a:moveTo>
                    <a:pt x="7" y="16"/>
                  </a:moveTo>
                  <a:cubicBezTo>
                    <a:pt x="10" y="12"/>
                    <a:pt x="13" y="9"/>
                    <a:pt x="17" y="7"/>
                  </a:cubicBezTo>
                  <a:cubicBezTo>
                    <a:pt x="21" y="4"/>
                    <a:pt x="26" y="3"/>
                    <a:pt x="31" y="2"/>
                  </a:cubicBezTo>
                  <a:cubicBezTo>
                    <a:pt x="36" y="1"/>
                    <a:pt x="41" y="0"/>
                    <a:pt x="46" y="0"/>
                  </a:cubicBezTo>
                  <a:cubicBezTo>
                    <a:pt x="51" y="0"/>
                    <a:pt x="56" y="0"/>
                    <a:pt x="60" y="1"/>
                  </a:cubicBezTo>
                  <a:cubicBezTo>
                    <a:pt x="65" y="2"/>
                    <a:pt x="69" y="3"/>
                    <a:pt x="73" y="5"/>
                  </a:cubicBezTo>
                  <a:cubicBezTo>
                    <a:pt x="77" y="7"/>
                    <a:pt x="80" y="9"/>
                    <a:pt x="83" y="13"/>
                  </a:cubicBezTo>
                  <a:cubicBezTo>
                    <a:pt x="85" y="16"/>
                    <a:pt x="87" y="21"/>
                    <a:pt x="87" y="26"/>
                  </a:cubicBezTo>
                  <a:cubicBezTo>
                    <a:pt x="87" y="74"/>
                    <a:pt x="87" y="74"/>
                    <a:pt x="87" y="74"/>
                  </a:cubicBezTo>
                  <a:cubicBezTo>
                    <a:pt x="87" y="78"/>
                    <a:pt x="87" y="82"/>
                    <a:pt x="87" y="86"/>
                  </a:cubicBezTo>
                  <a:cubicBezTo>
                    <a:pt x="88" y="90"/>
                    <a:pt x="89" y="93"/>
                    <a:pt x="90" y="95"/>
                  </a:cubicBezTo>
                  <a:cubicBezTo>
                    <a:pt x="64" y="95"/>
                    <a:pt x="64" y="95"/>
                    <a:pt x="64" y="95"/>
                  </a:cubicBezTo>
                  <a:cubicBezTo>
                    <a:pt x="64" y="93"/>
                    <a:pt x="63" y="92"/>
                    <a:pt x="63" y="90"/>
                  </a:cubicBezTo>
                  <a:cubicBezTo>
                    <a:pt x="63" y="89"/>
                    <a:pt x="63" y="87"/>
                    <a:pt x="62" y="86"/>
                  </a:cubicBezTo>
                  <a:cubicBezTo>
                    <a:pt x="58" y="90"/>
                    <a:pt x="54" y="93"/>
                    <a:pt x="48" y="95"/>
                  </a:cubicBezTo>
                  <a:cubicBezTo>
                    <a:pt x="43" y="96"/>
                    <a:pt x="37" y="97"/>
                    <a:pt x="31" y="97"/>
                  </a:cubicBezTo>
                  <a:cubicBezTo>
                    <a:pt x="27" y="97"/>
                    <a:pt x="23" y="97"/>
                    <a:pt x="19" y="95"/>
                  </a:cubicBezTo>
                  <a:cubicBezTo>
                    <a:pt x="15" y="94"/>
                    <a:pt x="12" y="93"/>
                    <a:pt x="9" y="90"/>
                  </a:cubicBezTo>
                  <a:cubicBezTo>
                    <a:pt x="6" y="88"/>
                    <a:pt x="4" y="85"/>
                    <a:pt x="2" y="82"/>
                  </a:cubicBezTo>
                  <a:cubicBezTo>
                    <a:pt x="1" y="78"/>
                    <a:pt x="0" y="74"/>
                    <a:pt x="0" y="70"/>
                  </a:cubicBezTo>
                  <a:cubicBezTo>
                    <a:pt x="0" y="64"/>
                    <a:pt x="1" y="60"/>
                    <a:pt x="3" y="57"/>
                  </a:cubicBezTo>
                  <a:cubicBezTo>
                    <a:pt x="5" y="53"/>
                    <a:pt x="7" y="51"/>
                    <a:pt x="10" y="49"/>
                  </a:cubicBezTo>
                  <a:cubicBezTo>
                    <a:pt x="13" y="47"/>
                    <a:pt x="16" y="45"/>
                    <a:pt x="20" y="44"/>
                  </a:cubicBezTo>
                  <a:cubicBezTo>
                    <a:pt x="24" y="43"/>
                    <a:pt x="27" y="42"/>
                    <a:pt x="31" y="42"/>
                  </a:cubicBezTo>
                  <a:cubicBezTo>
                    <a:pt x="35" y="41"/>
                    <a:pt x="39" y="41"/>
                    <a:pt x="42" y="40"/>
                  </a:cubicBezTo>
                  <a:cubicBezTo>
                    <a:pt x="46" y="40"/>
                    <a:pt x="49" y="39"/>
                    <a:pt x="52" y="39"/>
                  </a:cubicBezTo>
                  <a:cubicBezTo>
                    <a:pt x="55" y="38"/>
                    <a:pt x="57" y="37"/>
                    <a:pt x="59" y="35"/>
                  </a:cubicBezTo>
                  <a:cubicBezTo>
                    <a:pt x="61" y="34"/>
                    <a:pt x="61" y="32"/>
                    <a:pt x="61" y="30"/>
                  </a:cubicBezTo>
                  <a:cubicBezTo>
                    <a:pt x="61" y="27"/>
                    <a:pt x="61" y="25"/>
                    <a:pt x="60" y="23"/>
                  </a:cubicBezTo>
                  <a:cubicBezTo>
                    <a:pt x="59" y="21"/>
                    <a:pt x="58" y="20"/>
                    <a:pt x="56" y="19"/>
                  </a:cubicBezTo>
                  <a:cubicBezTo>
                    <a:pt x="55" y="18"/>
                    <a:pt x="53" y="18"/>
                    <a:pt x="51" y="17"/>
                  </a:cubicBezTo>
                  <a:cubicBezTo>
                    <a:pt x="49" y="17"/>
                    <a:pt x="47" y="17"/>
                    <a:pt x="45" y="17"/>
                  </a:cubicBezTo>
                  <a:cubicBezTo>
                    <a:pt x="40" y="17"/>
                    <a:pt x="36" y="18"/>
                    <a:pt x="33" y="20"/>
                  </a:cubicBezTo>
                  <a:cubicBezTo>
                    <a:pt x="30" y="22"/>
                    <a:pt x="29" y="26"/>
                    <a:pt x="28" y="31"/>
                  </a:cubicBezTo>
                  <a:cubicBezTo>
                    <a:pt x="3" y="31"/>
                    <a:pt x="3" y="31"/>
                    <a:pt x="3" y="31"/>
                  </a:cubicBezTo>
                  <a:cubicBezTo>
                    <a:pt x="3" y="25"/>
                    <a:pt x="5" y="20"/>
                    <a:pt x="7" y="16"/>
                  </a:cubicBezTo>
                  <a:close/>
                  <a:moveTo>
                    <a:pt x="57" y="52"/>
                  </a:moveTo>
                  <a:cubicBezTo>
                    <a:pt x="56" y="52"/>
                    <a:pt x="54" y="53"/>
                    <a:pt x="52" y="53"/>
                  </a:cubicBezTo>
                  <a:cubicBezTo>
                    <a:pt x="50" y="54"/>
                    <a:pt x="48" y="54"/>
                    <a:pt x="46" y="54"/>
                  </a:cubicBezTo>
                  <a:cubicBezTo>
                    <a:pt x="44" y="54"/>
                    <a:pt x="42" y="55"/>
                    <a:pt x="40" y="55"/>
                  </a:cubicBezTo>
                  <a:cubicBezTo>
                    <a:pt x="38" y="55"/>
                    <a:pt x="37" y="56"/>
                    <a:pt x="35" y="56"/>
                  </a:cubicBezTo>
                  <a:cubicBezTo>
                    <a:pt x="33" y="57"/>
                    <a:pt x="31" y="58"/>
                    <a:pt x="30" y="59"/>
                  </a:cubicBezTo>
                  <a:cubicBezTo>
                    <a:pt x="29" y="60"/>
                    <a:pt x="27" y="61"/>
                    <a:pt x="27" y="63"/>
                  </a:cubicBezTo>
                  <a:cubicBezTo>
                    <a:pt x="26" y="64"/>
                    <a:pt x="25" y="66"/>
                    <a:pt x="25" y="69"/>
                  </a:cubicBezTo>
                  <a:cubicBezTo>
                    <a:pt x="25" y="71"/>
                    <a:pt x="26" y="73"/>
                    <a:pt x="27" y="74"/>
                  </a:cubicBezTo>
                  <a:cubicBezTo>
                    <a:pt x="27" y="76"/>
                    <a:pt x="29" y="77"/>
                    <a:pt x="30" y="78"/>
                  </a:cubicBezTo>
                  <a:cubicBezTo>
                    <a:pt x="31" y="79"/>
                    <a:pt x="33" y="79"/>
                    <a:pt x="35" y="80"/>
                  </a:cubicBezTo>
                  <a:cubicBezTo>
                    <a:pt x="37" y="80"/>
                    <a:pt x="39" y="80"/>
                    <a:pt x="41" y="80"/>
                  </a:cubicBezTo>
                  <a:cubicBezTo>
                    <a:pt x="46" y="80"/>
                    <a:pt x="50" y="79"/>
                    <a:pt x="52" y="78"/>
                  </a:cubicBezTo>
                  <a:cubicBezTo>
                    <a:pt x="55" y="76"/>
                    <a:pt x="57" y="74"/>
                    <a:pt x="59" y="72"/>
                  </a:cubicBezTo>
                  <a:cubicBezTo>
                    <a:pt x="60" y="70"/>
                    <a:pt x="61" y="67"/>
                    <a:pt x="61" y="65"/>
                  </a:cubicBezTo>
                  <a:cubicBezTo>
                    <a:pt x="61" y="62"/>
                    <a:pt x="61" y="61"/>
                    <a:pt x="61" y="59"/>
                  </a:cubicBezTo>
                  <a:cubicBezTo>
                    <a:pt x="61" y="50"/>
                    <a:pt x="61" y="50"/>
                    <a:pt x="61" y="50"/>
                  </a:cubicBezTo>
                  <a:cubicBezTo>
                    <a:pt x="60" y="51"/>
                    <a:pt x="59" y="51"/>
                    <a:pt x="57" y="5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71"/>
            <p:cNvSpPr>
              <a:spLocks/>
            </p:cNvSpPr>
            <p:nvPr userDrawn="1"/>
          </p:nvSpPr>
          <p:spPr bwMode="auto">
            <a:xfrm>
              <a:off x="3971" y="2178"/>
              <a:ext cx="139" cy="287"/>
            </a:xfrm>
            <a:custGeom>
              <a:avLst/>
              <a:gdLst>
                <a:gd name="T0" fmla="*/ 59 w 59"/>
                <a:gd name="T1" fmla="*/ 28 h 121"/>
                <a:gd name="T2" fmla="*/ 59 w 59"/>
                <a:gd name="T3" fmla="*/ 45 h 121"/>
                <a:gd name="T4" fmla="*/ 40 w 59"/>
                <a:gd name="T5" fmla="*/ 45 h 121"/>
                <a:gd name="T6" fmla="*/ 40 w 59"/>
                <a:gd name="T7" fmla="*/ 90 h 121"/>
                <a:gd name="T8" fmla="*/ 43 w 59"/>
                <a:gd name="T9" fmla="*/ 99 h 121"/>
                <a:gd name="T10" fmla="*/ 51 w 59"/>
                <a:gd name="T11" fmla="*/ 101 h 121"/>
                <a:gd name="T12" fmla="*/ 55 w 59"/>
                <a:gd name="T13" fmla="*/ 101 h 121"/>
                <a:gd name="T14" fmla="*/ 59 w 59"/>
                <a:gd name="T15" fmla="*/ 100 h 121"/>
                <a:gd name="T16" fmla="*/ 59 w 59"/>
                <a:gd name="T17" fmla="*/ 120 h 121"/>
                <a:gd name="T18" fmla="*/ 52 w 59"/>
                <a:gd name="T19" fmla="*/ 120 h 121"/>
                <a:gd name="T20" fmla="*/ 44 w 59"/>
                <a:gd name="T21" fmla="*/ 121 h 121"/>
                <a:gd name="T22" fmla="*/ 33 w 59"/>
                <a:gd name="T23" fmla="*/ 120 h 121"/>
                <a:gd name="T24" fmla="*/ 24 w 59"/>
                <a:gd name="T25" fmla="*/ 117 h 121"/>
                <a:gd name="T26" fmla="*/ 17 w 59"/>
                <a:gd name="T27" fmla="*/ 110 h 121"/>
                <a:gd name="T28" fmla="*/ 15 w 59"/>
                <a:gd name="T29" fmla="*/ 99 h 121"/>
                <a:gd name="T30" fmla="*/ 15 w 59"/>
                <a:gd name="T31" fmla="*/ 45 h 121"/>
                <a:gd name="T32" fmla="*/ 0 w 59"/>
                <a:gd name="T33" fmla="*/ 45 h 121"/>
                <a:gd name="T34" fmla="*/ 0 w 59"/>
                <a:gd name="T35" fmla="*/ 28 h 121"/>
                <a:gd name="T36" fmla="*/ 15 w 59"/>
                <a:gd name="T37" fmla="*/ 28 h 121"/>
                <a:gd name="T38" fmla="*/ 15 w 59"/>
                <a:gd name="T39" fmla="*/ 0 h 121"/>
                <a:gd name="T40" fmla="*/ 40 w 59"/>
                <a:gd name="T41" fmla="*/ 0 h 121"/>
                <a:gd name="T42" fmla="*/ 40 w 59"/>
                <a:gd name="T43" fmla="*/ 28 h 121"/>
                <a:gd name="T44" fmla="*/ 59 w 59"/>
                <a:gd name="T45" fmla="*/ 2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121">
                  <a:moveTo>
                    <a:pt x="59" y="28"/>
                  </a:moveTo>
                  <a:cubicBezTo>
                    <a:pt x="59" y="45"/>
                    <a:pt x="59" y="45"/>
                    <a:pt x="59" y="45"/>
                  </a:cubicBezTo>
                  <a:cubicBezTo>
                    <a:pt x="40" y="45"/>
                    <a:pt x="40" y="45"/>
                    <a:pt x="40" y="45"/>
                  </a:cubicBezTo>
                  <a:cubicBezTo>
                    <a:pt x="40" y="90"/>
                    <a:pt x="40" y="90"/>
                    <a:pt x="40" y="90"/>
                  </a:cubicBezTo>
                  <a:cubicBezTo>
                    <a:pt x="40" y="94"/>
                    <a:pt x="41" y="97"/>
                    <a:pt x="43" y="99"/>
                  </a:cubicBezTo>
                  <a:cubicBezTo>
                    <a:pt x="44" y="100"/>
                    <a:pt x="47" y="101"/>
                    <a:pt x="51" y="101"/>
                  </a:cubicBezTo>
                  <a:cubicBezTo>
                    <a:pt x="52" y="101"/>
                    <a:pt x="54" y="101"/>
                    <a:pt x="55" y="101"/>
                  </a:cubicBezTo>
                  <a:cubicBezTo>
                    <a:pt x="56" y="101"/>
                    <a:pt x="58" y="100"/>
                    <a:pt x="59" y="100"/>
                  </a:cubicBezTo>
                  <a:cubicBezTo>
                    <a:pt x="59" y="120"/>
                    <a:pt x="59" y="120"/>
                    <a:pt x="59" y="120"/>
                  </a:cubicBezTo>
                  <a:cubicBezTo>
                    <a:pt x="57" y="120"/>
                    <a:pt x="54" y="120"/>
                    <a:pt x="52" y="120"/>
                  </a:cubicBezTo>
                  <a:cubicBezTo>
                    <a:pt x="49" y="121"/>
                    <a:pt x="47" y="121"/>
                    <a:pt x="44" y="121"/>
                  </a:cubicBezTo>
                  <a:cubicBezTo>
                    <a:pt x="40" y="121"/>
                    <a:pt x="36" y="120"/>
                    <a:pt x="33" y="120"/>
                  </a:cubicBezTo>
                  <a:cubicBezTo>
                    <a:pt x="29" y="119"/>
                    <a:pt x="26" y="118"/>
                    <a:pt x="24" y="117"/>
                  </a:cubicBezTo>
                  <a:cubicBezTo>
                    <a:pt x="21" y="115"/>
                    <a:pt x="19" y="113"/>
                    <a:pt x="17" y="110"/>
                  </a:cubicBezTo>
                  <a:cubicBezTo>
                    <a:pt x="16" y="107"/>
                    <a:pt x="15" y="104"/>
                    <a:pt x="15" y="99"/>
                  </a:cubicBezTo>
                  <a:cubicBezTo>
                    <a:pt x="15" y="45"/>
                    <a:pt x="15" y="45"/>
                    <a:pt x="15" y="45"/>
                  </a:cubicBezTo>
                  <a:cubicBezTo>
                    <a:pt x="0" y="45"/>
                    <a:pt x="0" y="45"/>
                    <a:pt x="0" y="45"/>
                  </a:cubicBezTo>
                  <a:cubicBezTo>
                    <a:pt x="0" y="28"/>
                    <a:pt x="0" y="28"/>
                    <a:pt x="0" y="28"/>
                  </a:cubicBezTo>
                  <a:cubicBezTo>
                    <a:pt x="15" y="28"/>
                    <a:pt x="15" y="28"/>
                    <a:pt x="15" y="28"/>
                  </a:cubicBezTo>
                  <a:cubicBezTo>
                    <a:pt x="15" y="0"/>
                    <a:pt x="15" y="0"/>
                    <a:pt x="15" y="0"/>
                  </a:cubicBezTo>
                  <a:cubicBezTo>
                    <a:pt x="40" y="0"/>
                    <a:pt x="40" y="0"/>
                    <a:pt x="40" y="0"/>
                  </a:cubicBezTo>
                  <a:cubicBezTo>
                    <a:pt x="40" y="28"/>
                    <a:pt x="40" y="28"/>
                    <a:pt x="40" y="28"/>
                  </a:cubicBezTo>
                  <a:lnTo>
                    <a:pt x="59" y="2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72"/>
            <p:cNvSpPr>
              <a:spLocks noEditPoints="1"/>
            </p:cNvSpPr>
            <p:nvPr userDrawn="1"/>
          </p:nvSpPr>
          <p:spPr bwMode="auto">
            <a:xfrm>
              <a:off x="4141" y="2159"/>
              <a:ext cx="59" cy="303"/>
            </a:xfrm>
            <a:custGeom>
              <a:avLst/>
              <a:gdLst>
                <a:gd name="T0" fmla="*/ 0 w 59"/>
                <a:gd name="T1" fmla="*/ 50 h 303"/>
                <a:gd name="T2" fmla="*/ 0 w 59"/>
                <a:gd name="T3" fmla="*/ 0 h 303"/>
                <a:gd name="T4" fmla="*/ 59 w 59"/>
                <a:gd name="T5" fmla="*/ 0 h 303"/>
                <a:gd name="T6" fmla="*/ 59 w 59"/>
                <a:gd name="T7" fmla="*/ 50 h 303"/>
                <a:gd name="T8" fmla="*/ 0 w 59"/>
                <a:gd name="T9" fmla="*/ 50 h 303"/>
                <a:gd name="T10" fmla="*/ 59 w 59"/>
                <a:gd name="T11" fmla="*/ 85 h 303"/>
                <a:gd name="T12" fmla="*/ 59 w 59"/>
                <a:gd name="T13" fmla="*/ 303 h 303"/>
                <a:gd name="T14" fmla="*/ 0 w 59"/>
                <a:gd name="T15" fmla="*/ 303 h 303"/>
                <a:gd name="T16" fmla="*/ 0 w 59"/>
                <a:gd name="T17" fmla="*/ 85 h 303"/>
                <a:gd name="T18" fmla="*/ 59 w 59"/>
                <a:gd name="T19" fmla="*/ 8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303">
                  <a:moveTo>
                    <a:pt x="0" y="50"/>
                  </a:moveTo>
                  <a:lnTo>
                    <a:pt x="0" y="0"/>
                  </a:lnTo>
                  <a:lnTo>
                    <a:pt x="59" y="0"/>
                  </a:lnTo>
                  <a:lnTo>
                    <a:pt x="59" y="50"/>
                  </a:lnTo>
                  <a:lnTo>
                    <a:pt x="0" y="50"/>
                  </a:lnTo>
                  <a:close/>
                  <a:moveTo>
                    <a:pt x="59" y="85"/>
                  </a:moveTo>
                  <a:lnTo>
                    <a:pt x="59" y="303"/>
                  </a:lnTo>
                  <a:lnTo>
                    <a:pt x="0" y="303"/>
                  </a:lnTo>
                  <a:lnTo>
                    <a:pt x="0" y="85"/>
                  </a:lnTo>
                  <a:lnTo>
                    <a:pt x="59" y="8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73"/>
            <p:cNvSpPr>
              <a:spLocks noEditPoints="1"/>
            </p:cNvSpPr>
            <p:nvPr userDrawn="1"/>
          </p:nvSpPr>
          <p:spPr bwMode="auto">
            <a:xfrm>
              <a:off x="4240" y="2237"/>
              <a:ext cx="228" cy="230"/>
            </a:xfrm>
            <a:custGeom>
              <a:avLst/>
              <a:gdLst>
                <a:gd name="T0" fmla="*/ 4 w 96"/>
                <a:gd name="T1" fmla="*/ 29 h 97"/>
                <a:gd name="T2" fmla="*/ 13 w 96"/>
                <a:gd name="T3" fmla="*/ 13 h 97"/>
                <a:gd name="T4" fmla="*/ 28 w 96"/>
                <a:gd name="T5" fmla="*/ 4 h 97"/>
                <a:gd name="T6" fmla="*/ 48 w 96"/>
                <a:gd name="T7" fmla="*/ 0 h 97"/>
                <a:gd name="T8" fmla="*/ 67 w 96"/>
                <a:gd name="T9" fmla="*/ 4 h 97"/>
                <a:gd name="T10" fmla="*/ 83 w 96"/>
                <a:gd name="T11" fmla="*/ 13 h 97"/>
                <a:gd name="T12" fmla="*/ 92 w 96"/>
                <a:gd name="T13" fmla="*/ 29 h 97"/>
                <a:gd name="T14" fmla="*/ 96 w 96"/>
                <a:gd name="T15" fmla="*/ 49 h 97"/>
                <a:gd name="T16" fmla="*/ 92 w 96"/>
                <a:gd name="T17" fmla="*/ 69 h 97"/>
                <a:gd name="T18" fmla="*/ 83 w 96"/>
                <a:gd name="T19" fmla="*/ 84 h 97"/>
                <a:gd name="T20" fmla="*/ 67 w 96"/>
                <a:gd name="T21" fmla="*/ 94 h 97"/>
                <a:gd name="T22" fmla="*/ 48 w 96"/>
                <a:gd name="T23" fmla="*/ 97 h 97"/>
                <a:gd name="T24" fmla="*/ 28 w 96"/>
                <a:gd name="T25" fmla="*/ 94 h 97"/>
                <a:gd name="T26" fmla="*/ 13 w 96"/>
                <a:gd name="T27" fmla="*/ 84 h 97"/>
                <a:gd name="T28" fmla="*/ 4 w 96"/>
                <a:gd name="T29" fmla="*/ 69 h 97"/>
                <a:gd name="T30" fmla="*/ 0 w 96"/>
                <a:gd name="T31" fmla="*/ 49 h 97"/>
                <a:gd name="T32" fmla="*/ 4 w 96"/>
                <a:gd name="T33" fmla="*/ 29 h 97"/>
                <a:gd name="T34" fmla="*/ 27 w 96"/>
                <a:gd name="T35" fmla="*/ 60 h 97"/>
                <a:gd name="T36" fmla="*/ 30 w 96"/>
                <a:gd name="T37" fmla="*/ 69 h 97"/>
                <a:gd name="T38" fmla="*/ 37 w 96"/>
                <a:gd name="T39" fmla="*/ 76 h 97"/>
                <a:gd name="T40" fmla="*/ 48 w 96"/>
                <a:gd name="T41" fmla="*/ 78 h 97"/>
                <a:gd name="T42" fmla="*/ 59 w 96"/>
                <a:gd name="T43" fmla="*/ 76 h 97"/>
                <a:gd name="T44" fmla="*/ 66 w 96"/>
                <a:gd name="T45" fmla="*/ 69 h 97"/>
                <a:gd name="T46" fmla="*/ 69 w 96"/>
                <a:gd name="T47" fmla="*/ 60 h 97"/>
                <a:gd name="T48" fmla="*/ 70 w 96"/>
                <a:gd name="T49" fmla="*/ 49 h 97"/>
                <a:gd name="T50" fmla="*/ 69 w 96"/>
                <a:gd name="T51" fmla="*/ 38 h 97"/>
                <a:gd name="T52" fmla="*/ 66 w 96"/>
                <a:gd name="T53" fmla="*/ 28 h 97"/>
                <a:gd name="T54" fmla="*/ 59 w 96"/>
                <a:gd name="T55" fmla="*/ 22 h 97"/>
                <a:gd name="T56" fmla="*/ 48 w 96"/>
                <a:gd name="T57" fmla="*/ 19 h 97"/>
                <a:gd name="T58" fmla="*/ 37 w 96"/>
                <a:gd name="T59" fmla="*/ 22 h 97"/>
                <a:gd name="T60" fmla="*/ 30 w 96"/>
                <a:gd name="T61" fmla="*/ 28 h 97"/>
                <a:gd name="T62" fmla="*/ 27 w 96"/>
                <a:gd name="T63" fmla="*/ 38 h 97"/>
                <a:gd name="T64" fmla="*/ 25 w 96"/>
                <a:gd name="T65" fmla="*/ 49 h 97"/>
                <a:gd name="T66" fmla="*/ 27 w 96"/>
                <a:gd name="T67" fmla="*/ 6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6" h="97">
                  <a:moveTo>
                    <a:pt x="4" y="29"/>
                  </a:moveTo>
                  <a:cubicBezTo>
                    <a:pt x="6" y="23"/>
                    <a:pt x="9" y="18"/>
                    <a:pt x="13" y="13"/>
                  </a:cubicBezTo>
                  <a:cubicBezTo>
                    <a:pt x="17" y="9"/>
                    <a:pt x="22" y="6"/>
                    <a:pt x="28" y="4"/>
                  </a:cubicBezTo>
                  <a:cubicBezTo>
                    <a:pt x="34" y="1"/>
                    <a:pt x="41" y="0"/>
                    <a:pt x="48" y="0"/>
                  </a:cubicBezTo>
                  <a:cubicBezTo>
                    <a:pt x="55" y="0"/>
                    <a:pt x="62" y="1"/>
                    <a:pt x="67" y="4"/>
                  </a:cubicBezTo>
                  <a:cubicBezTo>
                    <a:pt x="73" y="6"/>
                    <a:pt x="78" y="9"/>
                    <a:pt x="83" y="13"/>
                  </a:cubicBezTo>
                  <a:cubicBezTo>
                    <a:pt x="87" y="18"/>
                    <a:pt x="90" y="23"/>
                    <a:pt x="92" y="29"/>
                  </a:cubicBezTo>
                  <a:cubicBezTo>
                    <a:pt x="94" y="35"/>
                    <a:pt x="96" y="41"/>
                    <a:pt x="96" y="49"/>
                  </a:cubicBezTo>
                  <a:cubicBezTo>
                    <a:pt x="96" y="56"/>
                    <a:pt x="94" y="63"/>
                    <a:pt x="92" y="69"/>
                  </a:cubicBezTo>
                  <a:cubicBezTo>
                    <a:pt x="90" y="75"/>
                    <a:pt x="87" y="80"/>
                    <a:pt x="83" y="84"/>
                  </a:cubicBezTo>
                  <a:cubicBezTo>
                    <a:pt x="78" y="88"/>
                    <a:pt x="73" y="91"/>
                    <a:pt x="67" y="94"/>
                  </a:cubicBezTo>
                  <a:cubicBezTo>
                    <a:pt x="62" y="96"/>
                    <a:pt x="55" y="97"/>
                    <a:pt x="48" y="97"/>
                  </a:cubicBezTo>
                  <a:cubicBezTo>
                    <a:pt x="41" y="97"/>
                    <a:pt x="34" y="96"/>
                    <a:pt x="28" y="94"/>
                  </a:cubicBezTo>
                  <a:cubicBezTo>
                    <a:pt x="22" y="91"/>
                    <a:pt x="17" y="88"/>
                    <a:pt x="13" y="84"/>
                  </a:cubicBezTo>
                  <a:cubicBezTo>
                    <a:pt x="9" y="80"/>
                    <a:pt x="6" y="75"/>
                    <a:pt x="4" y="69"/>
                  </a:cubicBezTo>
                  <a:cubicBezTo>
                    <a:pt x="1" y="63"/>
                    <a:pt x="0" y="56"/>
                    <a:pt x="0" y="49"/>
                  </a:cubicBezTo>
                  <a:cubicBezTo>
                    <a:pt x="0" y="41"/>
                    <a:pt x="1" y="35"/>
                    <a:pt x="4" y="29"/>
                  </a:cubicBezTo>
                  <a:close/>
                  <a:moveTo>
                    <a:pt x="27" y="60"/>
                  </a:moveTo>
                  <a:cubicBezTo>
                    <a:pt x="27" y="63"/>
                    <a:pt x="28" y="66"/>
                    <a:pt x="30" y="69"/>
                  </a:cubicBezTo>
                  <a:cubicBezTo>
                    <a:pt x="32" y="72"/>
                    <a:pt x="34" y="74"/>
                    <a:pt x="37" y="76"/>
                  </a:cubicBezTo>
                  <a:cubicBezTo>
                    <a:pt x="40" y="77"/>
                    <a:pt x="43" y="78"/>
                    <a:pt x="48" y="78"/>
                  </a:cubicBezTo>
                  <a:cubicBezTo>
                    <a:pt x="52" y="78"/>
                    <a:pt x="56" y="77"/>
                    <a:pt x="59" y="76"/>
                  </a:cubicBezTo>
                  <a:cubicBezTo>
                    <a:pt x="61" y="74"/>
                    <a:pt x="64" y="72"/>
                    <a:pt x="66" y="69"/>
                  </a:cubicBezTo>
                  <a:cubicBezTo>
                    <a:pt x="67" y="66"/>
                    <a:pt x="68" y="63"/>
                    <a:pt x="69" y="60"/>
                  </a:cubicBezTo>
                  <a:cubicBezTo>
                    <a:pt x="70" y="56"/>
                    <a:pt x="70" y="52"/>
                    <a:pt x="70" y="49"/>
                  </a:cubicBezTo>
                  <a:cubicBezTo>
                    <a:pt x="70" y="45"/>
                    <a:pt x="70" y="41"/>
                    <a:pt x="69" y="38"/>
                  </a:cubicBezTo>
                  <a:cubicBezTo>
                    <a:pt x="68" y="34"/>
                    <a:pt x="67" y="31"/>
                    <a:pt x="66" y="28"/>
                  </a:cubicBezTo>
                  <a:cubicBezTo>
                    <a:pt x="64" y="26"/>
                    <a:pt x="61" y="23"/>
                    <a:pt x="59" y="22"/>
                  </a:cubicBezTo>
                  <a:cubicBezTo>
                    <a:pt x="56" y="20"/>
                    <a:pt x="52" y="19"/>
                    <a:pt x="48" y="19"/>
                  </a:cubicBezTo>
                  <a:cubicBezTo>
                    <a:pt x="43" y="19"/>
                    <a:pt x="40" y="20"/>
                    <a:pt x="37" y="22"/>
                  </a:cubicBezTo>
                  <a:cubicBezTo>
                    <a:pt x="34" y="23"/>
                    <a:pt x="32" y="26"/>
                    <a:pt x="30" y="28"/>
                  </a:cubicBezTo>
                  <a:cubicBezTo>
                    <a:pt x="28" y="31"/>
                    <a:pt x="27" y="34"/>
                    <a:pt x="27" y="38"/>
                  </a:cubicBezTo>
                  <a:cubicBezTo>
                    <a:pt x="26" y="41"/>
                    <a:pt x="25" y="45"/>
                    <a:pt x="25" y="49"/>
                  </a:cubicBezTo>
                  <a:cubicBezTo>
                    <a:pt x="25" y="52"/>
                    <a:pt x="26" y="56"/>
                    <a:pt x="27" y="6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74"/>
            <p:cNvSpPr>
              <a:spLocks/>
            </p:cNvSpPr>
            <p:nvPr userDrawn="1"/>
          </p:nvSpPr>
          <p:spPr bwMode="auto">
            <a:xfrm>
              <a:off x="4505" y="2237"/>
              <a:ext cx="204" cy="225"/>
            </a:xfrm>
            <a:custGeom>
              <a:avLst/>
              <a:gdLst>
                <a:gd name="T0" fmla="*/ 24 w 86"/>
                <a:gd name="T1" fmla="*/ 3 h 95"/>
                <a:gd name="T2" fmla="*/ 24 w 86"/>
                <a:gd name="T3" fmla="*/ 15 h 95"/>
                <a:gd name="T4" fmla="*/ 25 w 86"/>
                <a:gd name="T5" fmla="*/ 15 h 95"/>
                <a:gd name="T6" fmla="*/ 37 w 86"/>
                <a:gd name="T7" fmla="*/ 4 h 95"/>
                <a:gd name="T8" fmla="*/ 53 w 86"/>
                <a:gd name="T9" fmla="*/ 0 h 95"/>
                <a:gd name="T10" fmla="*/ 69 w 86"/>
                <a:gd name="T11" fmla="*/ 3 h 95"/>
                <a:gd name="T12" fmla="*/ 80 w 86"/>
                <a:gd name="T13" fmla="*/ 11 h 95"/>
                <a:gd name="T14" fmla="*/ 85 w 86"/>
                <a:gd name="T15" fmla="*/ 22 h 95"/>
                <a:gd name="T16" fmla="*/ 86 w 86"/>
                <a:gd name="T17" fmla="*/ 38 h 95"/>
                <a:gd name="T18" fmla="*/ 86 w 86"/>
                <a:gd name="T19" fmla="*/ 95 h 95"/>
                <a:gd name="T20" fmla="*/ 61 w 86"/>
                <a:gd name="T21" fmla="*/ 95 h 95"/>
                <a:gd name="T22" fmla="*/ 61 w 86"/>
                <a:gd name="T23" fmla="*/ 43 h 95"/>
                <a:gd name="T24" fmla="*/ 58 w 86"/>
                <a:gd name="T25" fmla="*/ 26 h 95"/>
                <a:gd name="T26" fmla="*/ 45 w 86"/>
                <a:gd name="T27" fmla="*/ 20 h 95"/>
                <a:gd name="T28" fmla="*/ 30 w 86"/>
                <a:gd name="T29" fmla="*/ 26 h 95"/>
                <a:gd name="T30" fmla="*/ 25 w 86"/>
                <a:gd name="T31" fmla="*/ 46 h 95"/>
                <a:gd name="T32" fmla="*/ 25 w 86"/>
                <a:gd name="T33" fmla="*/ 95 h 95"/>
                <a:gd name="T34" fmla="*/ 0 w 86"/>
                <a:gd name="T35" fmla="*/ 95 h 95"/>
                <a:gd name="T36" fmla="*/ 0 w 86"/>
                <a:gd name="T37" fmla="*/ 3 h 95"/>
                <a:gd name="T38" fmla="*/ 24 w 86"/>
                <a:gd name="T39"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95">
                  <a:moveTo>
                    <a:pt x="24" y="3"/>
                  </a:moveTo>
                  <a:cubicBezTo>
                    <a:pt x="24" y="15"/>
                    <a:pt x="24" y="15"/>
                    <a:pt x="24" y="15"/>
                  </a:cubicBezTo>
                  <a:cubicBezTo>
                    <a:pt x="25" y="15"/>
                    <a:pt x="25" y="15"/>
                    <a:pt x="25" y="15"/>
                  </a:cubicBezTo>
                  <a:cubicBezTo>
                    <a:pt x="28" y="10"/>
                    <a:pt x="32" y="6"/>
                    <a:pt x="37" y="4"/>
                  </a:cubicBezTo>
                  <a:cubicBezTo>
                    <a:pt x="42" y="1"/>
                    <a:pt x="47" y="0"/>
                    <a:pt x="53" y="0"/>
                  </a:cubicBezTo>
                  <a:cubicBezTo>
                    <a:pt x="60" y="0"/>
                    <a:pt x="65" y="1"/>
                    <a:pt x="69" y="3"/>
                  </a:cubicBezTo>
                  <a:cubicBezTo>
                    <a:pt x="74" y="5"/>
                    <a:pt x="77" y="7"/>
                    <a:pt x="80" y="11"/>
                  </a:cubicBezTo>
                  <a:cubicBezTo>
                    <a:pt x="82" y="14"/>
                    <a:pt x="84" y="18"/>
                    <a:pt x="85" y="22"/>
                  </a:cubicBezTo>
                  <a:cubicBezTo>
                    <a:pt x="86" y="27"/>
                    <a:pt x="86" y="32"/>
                    <a:pt x="86" y="38"/>
                  </a:cubicBezTo>
                  <a:cubicBezTo>
                    <a:pt x="86" y="95"/>
                    <a:pt x="86" y="95"/>
                    <a:pt x="86" y="95"/>
                  </a:cubicBezTo>
                  <a:cubicBezTo>
                    <a:pt x="61" y="95"/>
                    <a:pt x="61" y="95"/>
                    <a:pt x="61" y="95"/>
                  </a:cubicBezTo>
                  <a:cubicBezTo>
                    <a:pt x="61" y="43"/>
                    <a:pt x="61" y="43"/>
                    <a:pt x="61" y="43"/>
                  </a:cubicBezTo>
                  <a:cubicBezTo>
                    <a:pt x="61" y="35"/>
                    <a:pt x="60" y="29"/>
                    <a:pt x="58" y="26"/>
                  </a:cubicBezTo>
                  <a:cubicBezTo>
                    <a:pt x="55" y="22"/>
                    <a:pt x="51" y="20"/>
                    <a:pt x="45" y="20"/>
                  </a:cubicBezTo>
                  <a:cubicBezTo>
                    <a:pt x="38" y="20"/>
                    <a:pt x="33" y="22"/>
                    <a:pt x="30" y="26"/>
                  </a:cubicBezTo>
                  <a:cubicBezTo>
                    <a:pt x="27" y="30"/>
                    <a:pt x="25" y="37"/>
                    <a:pt x="25" y="46"/>
                  </a:cubicBezTo>
                  <a:cubicBezTo>
                    <a:pt x="25" y="95"/>
                    <a:pt x="25" y="95"/>
                    <a:pt x="25" y="95"/>
                  </a:cubicBezTo>
                  <a:cubicBezTo>
                    <a:pt x="0" y="95"/>
                    <a:pt x="0" y="95"/>
                    <a:pt x="0" y="95"/>
                  </a:cubicBezTo>
                  <a:cubicBezTo>
                    <a:pt x="0" y="3"/>
                    <a:pt x="0" y="3"/>
                    <a:pt x="0" y="3"/>
                  </a:cubicBezTo>
                  <a:lnTo>
                    <a:pt x="24"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75"/>
            <p:cNvSpPr>
              <a:spLocks noEditPoints="1"/>
            </p:cNvSpPr>
            <p:nvPr userDrawn="1"/>
          </p:nvSpPr>
          <p:spPr bwMode="auto">
            <a:xfrm>
              <a:off x="4777" y="2329"/>
              <a:ext cx="133" cy="136"/>
            </a:xfrm>
            <a:custGeom>
              <a:avLst/>
              <a:gdLst>
                <a:gd name="T0" fmla="*/ 28 w 56"/>
                <a:gd name="T1" fmla="*/ 57 h 57"/>
                <a:gd name="T2" fmla="*/ 0 w 56"/>
                <a:gd name="T3" fmla="*/ 28 h 57"/>
                <a:gd name="T4" fmla="*/ 28 w 56"/>
                <a:gd name="T5" fmla="*/ 0 h 57"/>
                <a:gd name="T6" fmla="*/ 56 w 56"/>
                <a:gd name="T7" fmla="*/ 28 h 57"/>
                <a:gd name="T8" fmla="*/ 28 w 56"/>
                <a:gd name="T9" fmla="*/ 57 h 57"/>
                <a:gd name="T10" fmla="*/ 28 w 56"/>
                <a:gd name="T11" fmla="*/ 5 h 57"/>
                <a:gd name="T12" fmla="*/ 6 w 56"/>
                <a:gd name="T13" fmla="*/ 28 h 57"/>
                <a:gd name="T14" fmla="*/ 28 w 56"/>
                <a:gd name="T15" fmla="*/ 52 h 57"/>
                <a:gd name="T16" fmla="*/ 50 w 56"/>
                <a:gd name="T17" fmla="*/ 28 h 57"/>
                <a:gd name="T18" fmla="*/ 28 w 56"/>
                <a:gd name="T19" fmla="*/ 5 h 57"/>
                <a:gd name="T20" fmla="*/ 22 w 56"/>
                <a:gd name="T21" fmla="*/ 45 h 57"/>
                <a:gd name="T22" fmla="*/ 17 w 56"/>
                <a:gd name="T23" fmla="*/ 45 h 57"/>
                <a:gd name="T24" fmla="*/ 17 w 56"/>
                <a:gd name="T25" fmla="*/ 13 h 57"/>
                <a:gd name="T26" fmla="*/ 29 w 56"/>
                <a:gd name="T27" fmla="*/ 13 h 57"/>
                <a:gd name="T28" fmla="*/ 41 w 56"/>
                <a:gd name="T29" fmla="*/ 22 h 57"/>
                <a:gd name="T30" fmla="*/ 32 w 56"/>
                <a:gd name="T31" fmla="*/ 31 h 57"/>
                <a:gd name="T32" fmla="*/ 41 w 56"/>
                <a:gd name="T33" fmla="*/ 45 h 57"/>
                <a:gd name="T34" fmla="*/ 35 w 56"/>
                <a:gd name="T35" fmla="*/ 45 h 57"/>
                <a:gd name="T36" fmla="*/ 27 w 56"/>
                <a:gd name="T37" fmla="*/ 31 h 57"/>
                <a:gd name="T38" fmla="*/ 22 w 56"/>
                <a:gd name="T39" fmla="*/ 31 h 57"/>
                <a:gd name="T40" fmla="*/ 22 w 56"/>
                <a:gd name="T41" fmla="*/ 45 h 57"/>
                <a:gd name="T42" fmla="*/ 28 w 56"/>
                <a:gd name="T43" fmla="*/ 27 h 57"/>
                <a:gd name="T44" fmla="*/ 36 w 56"/>
                <a:gd name="T45" fmla="*/ 22 h 57"/>
                <a:gd name="T46" fmla="*/ 29 w 56"/>
                <a:gd name="T47" fmla="*/ 17 h 57"/>
                <a:gd name="T48" fmla="*/ 22 w 56"/>
                <a:gd name="T49" fmla="*/ 17 h 57"/>
                <a:gd name="T50" fmla="*/ 22 w 56"/>
                <a:gd name="T51" fmla="*/ 27 h 57"/>
                <a:gd name="T52" fmla="*/ 28 w 56"/>
                <a:gd name="T53" fmla="*/ 2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57">
                  <a:moveTo>
                    <a:pt x="28" y="57"/>
                  </a:moveTo>
                  <a:cubicBezTo>
                    <a:pt x="12" y="57"/>
                    <a:pt x="0" y="45"/>
                    <a:pt x="0" y="28"/>
                  </a:cubicBezTo>
                  <a:cubicBezTo>
                    <a:pt x="0" y="11"/>
                    <a:pt x="13" y="0"/>
                    <a:pt x="28" y="0"/>
                  </a:cubicBezTo>
                  <a:cubicBezTo>
                    <a:pt x="43" y="0"/>
                    <a:pt x="56" y="11"/>
                    <a:pt x="56" y="28"/>
                  </a:cubicBezTo>
                  <a:cubicBezTo>
                    <a:pt x="56" y="45"/>
                    <a:pt x="43" y="57"/>
                    <a:pt x="28" y="57"/>
                  </a:cubicBezTo>
                  <a:close/>
                  <a:moveTo>
                    <a:pt x="28" y="5"/>
                  </a:moveTo>
                  <a:cubicBezTo>
                    <a:pt x="16" y="5"/>
                    <a:pt x="6" y="14"/>
                    <a:pt x="6" y="28"/>
                  </a:cubicBezTo>
                  <a:cubicBezTo>
                    <a:pt x="6" y="41"/>
                    <a:pt x="14" y="52"/>
                    <a:pt x="28" y="52"/>
                  </a:cubicBezTo>
                  <a:cubicBezTo>
                    <a:pt x="40" y="52"/>
                    <a:pt x="50" y="42"/>
                    <a:pt x="50" y="28"/>
                  </a:cubicBezTo>
                  <a:cubicBezTo>
                    <a:pt x="50" y="14"/>
                    <a:pt x="40" y="5"/>
                    <a:pt x="28" y="5"/>
                  </a:cubicBezTo>
                  <a:close/>
                  <a:moveTo>
                    <a:pt x="22" y="45"/>
                  </a:moveTo>
                  <a:cubicBezTo>
                    <a:pt x="17" y="45"/>
                    <a:pt x="17" y="45"/>
                    <a:pt x="17" y="45"/>
                  </a:cubicBezTo>
                  <a:cubicBezTo>
                    <a:pt x="17" y="13"/>
                    <a:pt x="17" y="13"/>
                    <a:pt x="17" y="13"/>
                  </a:cubicBezTo>
                  <a:cubicBezTo>
                    <a:pt x="29" y="13"/>
                    <a:pt x="29" y="13"/>
                    <a:pt x="29" y="13"/>
                  </a:cubicBezTo>
                  <a:cubicBezTo>
                    <a:pt x="37" y="13"/>
                    <a:pt x="41" y="16"/>
                    <a:pt x="41" y="22"/>
                  </a:cubicBezTo>
                  <a:cubicBezTo>
                    <a:pt x="41" y="28"/>
                    <a:pt x="37" y="30"/>
                    <a:pt x="32" y="31"/>
                  </a:cubicBezTo>
                  <a:cubicBezTo>
                    <a:pt x="41" y="45"/>
                    <a:pt x="41" y="45"/>
                    <a:pt x="41" y="45"/>
                  </a:cubicBezTo>
                  <a:cubicBezTo>
                    <a:pt x="35" y="45"/>
                    <a:pt x="35" y="45"/>
                    <a:pt x="35" y="45"/>
                  </a:cubicBezTo>
                  <a:cubicBezTo>
                    <a:pt x="27" y="31"/>
                    <a:pt x="27" y="31"/>
                    <a:pt x="27" y="31"/>
                  </a:cubicBezTo>
                  <a:cubicBezTo>
                    <a:pt x="22" y="31"/>
                    <a:pt x="22" y="31"/>
                    <a:pt x="22" y="31"/>
                  </a:cubicBezTo>
                  <a:lnTo>
                    <a:pt x="22" y="45"/>
                  </a:lnTo>
                  <a:close/>
                  <a:moveTo>
                    <a:pt x="28" y="27"/>
                  </a:moveTo>
                  <a:cubicBezTo>
                    <a:pt x="32" y="27"/>
                    <a:pt x="36" y="26"/>
                    <a:pt x="36" y="22"/>
                  </a:cubicBezTo>
                  <a:cubicBezTo>
                    <a:pt x="36" y="18"/>
                    <a:pt x="32" y="17"/>
                    <a:pt x="29" y="17"/>
                  </a:cubicBezTo>
                  <a:cubicBezTo>
                    <a:pt x="22" y="17"/>
                    <a:pt x="22" y="17"/>
                    <a:pt x="22" y="17"/>
                  </a:cubicBezTo>
                  <a:cubicBezTo>
                    <a:pt x="22" y="27"/>
                    <a:pt x="22" y="27"/>
                    <a:pt x="22" y="27"/>
                  </a:cubicBezTo>
                  <a:lnTo>
                    <a:pt x="28" y="2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76"/>
            <p:cNvSpPr>
              <a:spLocks noEditPoints="1"/>
            </p:cNvSpPr>
            <p:nvPr userDrawn="1"/>
          </p:nvSpPr>
          <p:spPr bwMode="auto">
            <a:xfrm>
              <a:off x="1654" y="2967"/>
              <a:ext cx="348" cy="384"/>
            </a:xfrm>
            <a:custGeom>
              <a:avLst/>
              <a:gdLst>
                <a:gd name="T0" fmla="*/ 0 w 147"/>
                <a:gd name="T1" fmla="*/ 161 h 162"/>
                <a:gd name="T2" fmla="*/ 0 w 147"/>
                <a:gd name="T3" fmla="*/ 1 h 162"/>
                <a:gd name="T4" fmla="*/ 3 w 147"/>
                <a:gd name="T5" fmla="*/ 0 h 162"/>
                <a:gd name="T6" fmla="*/ 90 w 147"/>
                <a:gd name="T7" fmla="*/ 1 h 162"/>
                <a:gd name="T8" fmla="*/ 121 w 147"/>
                <a:gd name="T9" fmla="*/ 10 h 162"/>
                <a:gd name="T10" fmla="*/ 117 w 147"/>
                <a:gd name="T11" fmla="*/ 85 h 162"/>
                <a:gd name="T12" fmla="*/ 114 w 147"/>
                <a:gd name="T13" fmla="*/ 86 h 162"/>
                <a:gd name="T14" fmla="*/ 137 w 147"/>
                <a:gd name="T15" fmla="*/ 126 h 162"/>
                <a:gd name="T16" fmla="*/ 139 w 147"/>
                <a:gd name="T17" fmla="*/ 150 h 162"/>
                <a:gd name="T18" fmla="*/ 142 w 147"/>
                <a:gd name="T19" fmla="*/ 161 h 162"/>
                <a:gd name="T20" fmla="*/ 142 w 147"/>
                <a:gd name="T21" fmla="*/ 161 h 162"/>
                <a:gd name="T22" fmla="*/ 104 w 147"/>
                <a:gd name="T23" fmla="*/ 161 h 162"/>
                <a:gd name="T24" fmla="*/ 101 w 147"/>
                <a:gd name="T25" fmla="*/ 158 h 162"/>
                <a:gd name="T26" fmla="*/ 98 w 147"/>
                <a:gd name="T27" fmla="*/ 139 h 162"/>
                <a:gd name="T28" fmla="*/ 94 w 147"/>
                <a:gd name="T29" fmla="*/ 117 h 162"/>
                <a:gd name="T30" fmla="*/ 77 w 147"/>
                <a:gd name="T31" fmla="*/ 103 h 162"/>
                <a:gd name="T32" fmla="*/ 42 w 147"/>
                <a:gd name="T33" fmla="*/ 103 h 162"/>
                <a:gd name="T34" fmla="*/ 42 w 147"/>
                <a:gd name="T35" fmla="*/ 107 h 162"/>
                <a:gd name="T36" fmla="*/ 42 w 147"/>
                <a:gd name="T37" fmla="*/ 157 h 162"/>
                <a:gd name="T38" fmla="*/ 38 w 147"/>
                <a:gd name="T39" fmla="*/ 161 h 162"/>
                <a:gd name="T40" fmla="*/ 0 w 147"/>
                <a:gd name="T41" fmla="*/ 161 h 162"/>
                <a:gd name="T42" fmla="*/ 62 w 147"/>
                <a:gd name="T43" fmla="*/ 70 h 162"/>
                <a:gd name="T44" fmla="*/ 78 w 147"/>
                <a:gd name="T45" fmla="*/ 70 h 162"/>
                <a:gd name="T46" fmla="*/ 96 w 147"/>
                <a:gd name="T47" fmla="*/ 59 h 162"/>
                <a:gd name="T48" fmla="*/ 80 w 147"/>
                <a:gd name="T49" fmla="*/ 34 h 162"/>
                <a:gd name="T50" fmla="*/ 45 w 147"/>
                <a:gd name="T51" fmla="*/ 34 h 162"/>
                <a:gd name="T52" fmla="*/ 42 w 147"/>
                <a:gd name="T53" fmla="*/ 37 h 162"/>
                <a:gd name="T54" fmla="*/ 42 w 147"/>
                <a:gd name="T55" fmla="*/ 67 h 162"/>
                <a:gd name="T56" fmla="*/ 45 w 147"/>
                <a:gd name="T57" fmla="*/ 70 h 162"/>
                <a:gd name="T58" fmla="*/ 62 w 147"/>
                <a:gd name="T59" fmla="*/ 7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7" h="162">
                  <a:moveTo>
                    <a:pt x="0" y="161"/>
                  </a:moveTo>
                  <a:cubicBezTo>
                    <a:pt x="0" y="107"/>
                    <a:pt x="0" y="54"/>
                    <a:pt x="0" y="1"/>
                  </a:cubicBezTo>
                  <a:cubicBezTo>
                    <a:pt x="1" y="1"/>
                    <a:pt x="2" y="0"/>
                    <a:pt x="3" y="0"/>
                  </a:cubicBezTo>
                  <a:cubicBezTo>
                    <a:pt x="32" y="0"/>
                    <a:pt x="61" y="0"/>
                    <a:pt x="90" y="1"/>
                  </a:cubicBezTo>
                  <a:cubicBezTo>
                    <a:pt x="101" y="1"/>
                    <a:pt x="111" y="4"/>
                    <a:pt x="121" y="10"/>
                  </a:cubicBezTo>
                  <a:cubicBezTo>
                    <a:pt x="147" y="27"/>
                    <a:pt x="143" y="72"/>
                    <a:pt x="117" y="85"/>
                  </a:cubicBezTo>
                  <a:cubicBezTo>
                    <a:pt x="116" y="85"/>
                    <a:pt x="115" y="86"/>
                    <a:pt x="114" y="86"/>
                  </a:cubicBezTo>
                  <a:cubicBezTo>
                    <a:pt x="132" y="93"/>
                    <a:pt x="135" y="109"/>
                    <a:pt x="137" y="126"/>
                  </a:cubicBezTo>
                  <a:cubicBezTo>
                    <a:pt x="138" y="134"/>
                    <a:pt x="138" y="142"/>
                    <a:pt x="139" y="150"/>
                  </a:cubicBezTo>
                  <a:cubicBezTo>
                    <a:pt x="140" y="153"/>
                    <a:pt x="141" y="157"/>
                    <a:pt x="142" y="161"/>
                  </a:cubicBezTo>
                  <a:cubicBezTo>
                    <a:pt x="142" y="161"/>
                    <a:pt x="142" y="161"/>
                    <a:pt x="142" y="161"/>
                  </a:cubicBezTo>
                  <a:cubicBezTo>
                    <a:pt x="129" y="161"/>
                    <a:pt x="117" y="161"/>
                    <a:pt x="104" y="161"/>
                  </a:cubicBezTo>
                  <a:cubicBezTo>
                    <a:pt x="102" y="161"/>
                    <a:pt x="101" y="160"/>
                    <a:pt x="101" y="158"/>
                  </a:cubicBezTo>
                  <a:cubicBezTo>
                    <a:pt x="100" y="152"/>
                    <a:pt x="99" y="145"/>
                    <a:pt x="98" y="139"/>
                  </a:cubicBezTo>
                  <a:cubicBezTo>
                    <a:pt x="97" y="132"/>
                    <a:pt x="96" y="124"/>
                    <a:pt x="94" y="117"/>
                  </a:cubicBezTo>
                  <a:cubicBezTo>
                    <a:pt x="92" y="109"/>
                    <a:pt x="86" y="103"/>
                    <a:pt x="77" y="103"/>
                  </a:cubicBezTo>
                  <a:cubicBezTo>
                    <a:pt x="65" y="102"/>
                    <a:pt x="54" y="103"/>
                    <a:pt x="42" y="103"/>
                  </a:cubicBezTo>
                  <a:cubicBezTo>
                    <a:pt x="42" y="104"/>
                    <a:pt x="42" y="106"/>
                    <a:pt x="42" y="107"/>
                  </a:cubicBezTo>
                  <a:cubicBezTo>
                    <a:pt x="42" y="124"/>
                    <a:pt x="42" y="140"/>
                    <a:pt x="42" y="157"/>
                  </a:cubicBezTo>
                  <a:cubicBezTo>
                    <a:pt x="42" y="160"/>
                    <a:pt x="41" y="162"/>
                    <a:pt x="38" y="161"/>
                  </a:cubicBezTo>
                  <a:cubicBezTo>
                    <a:pt x="25" y="161"/>
                    <a:pt x="13" y="161"/>
                    <a:pt x="0" y="161"/>
                  </a:cubicBezTo>
                  <a:close/>
                  <a:moveTo>
                    <a:pt x="62" y="70"/>
                  </a:moveTo>
                  <a:cubicBezTo>
                    <a:pt x="68" y="70"/>
                    <a:pt x="73" y="70"/>
                    <a:pt x="78" y="70"/>
                  </a:cubicBezTo>
                  <a:cubicBezTo>
                    <a:pt x="87" y="70"/>
                    <a:pt x="93" y="66"/>
                    <a:pt x="96" y="59"/>
                  </a:cubicBezTo>
                  <a:cubicBezTo>
                    <a:pt x="100" y="46"/>
                    <a:pt x="93" y="35"/>
                    <a:pt x="80" y="34"/>
                  </a:cubicBezTo>
                  <a:cubicBezTo>
                    <a:pt x="68" y="33"/>
                    <a:pt x="57" y="34"/>
                    <a:pt x="45" y="34"/>
                  </a:cubicBezTo>
                  <a:cubicBezTo>
                    <a:pt x="43" y="33"/>
                    <a:pt x="42" y="34"/>
                    <a:pt x="42" y="37"/>
                  </a:cubicBezTo>
                  <a:cubicBezTo>
                    <a:pt x="42" y="47"/>
                    <a:pt x="42" y="57"/>
                    <a:pt x="42" y="67"/>
                  </a:cubicBezTo>
                  <a:cubicBezTo>
                    <a:pt x="42" y="70"/>
                    <a:pt x="43" y="70"/>
                    <a:pt x="45" y="70"/>
                  </a:cubicBezTo>
                  <a:cubicBezTo>
                    <a:pt x="51" y="70"/>
                    <a:pt x="57" y="70"/>
                    <a:pt x="62" y="70"/>
                  </a:cubicBez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77"/>
            <p:cNvSpPr>
              <a:spLocks/>
            </p:cNvSpPr>
            <p:nvPr userDrawn="1"/>
          </p:nvSpPr>
          <p:spPr bwMode="auto">
            <a:xfrm>
              <a:off x="838" y="2955"/>
              <a:ext cx="376" cy="405"/>
            </a:xfrm>
            <a:custGeom>
              <a:avLst/>
              <a:gdLst>
                <a:gd name="T0" fmla="*/ 117 w 159"/>
                <a:gd name="T1" fmla="*/ 104 h 171"/>
                <a:gd name="T2" fmla="*/ 159 w 159"/>
                <a:gd name="T3" fmla="*/ 104 h 171"/>
                <a:gd name="T4" fmla="*/ 155 w 159"/>
                <a:gd name="T5" fmla="*/ 123 h 171"/>
                <a:gd name="T6" fmla="*/ 100 w 159"/>
                <a:gd name="T7" fmla="*/ 168 h 171"/>
                <a:gd name="T8" fmla="*/ 52 w 159"/>
                <a:gd name="T9" fmla="*/ 163 h 171"/>
                <a:gd name="T10" fmla="*/ 10 w 159"/>
                <a:gd name="T11" fmla="*/ 119 h 171"/>
                <a:gd name="T12" fmla="*/ 19 w 159"/>
                <a:gd name="T13" fmla="*/ 36 h 171"/>
                <a:gd name="T14" fmla="*/ 77 w 159"/>
                <a:gd name="T15" fmla="*/ 2 h 171"/>
                <a:gd name="T16" fmla="*/ 140 w 159"/>
                <a:gd name="T17" fmla="*/ 22 h 171"/>
                <a:gd name="T18" fmla="*/ 158 w 159"/>
                <a:gd name="T19" fmla="*/ 60 h 171"/>
                <a:gd name="T20" fmla="*/ 158 w 159"/>
                <a:gd name="T21" fmla="*/ 61 h 171"/>
                <a:gd name="T22" fmla="*/ 158 w 159"/>
                <a:gd name="T23" fmla="*/ 62 h 171"/>
                <a:gd name="T24" fmla="*/ 117 w 159"/>
                <a:gd name="T25" fmla="*/ 62 h 171"/>
                <a:gd name="T26" fmla="*/ 116 w 159"/>
                <a:gd name="T27" fmla="*/ 60 h 171"/>
                <a:gd name="T28" fmla="*/ 91 w 159"/>
                <a:gd name="T29" fmla="*/ 38 h 171"/>
                <a:gd name="T30" fmla="*/ 49 w 159"/>
                <a:gd name="T31" fmla="*/ 67 h 171"/>
                <a:gd name="T32" fmla="*/ 50 w 159"/>
                <a:gd name="T33" fmla="*/ 110 h 171"/>
                <a:gd name="T34" fmla="*/ 95 w 159"/>
                <a:gd name="T35" fmla="*/ 132 h 171"/>
                <a:gd name="T36" fmla="*/ 116 w 159"/>
                <a:gd name="T37" fmla="*/ 110 h 171"/>
                <a:gd name="T38" fmla="*/ 117 w 159"/>
                <a:gd name="T39" fmla="*/ 10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9" h="171">
                  <a:moveTo>
                    <a:pt x="117" y="104"/>
                  </a:moveTo>
                  <a:cubicBezTo>
                    <a:pt x="130" y="104"/>
                    <a:pt x="144" y="104"/>
                    <a:pt x="159" y="104"/>
                  </a:cubicBezTo>
                  <a:cubicBezTo>
                    <a:pt x="158" y="111"/>
                    <a:pt x="157" y="117"/>
                    <a:pt x="155" y="123"/>
                  </a:cubicBezTo>
                  <a:cubicBezTo>
                    <a:pt x="146" y="150"/>
                    <a:pt x="127" y="164"/>
                    <a:pt x="100" y="168"/>
                  </a:cubicBezTo>
                  <a:cubicBezTo>
                    <a:pt x="84" y="171"/>
                    <a:pt x="67" y="170"/>
                    <a:pt x="52" y="163"/>
                  </a:cubicBezTo>
                  <a:cubicBezTo>
                    <a:pt x="31" y="155"/>
                    <a:pt x="17" y="140"/>
                    <a:pt x="10" y="119"/>
                  </a:cubicBezTo>
                  <a:cubicBezTo>
                    <a:pt x="0" y="90"/>
                    <a:pt x="2" y="62"/>
                    <a:pt x="19" y="36"/>
                  </a:cubicBezTo>
                  <a:cubicBezTo>
                    <a:pt x="32" y="15"/>
                    <a:pt x="52" y="4"/>
                    <a:pt x="77" y="2"/>
                  </a:cubicBezTo>
                  <a:cubicBezTo>
                    <a:pt x="101" y="0"/>
                    <a:pt x="122" y="6"/>
                    <a:pt x="140" y="22"/>
                  </a:cubicBezTo>
                  <a:cubicBezTo>
                    <a:pt x="151" y="32"/>
                    <a:pt x="157" y="45"/>
                    <a:pt x="158" y="60"/>
                  </a:cubicBezTo>
                  <a:cubicBezTo>
                    <a:pt x="158" y="60"/>
                    <a:pt x="158" y="61"/>
                    <a:pt x="158" y="61"/>
                  </a:cubicBezTo>
                  <a:cubicBezTo>
                    <a:pt x="158" y="61"/>
                    <a:pt x="158" y="62"/>
                    <a:pt x="158" y="62"/>
                  </a:cubicBezTo>
                  <a:cubicBezTo>
                    <a:pt x="144" y="62"/>
                    <a:pt x="131" y="62"/>
                    <a:pt x="117" y="62"/>
                  </a:cubicBezTo>
                  <a:cubicBezTo>
                    <a:pt x="116" y="62"/>
                    <a:pt x="116" y="61"/>
                    <a:pt x="116" y="60"/>
                  </a:cubicBezTo>
                  <a:cubicBezTo>
                    <a:pt x="112" y="47"/>
                    <a:pt x="104" y="40"/>
                    <a:pt x="91" y="38"/>
                  </a:cubicBezTo>
                  <a:cubicBezTo>
                    <a:pt x="69" y="36"/>
                    <a:pt x="54" y="45"/>
                    <a:pt x="49" y="67"/>
                  </a:cubicBezTo>
                  <a:cubicBezTo>
                    <a:pt x="45" y="81"/>
                    <a:pt x="45" y="96"/>
                    <a:pt x="50" y="110"/>
                  </a:cubicBezTo>
                  <a:cubicBezTo>
                    <a:pt x="58" y="131"/>
                    <a:pt x="77" y="137"/>
                    <a:pt x="95" y="132"/>
                  </a:cubicBezTo>
                  <a:cubicBezTo>
                    <a:pt x="107" y="129"/>
                    <a:pt x="113" y="121"/>
                    <a:pt x="116" y="110"/>
                  </a:cubicBezTo>
                  <a:cubicBezTo>
                    <a:pt x="116" y="108"/>
                    <a:pt x="116" y="106"/>
                    <a:pt x="117" y="104"/>
                  </a:cubicBez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78"/>
            <p:cNvSpPr>
              <a:spLocks noEditPoints="1"/>
            </p:cNvSpPr>
            <p:nvPr userDrawn="1"/>
          </p:nvSpPr>
          <p:spPr bwMode="auto">
            <a:xfrm>
              <a:off x="1278" y="2967"/>
              <a:ext cx="317" cy="382"/>
            </a:xfrm>
            <a:custGeom>
              <a:avLst/>
              <a:gdLst>
                <a:gd name="T0" fmla="*/ 41 w 134"/>
                <a:gd name="T1" fmla="*/ 161 h 161"/>
                <a:gd name="T2" fmla="*/ 0 w 134"/>
                <a:gd name="T3" fmla="*/ 161 h 161"/>
                <a:gd name="T4" fmla="*/ 0 w 134"/>
                <a:gd name="T5" fmla="*/ 1 h 161"/>
                <a:gd name="T6" fmla="*/ 2 w 134"/>
                <a:gd name="T7" fmla="*/ 0 h 161"/>
                <a:gd name="T8" fmla="*/ 83 w 134"/>
                <a:gd name="T9" fmla="*/ 1 h 161"/>
                <a:gd name="T10" fmla="*/ 109 w 134"/>
                <a:gd name="T11" fmla="*/ 7 h 161"/>
                <a:gd name="T12" fmla="*/ 134 w 134"/>
                <a:gd name="T13" fmla="*/ 48 h 161"/>
                <a:gd name="T14" fmla="*/ 131 w 134"/>
                <a:gd name="T15" fmla="*/ 74 h 161"/>
                <a:gd name="T16" fmla="*/ 91 w 134"/>
                <a:gd name="T17" fmla="*/ 106 h 161"/>
                <a:gd name="T18" fmla="*/ 47 w 134"/>
                <a:gd name="T19" fmla="*/ 107 h 161"/>
                <a:gd name="T20" fmla="*/ 41 w 134"/>
                <a:gd name="T21" fmla="*/ 113 h 161"/>
                <a:gd name="T22" fmla="*/ 41 w 134"/>
                <a:gd name="T23" fmla="*/ 156 h 161"/>
                <a:gd name="T24" fmla="*/ 41 w 134"/>
                <a:gd name="T25" fmla="*/ 161 h 161"/>
                <a:gd name="T26" fmla="*/ 41 w 134"/>
                <a:gd name="T27" fmla="*/ 54 h 161"/>
                <a:gd name="T28" fmla="*/ 41 w 134"/>
                <a:gd name="T29" fmla="*/ 72 h 161"/>
                <a:gd name="T30" fmla="*/ 44 w 134"/>
                <a:gd name="T31" fmla="*/ 75 h 161"/>
                <a:gd name="T32" fmla="*/ 72 w 134"/>
                <a:gd name="T33" fmla="*/ 75 h 161"/>
                <a:gd name="T34" fmla="*/ 93 w 134"/>
                <a:gd name="T35" fmla="*/ 55 h 161"/>
                <a:gd name="T36" fmla="*/ 73 w 134"/>
                <a:gd name="T37" fmla="*/ 34 h 161"/>
                <a:gd name="T38" fmla="*/ 44 w 134"/>
                <a:gd name="T39" fmla="*/ 34 h 161"/>
                <a:gd name="T40" fmla="*/ 41 w 134"/>
                <a:gd name="T41" fmla="*/ 37 h 161"/>
                <a:gd name="T42" fmla="*/ 41 w 134"/>
                <a:gd name="T43" fmla="*/ 5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161">
                  <a:moveTo>
                    <a:pt x="41" y="161"/>
                  </a:moveTo>
                  <a:cubicBezTo>
                    <a:pt x="27" y="161"/>
                    <a:pt x="14" y="161"/>
                    <a:pt x="0" y="161"/>
                  </a:cubicBezTo>
                  <a:cubicBezTo>
                    <a:pt x="0" y="108"/>
                    <a:pt x="0" y="54"/>
                    <a:pt x="0" y="1"/>
                  </a:cubicBezTo>
                  <a:cubicBezTo>
                    <a:pt x="1" y="1"/>
                    <a:pt x="1" y="0"/>
                    <a:pt x="2" y="0"/>
                  </a:cubicBezTo>
                  <a:cubicBezTo>
                    <a:pt x="29" y="0"/>
                    <a:pt x="56" y="0"/>
                    <a:pt x="83" y="1"/>
                  </a:cubicBezTo>
                  <a:cubicBezTo>
                    <a:pt x="92" y="1"/>
                    <a:pt x="101" y="3"/>
                    <a:pt x="109" y="7"/>
                  </a:cubicBezTo>
                  <a:cubicBezTo>
                    <a:pt x="126" y="16"/>
                    <a:pt x="134" y="30"/>
                    <a:pt x="134" y="48"/>
                  </a:cubicBezTo>
                  <a:cubicBezTo>
                    <a:pt x="134" y="57"/>
                    <a:pt x="134" y="65"/>
                    <a:pt x="131" y="74"/>
                  </a:cubicBezTo>
                  <a:cubicBezTo>
                    <a:pt x="126" y="94"/>
                    <a:pt x="111" y="104"/>
                    <a:pt x="91" y="106"/>
                  </a:cubicBezTo>
                  <a:cubicBezTo>
                    <a:pt x="77" y="108"/>
                    <a:pt x="62" y="107"/>
                    <a:pt x="47" y="107"/>
                  </a:cubicBezTo>
                  <a:cubicBezTo>
                    <a:pt x="41" y="108"/>
                    <a:pt x="41" y="108"/>
                    <a:pt x="41" y="113"/>
                  </a:cubicBezTo>
                  <a:cubicBezTo>
                    <a:pt x="41" y="127"/>
                    <a:pt x="41" y="142"/>
                    <a:pt x="41" y="156"/>
                  </a:cubicBezTo>
                  <a:cubicBezTo>
                    <a:pt x="41" y="158"/>
                    <a:pt x="41" y="159"/>
                    <a:pt x="41" y="161"/>
                  </a:cubicBezTo>
                  <a:close/>
                  <a:moveTo>
                    <a:pt x="41" y="54"/>
                  </a:moveTo>
                  <a:cubicBezTo>
                    <a:pt x="41" y="60"/>
                    <a:pt x="41" y="66"/>
                    <a:pt x="41" y="72"/>
                  </a:cubicBezTo>
                  <a:cubicBezTo>
                    <a:pt x="41" y="74"/>
                    <a:pt x="42" y="75"/>
                    <a:pt x="44" y="75"/>
                  </a:cubicBezTo>
                  <a:cubicBezTo>
                    <a:pt x="54" y="75"/>
                    <a:pt x="63" y="76"/>
                    <a:pt x="72" y="75"/>
                  </a:cubicBezTo>
                  <a:cubicBezTo>
                    <a:pt x="85" y="75"/>
                    <a:pt x="93" y="67"/>
                    <a:pt x="93" y="55"/>
                  </a:cubicBezTo>
                  <a:cubicBezTo>
                    <a:pt x="93" y="43"/>
                    <a:pt x="86" y="35"/>
                    <a:pt x="73" y="34"/>
                  </a:cubicBezTo>
                  <a:cubicBezTo>
                    <a:pt x="63" y="33"/>
                    <a:pt x="54" y="34"/>
                    <a:pt x="44" y="34"/>
                  </a:cubicBezTo>
                  <a:cubicBezTo>
                    <a:pt x="42" y="33"/>
                    <a:pt x="41" y="35"/>
                    <a:pt x="41" y="37"/>
                  </a:cubicBezTo>
                  <a:cubicBezTo>
                    <a:pt x="41" y="43"/>
                    <a:pt x="41" y="48"/>
                    <a:pt x="41" y="54"/>
                  </a:cubicBez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79"/>
            <p:cNvSpPr>
              <a:spLocks noEditPoints="1"/>
            </p:cNvSpPr>
            <p:nvPr userDrawn="1"/>
          </p:nvSpPr>
          <p:spPr bwMode="auto">
            <a:xfrm>
              <a:off x="4009" y="2967"/>
              <a:ext cx="385" cy="384"/>
            </a:xfrm>
            <a:custGeom>
              <a:avLst/>
              <a:gdLst>
                <a:gd name="T0" fmla="*/ 0 w 163"/>
                <a:gd name="T1" fmla="*/ 162 h 162"/>
                <a:gd name="T2" fmla="*/ 14 w 163"/>
                <a:gd name="T3" fmla="*/ 122 h 162"/>
                <a:gd name="T4" fmla="*/ 58 w 163"/>
                <a:gd name="T5" fmla="*/ 4 h 162"/>
                <a:gd name="T6" fmla="*/ 64 w 163"/>
                <a:gd name="T7" fmla="*/ 0 h 162"/>
                <a:gd name="T8" fmla="*/ 100 w 163"/>
                <a:gd name="T9" fmla="*/ 0 h 162"/>
                <a:gd name="T10" fmla="*/ 104 w 163"/>
                <a:gd name="T11" fmla="*/ 3 h 162"/>
                <a:gd name="T12" fmla="*/ 162 w 163"/>
                <a:gd name="T13" fmla="*/ 159 h 162"/>
                <a:gd name="T14" fmla="*/ 163 w 163"/>
                <a:gd name="T15" fmla="*/ 161 h 162"/>
                <a:gd name="T16" fmla="*/ 160 w 163"/>
                <a:gd name="T17" fmla="*/ 162 h 162"/>
                <a:gd name="T18" fmla="*/ 123 w 163"/>
                <a:gd name="T19" fmla="*/ 162 h 162"/>
                <a:gd name="T20" fmla="*/ 118 w 163"/>
                <a:gd name="T21" fmla="*/ 158 h 162"/>
                <a:gd name="T22" fmla="*/ 111 w 163"/>
                <a:gd name="T23" fmla="*/ 136 h 162"/>
                <a:gd name="T24" fmla="*/ 106 w 163"/>
                <a:gd name="T25" fmla="*/ 133 h 162"/>
                <a:gd name="T26" fmla="*/ 56 w 163"/>
                <a:gd name="T27" fmla="*/ 133 h 162"/>
                <a:gd name="T28" fmla="*/ 52 w 163"/>
                <a:gd name="T29" fmla="*/ 135 h 162"/>
                <a:gd name="T30" fmla="*/ 44 w 163"/>
                <a:gd name="T31" fmla="*/ 159 h 162"/>
                <a:gd name="T32" fmla="*/ 41 w 163"/>
                <a:gd name="T33" fmla="*/ 161 h 162"/>
                <a:gd name="T34" fmla="*/ 0 w 163"/>
                <a:gd name="T35" fmla="*/ 162 h 162"/>
                <a:gd name="T36" fmla="*/ 63 w 163"/>
                <a:gd name="T37" fmla="*/ 101 h 162"/>
                <a:gd name="T38" fmla="*/ 99 w 163"/>
                <a:gd name="T39" fmla="*/ 101 h 162"/>
                <a:gd name="T40" fmla="*/ 82 w 163"/>
                <a:gd name="T41" fmla="*/ 46 h 162"/>
                <a:gd name="T42" fmla="*/ 81 w 163"/>
                <a:gd name="T43" fmla="*/ 46 h 162"/>
                <a:gd name="T44" fmla="*/ 63 w 163"/>
                <a:gd name="T45" fmla="*/ 10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3" h="162">
                  <a:moveTo>
                    <a:pt x="0" y="162"/>
                  </a:moveTo>
                  <a:cubicBezTo>
                    <a:pt x="5" y="148"/>
                    <a:pt x="10" y="135"/>
                    <a:pt x="14" y="122"/>
                  </a:cubicBezTo>
                  <a:cubicBezTo>
                    <a:pt x="29" y="83"/>
                    <a:pt x="44" y="44"/>
                    <a:pt x="58" y="4"/>
                  </a:cubicBezTo>
                  <a:cubicBezTo>
                    <a:pt x="60" y="1"/>
                    <a:pt x="61" y="0"/>
                    <a:pt x="64" y="0"/>
                  </a:cubicBezTo>
                  <a:cubicBezTo>
                    <a:pt x="76" y="0"/>
                    <a:pt x="88" y="0"/>
                    <a:pt x="100" y="0"/>
                  </a:cubicBezTo>
                  <a:cubicBezTo>
                    <a:pt x="102" y="0"/>
                    <a:pt x="103" y="1"/>
                    <a:pt x="104" y="3"/>
                  </a:cubicBezTo>
                  <a:cubicBezTo>
                    <a:pt x="123" y="55"/>
                    <a:pt x="143" y="107"/>
                    <a:pt x="162" y="159"/>
                  </a:cubicBezTo>
                  <a:cubicBezTo>
                    <a:pt x="163" y="160"/>
                    <a:pt x="163" y="160"/>
                    <a:pt x="163" y="161"/>
                  </a:cubicBezTo>
                  <a:cubicBezTo>
                    <a:pt x="162" y="161"/>
                    <a:pt x="161" y="162"/>
                    <a:pt x="160" y="162"/>
                  </a:cubicBezTo>
                  <a:cubicBezTo>
                    <a:pt x="147" y="162"/>
                    <a:pt x="135" y="161"/>
                    <a:pt x="123" y="162"/>
                  </a:cubicBezTo>
                  <a:cubicBezTo>
                    <a:pt x="120" y="162"/>
                    <a:pt x="119" y="161"/>
                    <a:pt x="118" y="158"/>
                  </a:cubicBezTo>
                  <a:cubicBezTo>
                    <a:pt x="116" y="151"/>
                    <a:pt x="113" y="143"/>
                    <a:pt x="111" y="136"/>
                  </a:cubicBezTo>
                  <a:cubicBezTo>
                    <a:pt x="110" y="134"/>
                    <a:pt x="109" y="133"/>
                    <a:pt x="106" y="133"/>
                  </a:cubicBezTo>
                  <a:cubicBezTo>
                    <a:pt x="90" y="133"/>
                    <a:pt x="73" y="133"/>
                    <a:pt x="56" y="133"/>
                  </a:cubicBezTo>
                  <a:cubicBezTo>
                    <a:pt x="54" y="133"/>
                    <a:pt x="53" y="133"/>
                    <a:pt x="52" y="135"/>
                  </a:cubicBezTo>
                  <a:cubicBezTo>
                    <a:pt x="49" y="143"/>
                    <a:pt x="47" y="151"/>
                    <a:pt x="44" y="159"/>
                  </a:cubicBezTo>
                  <a:cubicBezTo>
                    <a:pt x="43" y="160"/>
                    <a:pt x="42" y="161"/>
                    <a:pt x="41" y="161"/>
                  </a:cubicBezTo>
                  <a:cubicBezTo>
                    <a:pt x="27" y="162"/>
                    <a:pt x="14" y="162"/>
                    <a:pt x="0" y="162"/>
                  </a:cubicBezTo>
                  <a:close/>
                  <a:moveTo>
                    <a:pt x="63" y="101"/>
                  </a:moveTo>
                  <a:cubicBezTo>
                    <a:pt x="75" y="101"/>
                    <a:pt x="87" y="101"/>
                    <a:pt x="99" y="101"/>
                  </a:cubicBezTo>
                  <a:cubicBezTo>
                    <a:pt x="93" y="82"/>
                    <a:pt x="88" y="64"/>
                    <a:pt x="82" y="46"/>
                  </a:cubicBezTo>
                  <a:cubicBezTo>
                    <a:pt x="82" y="46"/>
                    <a:pt x="81" y="46"/>
                    <a:pt x="81" y="46"/>
                  </a:cubicBezTo>
                  <a:cubicBezTo>
                    <a:pt x="75" y="64"/>
                    <a:pt x="69" y="82"/>
                    <a:pt x="63" y="10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80"/>
            <p:cNvSpPr>
              <a:spLocks noEditPoints="1"/>
            </p:cNvSpPr>
            <p:nvPr userDrawn="1"/>
          </p:nvSpPr>
          <p:spPr bwMode="auto">
            <a:xfrm>
              <a:off x="4579" y="2969"/>
              <a:ext cx="295" cy="399"/>
            </a:xfrm>
            <a:custGeom>
              <a:avLst/>
              <a:gdLst>
                <a:gd name="T0" fmla="*/ 125 w 125"/>
                <a:gd name="T1" fmla="*/ 160 h 168"/>
                <a:gd name="T2" fmla="*/ 89 w 125"/>
                <a:gd name="T3" fmla="*/ 160 h 168"/>
                <a:gd name="T4" fmla="*/ 89 w 125"/>
                <a:gd name="T5" fmla="*/ 147 h 168"/>
                <a:gd name="T6" fmla="*/ 85 w 125"/>
                <a:gd name="T7" fmla="*/ 152 h 168"/>
                <a:gd name="T8" fmla="*/ 34 w 125"/>
                <a:gd name="T9" fmla="*/ 160 h 168"/>
                <a:gd name="T10" fmla="*/ 12 w 125"/>
                <a:gd name="T11" fmla="*/ 137 h 168"/>
                <a:gd name="T12" fmla="*/ 9 w 125"/>
                <a:gd name="T13" fmla="*/ 69 h 168"/>
                <a:gd name="T14" fmla="*/ 70 w 125"/>
                <a:gd name="T15" fmla="*/ 43 h 168"/>
                <a:gd name="T16" fmla="*/ 84 w 125"/>
                <a:gd name="T17" fmla="*/ 53 h 168"/>
                <a:gd name="T18" fmla="*/ 87 w 125"/>
                <a:gd name="T19" fmla="*/ 55 h 168"/>
                <a:gd name="T20" fmla="*/ 87 w 125"/>
                <a:gd name="T21" fmla="*/ 0 h 168"/>
                <a:gd name="T22" fmla="*/ 125 w 125"/>
                <a:gd name="T23" fmla="*/ 0 h 168"/>
                <a:gd name="T24" fmla="*/ 125 w 125"/>
                <a:gd name="T25" fmla="*/ 160 h 168"/>
                <a:gd name="T26" fmla="*/ 89 w 125"/>
                <a:gd name="T27" fmla="*/ 102 h 168"/>
                <a:gd name="T28" fmla="*/ 85 w 125"/>
                <a:gd name="T29" fmla="*/ 83 h 168"/>
                <a:gd name="T30" fmla="*/ 66 w 125"/>
                <a:gd name="T31" fmla="*/ 69 h 168"/>
                <a:gd name="T32" fmla="*/ 46 w 125"/>
                <a:gd name="T33" fmla="*/ 82 h 168"/>
                <a:gd name="T34" fmla="*/ 47 w 125"/>
                <a:gd name="T35" fmla="*/ 123 h 168"/>
                <a:gd name="T36" fmla="*/ 67 w 125"/>
                <a:gd name="T37" fmla="*/ 134 h 168"/>
                <a:gd name="T38" fmla="*/ 85 w 125"/>
                <a:gd name="T39" fmla="*/ 120 h 168"/>
                <a:gd name="T40" fmla="*/ 89 w 125"/>
                <a:gd name="T41" fmla="*/ 10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5" h="168">
                  <a:moveTo>
                    <a:pt x="125" y="160"/>
                  </a:moveTo>
                  <a:cubicBezTo>
                    <a:pt x="113" y="160"/>
                    <a:pt x="101" y="160"/>
                    <a:pt x="89" y="160"/>
                  </a:cubicBezTo>
                  <a:cubicBezTo>
                    <a:pt x="89" y="156"/>
                    <a:pt x="89" y="152"/>
                    <a:pt x="89" y="147"/>
                  </a:cubicBezTo>
                  <a:cubicBezTo>
                    <a:pt x="87" y="149"/>
                    <a:pt x="86" y="150"/>
                    <a:pt x="85" y="152"/>
                  </a:cubicBezTo>
                  <a:cubicBezTo>
                    <a:pt x="73" y="165"/>
                    <a:pt x="52" y="168"/>
                    <a:pt x="34" y="160"/>
                  </a:cubicBezTo>
                  <a:cubicBezTo>
                    <a:pt x="24" y="155"/>
                    <a:pt x="16" y="147"/>
                    <a:pt x="12" y="137"/>
                  </a:cubicBezTo>
                  <a:cubicBezTo>
                    <a:pt x="1" y="115"/>
                    <a:pt x="0" y="92"/>
                    <a:pt x="9" y="69"/>
                  </a:cubicBezTo>
                  <a:cubicBezTo>
                    <a:pt x="22" y="39"/>
                    <a:pt x="51" y="35"/>
                    <a:pt x="70" y="43"/>
                  </a:cubicBezTo>
                  <a:cubicBezTo>
                    <a:pt x="75" y="45"/>
                    <a:pt x="79" y="50"/>
                    <a:pt x="84" y="53"/>
                  </a:cubicBezTo>
                  <a:cubicBezTo>
                    <a:pt x="85" y="54"/>
                    <a:pt x="85" y="55"/>
                    <a:pt x="87" y="55"/>
                  </a:cubicBezTo>
                  <a:cubicBezTo>
                    <a:pt x="87" y="37"/>
                    <a:pt x="87" y="18"/>
                    <a:pt x="87" y="0"/>
                  </a:cubicBezTo>
                  <a:cubicBezTo>
                    <a:pt x="100" y="0"/>
                    <a:pt x="112" y="0"/>
                    <a:pt x="125" y="0"/>
                  </a:cubicBezTo>
                  <a:cubicBezTo>
                    <a:pt x="125" y="53"/>
                    <a:pt x="125" y="106"/>
                    <a:pt x="125" y="160"/>
                  </a:cubicBezTo>
                  <a:close/>
                  <a:moveTo>
                    <a:pt x="89" y="102"/>
                  </a:moveTo>
                  <a:cubicBezTo>
                    <a:pt x="88" y="96"/>
                    <a:pt x="87" y="89"/>
                    <a:pt x="85" y="83"/>
                  </a:cubicBezTo>
                  <a:cubicBezTo>
                    <a:pt x="82" y="74"/>
                    <a:pt x="75" y="70"/>
                    <a:pt x="66" y="69"/>
                  </a:cubicBezTo>
                  <a:cubicBezTo>
                    <a:pt x="57" y="69"/>
                    <a:pt x="50" y="73"/>
                    <a:pt x="46" y="82"/>
                  </a:cubicBezTo>
                  <a:cubicBezTo>
                    <a:pt x="40" y="95"/>
                    <a:pt x="40" y="110"/>
                    <a:pt x="47" y="123"/>
                  </a:cubicBezTo>
                  <a:cubicBezTo>
                    <a:pt x="51" y="131"/>
                    <a:pt x="58" y="135"/>
                    <a:pt x="67" y="134"/>
                  </a:cubicBezTo>
                  <a:cubicBezTo>
                    <a:pt x="77" y="134"/>
                    <a:pt x="83" y="128"/>
                    <a:pt x="85" y="120"/>
                  </a:cubicBezTo>
                  <a:cubicBezTo>
                    <a:pt x="87" y="114"/>
                    <a:pt x="88" y="108"/>
                    <a:pt x="89" y="10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81"/>
            <p:cNvSpPr>
              <a:spLocks/>
            </p:cNvSpPr>
            <p:nvPr userDrawn="1"/>
          </p:nvSpPr>
          <p:spPr bwMode="auto">
            <a:xfrm>
              <a:off x="2596" y="2969"/>
              <a:ext cx="279" cy="380"/>
            </a:xfrm>
            <a:custGeom>
              <a:avLst/>
              <a:gdLst>
                <a:gd name="T0" fmla="*/ 41 w 118"/>
                <a:gd name="T1" fmla="*/ 160 h 160"/>
                <a:gd name="T2" fmla="*/ 0 w 118"/>
                <a:gd name="T3" fmla="*/ 160 h 160"/>
                <a:gd name="T4" fmla="*/ 0 w 118"/>
                <a:gd name="T5" fmla="*/ 0 h 160"/>
                <a:gd name="T6" fmla="*/ 118 w 118"/>
                <a:gd name="T7" fmla="*/ 0 h 160"/>
                <a:gd name="T8" fmla="*/ 118 w 118"/>
                <a:gd name="T9" fmla="*/ 33 h 160"/>
                <a:gd name="T10" fmla="*/ 42 w 118"/>
                <a:gd name="T11" fmla="*/ 33 h 160"/>
                <a:gd name="T12" fmla="*/ 42 w 118"/>
                <a:gd name="T13" fmla="*/ 66 h 160"/>
                <a:gd name="T14" fmla="*/ 108 w 118"/>
                <a:gd name="T15" fmla="*/ 66 h 160"/>
                <a:gd name="T16" fmla="*/ 108 w 118"/>
                <a:gd name="T17" fmla="*/ 98 h 160"/>
                <a:gd name="T18" fmla="*/ 41 w 118"/>
                <a:gd name="T19" fmla="*/ 98 h 160"/>
                <a:gd name="T20" fmla="*/ 41 w 118"/>
                <a:gd name="T2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160">
                  <a:moveTo>
                    <a:pt x="41" y="160"/>
                  </a:moveTo>
                  <a:cubicBezTo>
                    <a:pt x="27" y="160"/>
                    <a:pt x="14" y="160"/>
                    <a:pt x="0" y="160"/>
                  </a:cubicBezTo>
                  <a:cubicBezTo>
                    <a:pt x="0" y="107"/>
                    <a:pt x="0" y="53"/>
                    <a:pt x="0" y="0"/>
                  </a:cubicBezTo>
                  <a:cubicBezTo>
                    <a:pt x="39" y="0"/>
                    <a:pt x="79" y="0"/>
                    <a:pt x="118" y="0"/>
                  </a:cubicBezTo>
                  <a:cubicBezTo>
                    <a:pt x="118" y="11"/>
                    <a:pt x="118" y="21"/>
                    <a:pt x="118" y="33"/>
                  </a:cubicBezTo>
                  <a:cubicBezTo>
                    <a:pt x="93" y="33"/>
                    <a:pt x="67" y="33"/>
                    <a:pt x="42" y="33"/>
                  </a:cubicBezTo>
                  <a:cubicBezTo>
                    <a:pt x="42" y="44"/>
                    <a:pt x="42" y="55"/>
                    <a:pt x="42" y="66"/>
                  </a:cubicBezTo>
                  <a:cubicBezTo>
                    <a:pt x="64" y="66"/>
                    <a:pt x="86" y="66"/>
                    <a:pt x="108" y="66"/>
                  </a:cubicBezTo>
                  <a:cubicBezTo>
                    <a:pt x="108" y="77"/>
                    <a:pt x="108" y="87"/>
                    <a:pt x="108" y="98"/>
                  </a:cubicBezTo>
                  <a:cubicBezTo>
                    <a:pt x="86" y="98"/>
                    <a:pt x="64" y="98"/>
                    <a:pt x="41" y="98"/>
                  </a:cubicBezTo>
                  <a:cubicBezTo>
                    <a:pt x="41" y="119"/>
                    <a:pt x="41" y="140"/>
                    <a:pt x="41" y="16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82"/>
            <p:cNvSpPr>
              <a:spLocks/>
            </p:cNvSpPr>
            <p:nvPr userDrawn="1"/>
          </p:nvSpPr>
          <p:spPr bwMode="auto">
            <a:xfrm>
              <a:off x="3320" y="3062"/>
              <a:ext cx="274" cy="298"/>
            </a:xfrm>
            <a:custGeom>
              <a:avLst/>
              <a:gdLst>
                <a:gd name="T0" fmla="*/ 110 w 116"/>
                <a:gd name="T1" fmla="*/ 38 h 126"/>
                <a:gd name="T2" fmla="*/ 107 w 116"/>
                <a:gd name="T3" fmla="*/ 39 h 126"/>
                <a:gd name="T4" fmla="*/ 78 w 116"/>
                <a:gd name="T5" fmla="*/ 39 h 126"/>
                <a:gd name="T6" fmla="*/ 74 w 116"/>
                <a:gd name="T7" fmla="*/ 36 h 126"/>
                <a:gd name="T8" fmla="*/ 66 w 116"/>
                <a:gd name="T9" fmla="*/ 27 h 126"/>
                <a:gd name="T10" fmla="*/ 47 w 116"/>
                <a:gd name="T11" fmla="*/ 27 h 126"/>
                <a:gd name="T12" fmla="*/ 41 w 116"/>
                <a:gd name="T13" fmla="*/ 33 h 126"/>
                <a:gd name="T14" fmla="*/ 45 w 116"/>
                <a:gd name="T15" fmla="*/ 41 h 126"/>
                <a:gd name="T16" fmla="*/ 63 w 116"/>
                <a:gd name="T17" fmla="*/ 47 h 126"/>
                <a:gd name="T18" fmla="*/ 87 w 116"/>
                <a:gd name="T19" fmla="*/ 52 h 126"/>
                <a:gd name="T20" fmla="*/ 113 w 116"/>
                <a:gd name="T21" fmla="*/ 78 h 126"/>
                <a:gd name="T22" fmla="*/ 99 w 116"/>
                <a:gd name="T23" fmla="*/ 113 h 126"/>
                <a:gd name="T24" fmla="*/ 71 w 116"/>
                <a:gd name="T25" fmla="*/ 124 h 126"/>
                <a:gd name="T26" fmla="*/ 22 w 116"/>
                <a:gd name="T27" fmla="*/ 118 h 126"/>
                <a:gd name="T28" fmla="*/ 0 w 116"/>
                <a:gd name="T29" fmla="*/ 83 h 126"/>
                <a:gd name="T30" fmla="*/ 37 w 116"/>
                <a:gd name="T31" fmla="*/ 83 h 126"/>
                <a:gd name="T32" fmla="*/ 71 w 116"/>
                <a:gd name="T33" fmla="*/ 96 h 126"/>
                <a:gd name="T34" fmla="*/ 69 w 116"/>
                <a:gd name="T35" fmla="*/ 79 h 126"/>
                <a:gd name="T36" fmla="*/ 47 w 116"/>
                <a:gd name="T37" fmla="*/ 73 h 126"/>
                <a:gd name="T38" fmla="*/ 23 w 116"/>
                <a:gd name="T39" fmla="*/ 66 h 126"/>
                <a:gd name="T40" fmla="*/ 2 w 116"/>
                <a:gd name="T41" fmla="*/ 41 h 126"/>
                <a:gd name="T42" fmla="*/ 19 w 116"/>
                <a:gd name="T43" fmla="*/ 9 h 126"/>
                <a:gd name="T44" fmla="*/ 64 w 116"/>
                <a:gd name="T45" fmla="*/ 1 h 126"/>
                <a:gd name="T46" fmla="*/ 90 w 116"/>
                <a:gd name="T47" fmla="*/ 7 h 126"/>
                <a:gd name="T48" fmla="*/ 110 w 116"/>
                <a:gd name="T49" fmla="*/ 3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6" h="126">
                  <a:moveTo>
                    <a:pt x="110" y="38"/>
                  </a:moveTo>
                  <a:cubicBezTo>
                    <a:pt x="109" y="39"/>
                    <a:pt x="108" y="39"/>
                    <a:pt x="107" y="39"/>
                  </a:cubicBezTo>
                  <a:cubicBezTo>
                    <a:pt x="97" y="39"/>
                    <a:pt x="87" y="39"/>
                    <a:pt x="78" y="39"/>
                  </a:cubicBezTo>
                  <a:cubicBezTo>
                    <a:pt x="76" y="39"/>
                    <a:pt x="74" y="39"/>
                    <a:pt x="74" y="36"/>
                  </a:cubicBezTo>
                  <a:cubicBezTo>
                    <a:pt x="73" y="31"/>
                    <a:pt x="70" y="28"/>
                    <a:pt x="66" y="27"/>
                  </a:cubicBezTo>
                  <a:cubicBezTo>
                    <a:pt x="59" y="25"/>
                    <a:pt x="53" y="25"/>
                    <a:pt x="47" y="27"/>
                  </a:cubicBezTo>
                  <a:cubicBezTo>
                    <a:pt x="44" y="28"/>
                    <a:pt x="42" y="31"/>
                    <a:pt x="41" y="33"/>
                  </a:cubicBezTo>
                  <a:cubicBezTo>
                    <a:pt x="40" y="37"/>
                    <a:pt x="42" y="40"/>
                    <a:pt x="45" y="41"/>
                  </a:cubicBezTo>
                  <a:cubicBezTo>
                    <a:pt x="51" y="43"/>
                    <a:pt x="57" y="46"/>
                    <a:pt x="63" y="47"/>
                  </a:cubicBezTo>
                  <a:cubicBezTo>
                    <a:pt x="71" y="49"/>
                    <a:pt x="79" y="50"/>
                    <a:pt x="87" y="52"/>
                  </a:cubicBezTo>
                  <a:cubicBezTo>
                    <a:pt x="101" y="56"/>
                    <a:pt x="111" y="64"/>
                    <a:pt x="113" y="78"/>
                  </a:cubicBezTo>
                  <a:cubicBezTo>
                    <a:pt x="116" y="93"/>
                    <a:pt x="111" y="105"/>
                    <a:pt x="99" y="113"/>
                  </a:cubicBezTo>
                  <a:cubicBezTo>
                    <a:pt x="91" y="120"/>
                    <a:pt x="81" y="123"/>
                    <a:pt x="71" y="124"/>
                  </a:cubicBezTo>
                  <a:cubicBezTo>
                    <a:pt x="54" y="126"/>
                    <a:pt x="38" y="125"/>
                    <a:pt x="22" y="118"/>
                  </a:cubicBezTo>
                  <a:cubicBezTo>
                    <a:pt x="8" y="111"/>
                    <a:pt x="1" y="99"/>
                    <a:pt x="0" y="83"/>
                  </a:cubicBezTo>
                  <a:cubicBezTo>
                    <a:pt x="12" y="83"/>
                    <a:pt x="24" y="83"/>
                    <a:pt x="37" y="83"/>
                  </a:cubicBezTo>
                  <a:cubicBezTo>
                    <a:pt x="39" y="98"/>
                    <a:pt x="58" y="106"/>
                    <a:pt x="71" y="96"/>
                  </a:cubicBezTo>
                  <a:cubicBezTo>
                    <a:pt x="78" y="91"/>
                    <a:pt x="77" y="82"/>
                    <a:pt x="69" y="79"/>
                  </a:cubicBezTo>
                  <a:cubicBezTo>
                    <a:pt x="62" y="76"/>
                    <a:pt x="54" y="75"/>
                    <a:pt x="47" y="73"/>
                  </a:cubicBezTo>
                  <a:cubicBezTo>
                    <a:pt x="39" y="71"/>
                    <a:pt x="30" y="69"/>
                    <a:pt x="23" y="66"/>
                  </a:cubicBezTo>
                  <a:cubicBezTo>
                    <a:pt x="11" y="62"/>
                    <a:pt x="3" y="54"/>
                    <a:pt x="2" y="41"/>
                  </a:cubicBezTo>
                  <a:cubicBezTo>
                    <a:pt x="1" y="26"/>
                    <a:pt x="7" y="16"/>
                    <a:pt x="19" y="9"/>
                  </a:cubicBezTo>
                  <a:cubicBezTo>
                    <a:pt x="33" y="1"/>
                    <a:pt x="49" y="0"/>
                    <a:pt x="64" y="1"/>
                  </a:cubicBezTo>
                  <a:cubicBezTo>
                    <a:pt x="73" y="2"/>
                    <a:pt x="82" y="3"/>
                    <a:pt x="90" y="7"/>
                  </a:cubicBezTo>
                  <a:cubicBezTo>
                    <a:pt x="102" y="13"/>
                    <a:pt x="110" y="25"/>
                    <a:pt x="110" y="38"/>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83"/>
            <p:cNvSpPr>
              <a:spLocks/>
            </p:cNvSpPr>
            <p:nvPr userDrawn="1"/>
          </p:nvSpPr>
          <p:spPr bwMode="auto">
            <a:xfrm>
              <a:off x="3621" y="2988"/>
              <a:ext cx="191" cy="365"/>
            </a:xfrm>
            <a:custGeom>
              <a:avLst/>
              <a:gdLst>
                <a:gd name="T0" fmla="*/ 0 w 81"/>
                <a:gd name="T1" fmla="*/ 35 h 154"/>
                <a:gd name="T2" fmla="*/ 19 w 81"/>
                <a:gd name="T3" fmla="*/ 35 h 154"/>
                <a:gd name="T4" fmla="*/ 19 w 81"/>
                <a:gd name="T5" fmla="*/ 0 h 154"/>
                <a:gd name="T6" fmla="*/ 57 w 81"/>
                <a:gd name="T7" fmla="*/ 0 h 154"/>
                <a:gd name="T8" fmla="*/ 57 w 81"/>
                <a:gd name="T9" fmla="*/ 35 h 154"/>
                <a:gd name="T10" fmla="*/ 81 w 81"/>
                <a:gd name="T11" fmla="*/ 35 h 154"/>
                <a:gd name="T12" fmla="*/ 81 w 81"/>
                <a:gd name="T13" fmla="*/ 60 h 154"/>
                <a:gd name="T14" fmla="*/ 62 w 81"/>
                <a:gd name="T15" fmla="*/ 60 h 154"/>
                <a:gd name="T16" fmla="*/ 57 w 81"/>
                <a:gd name="T17" fmla="*/ 65 h 154"/>
                <a:gd name="T18" fmla="*/ 57 w 81"/>
                <a:gd name="T19" fmla="*/ 112 h 154"/>
                <a:gd name="T20" fmla="*/ 70 w 81"/>
                <a:gd name="T21" fmla="*/ 125 h 154"/>
                <a:gd name="T22" fmla="*/ 81 w 81"/>
                <a:gd name="T23" fmla="*/ 124 h 154"/>
                <a:gd name="T24" fmla="*/ 81 w 81"/>
                <a:gd name="T25" fmla="*/ 153 h 154"/>
                <a:gd name="T26" fmla="*/ 46 w 81"/>
                <a:gd name="T27" fmla="*/ 153 h 154"/>
                <a:gd name="T28" fmla="*/ 19 w 81"/>
                <a:gd name="T29" fmla="*/ 123 h 154"/>
                <a:gd name="T30" fmla="*/ 19 w 81"/>
                <a:gd name="T31" fmla="*/ 66 h 154"/>
                <a:gd name="T32" fmla="*/ 14 w 81"/>
                <a:gd name="T33" fmla="*/ 60 h 154"/>
                <a:gd name="T34" fmla="*/ 0 w 81"/>
                <a:gd name="T35" fmla="*/ 60 h 154"/>
                <a:gd name="T36" fmla="*/ 0 w 81"/>
                <a:gd name="T37" fmla="*/ 3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154">
                  <a:moveTo>
                    <a:pt x="0" y="35"/>
                  </a:moveTo>
                  <a:cubicBezTo>
                    <a:pt x="6" y="35"/>
                    <a:pt x="12" y="35"/>
                    <a:pt x="19" y="35"/>
                  </a:cubicBezTo>
                  <a:cubicBezTo>
                    <a:pt x="19" y="23"/>
                    <a:pt x="19" y="12"/>
                    <a:pt x="19" y="0"/>
                  </a:cubicBezTo>
                  <a:cubicBezTo>
                    <a:pt x="32" y="0"/>
                    <a:pt x="44" y="0"/>
                    <a:pt x="57" y="0"/>
                  </a:cubicBezTo>
                  <a:cubicBezTo>
                    <a:pt x="57" y="12"/>
                    <a:pt x="57" y="23"/>
                    <a:pt x="57" y="35"/>
                  </a:cubicBezTo>
                  <a:cubicBezTo>
                    <a:pt x="65" y="35"/>
                    <a:pt x="73" y="35"/>
                    <a:pt x="81" y="35"/>
                  </a:cubicBezTo>
                  <a:cubicBezTo>
                    <a:pt x="81" y="44"/>
                    <a:pt x="81" y="52"/>
                    <a:pt x="81" y="60"/>
                  </a:cubicBezTo>
                  <a:cubicBezTo>
                    <a:pt x="75" y="60"/>
                    <a:pt x="68" y="60"/>
                    <a:pt x="62" y="60"/>
                  </a:cubicBezTo>
                  <a:cubicBezTo>
                    <a:pt x="58" y="60"/>
                    <a:pt x="57" y="61"/>
                    <a:pt x="57" y="65"/>
                  </a:cubicBezTo>
                  <a:cubicBezTo>
                    <a:pt x="57" y="81"/>
                    <a:pt x="57" y="96"/>
                    <a:pt x="57" y="112"/>
                  </a:cubicBezTo>
                  <a:cubicBezTo>
                    <a:pt x="57" y="121"/>
                    <a:pt x="61" y="125"/>
                    <a:pt x="70" y="125"/>
                  </a:cubicBezTo>
                  <a:cubicBezTo>
                    <a:pt x="74" y="125"/>
                    <a:pt x="77" y="124"/>
                    <a:pt x="81" y="124"/>
                  </a:cubicBezTo>
                  <a:cubicBezTo>
                    <a:pt x="81" y="134"/>
                    <a:pt x="81" y="143"/>
                    <a:pt x="81" y="153"/>
                  </a:cubicBezTo>
                  <a:cubicBezTo>
                    <a:pt x="69" y="153"/>
                    <a:pt x="57" y="154"/>
                    <a:pt x="46" y="153"/>
                  </a:cubicBezTo>
                  <a:cubicBezTo>
                    <a:pt x="28" y="151"/>
                    <a:pt x="20" y="142"/>
                    <a:pt x="19" y="123"/>
                  </a:cubicBezTo>
                  <a:cubicBezTo>
                    <a:pt x="19" y="104"/>
                    <a:pt x="19" y="85"/>
                    <a:pt x="19" y="66"/>
                  </a:cubicBezTo>
                  <a:cubicBezTo>
                    <a:pt x="19" y="60"/>
                    <a:pt x="19" y="60"/>
                    <a:pt x="14" y="60"/>
                  </a:cubicBezTo>
                  <a:cubicBezTo>
                    <a:pt x="9" y="60"/>
                    <a:pt x="4" y="60"/>
                    <a:pt x="0" y="60"/>
                  </a:cubicBezTo>
                  <a:cubicBezTo>
                    <a:pt x="0" y="52"/>
                    <a:pt x="0" y="44"/>
                    <a:pt x="0" y="35"/>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84"/>
            <p:cNvSpPr>
              <a:spLocks noEditPoints="1"/>
            </p:cNvSpPr>
            <p:nvPr userDrawn="1"/>
          </p:nvSpPr>
          <p:spPr bwMode="auto">
            <a:xfrm>
              <a:off x="2123" y="2967"/>
              <a:ext cx="324" cy="398"/>
            </a:xfrm>
            <a:custGeom>
              <a:avLst/>
              <a:gdLst>
                <a:gd name="T0" fmla="*/ 46 w 137"/>
                <a:gd name="T1" fmla="*/ 71 h 168"/>
                <a:gd name="T2" fmla="*/ 37 w 137"/>
                <a:gd name="T3" fmla="*/ 60 h 168"/>
                <a:gd name="T4" fmla="*/ 27 w 137"/>
                <a:gd name="T5" fmla="*/ 41 h 168"/>
                <a:gd name="T6" fmla="*/ 50 w 137"/>
                <a:gd name="T7" fmla="*/ 2 h 168"/>
                <a:gd name="T8" fmla="*/ 75 w 137"/>
                <a:gd name="T9" fmla="*/ 3 h 168"/>
                <a:gd name="T10" fmla="*/ 88 w 137"/>
                <a:gd name="T11" fmla="*/ 57 h 168"/>
                <a:gd name="T12" fmla="*/ 72 w 137"/>
                <a:gd name="T13" fmla="*/ 70 h 168"/>
                <a:gd name="T14" fmla="*/ 65 w 137"/>
                <a:gd name="T15" fmla="*/ 75 h 168"/>
                <a:gd name="T16" fmla="*/ 101 w 137"/>
                <a:gd name="T17" fmla="*/ 118 h 168"/>
                <a:gd name="T18" fmla="*/ 106 w 137"/>
                <a:gd name="T19" fmla="*/ 98 h 168"/>
                <a:gd name="T20" fmla="*/ 114 w 137"/>
                <a:gd name="T21" fmla="*/ 91 h 168"/>
                <a:gd name="T22" fmla="*/ 119 w 137"/>
                <a:gd name="T23" fmla="*/ 91 h 168"/>
                <a:gd name="T24" fmla="*/ 112 w 137"/>
                <a:gd name="T25" fmla="*/ 124 h 168"/>
                <a:gd name="T26" fmla="*/ 113 w 137"/>
                <a:gd name="T27" fmla="*/ 133 h 168"/>
                <a:gd name="T28" fmla="*/ 137 w 137"/>
                <a:gd name="T29" fmla="*/ 161 h 168"/>
                <a:gd name="T30" fmla="*/ 121 w 137"/>
                <a:gd name="T31" fmla="*/ 161 h 168"/>
                <a:gd name="T32" fmla="*/ 118 w 137"/>
                <a:gd name="T33" fmla="*/ 159 h 168"/>
                <a:gd name="T34" fmla="*/ 106 w 137"/>
                <a:gd name="T35" fmla="*/ 144 h 168"/>
                <a:gd name="T36" fmla="*/ 102 w 137"/>
                <a:gd name="T37" fmla="*/ 140 h 168"/>
                <a:gd name="T38" fmla="*/ 93 w 137"/>
                <a:gd name="T39" fmla="*/ 150 h 168"/>
                <a:gd name="T40" fmla="*/ 28 w 137"/>
                <a:gd name="T41" fmla="*/ 158 h 168"/>
                <a:gd name="T42" fmla="*/ 15 w 137"/>
                <a:gd name="T43" fmla="*/ 95 h 168"/>
                <a:gd name="T44" fmla="*/ 41 w 137"/>
                <a:gd name="T45" fmla="*/ 75 h 168"/>
                <a:gd name="T46" fmla="*/ 45 w 137"/>
                <a:gd name="T47" fmla="*/ 73 h 168"/>
                <a:gd name="T48" fmla="*/ 46 w 137"/>
                <a:gd name="T49" fmla="*/ 71 h 168"/>
                <a:gd name="T50" fmla="*/ 20 w 137"/>
                <a:gd name="T51" fmla="*/ 126 h 168"/>
                <a:gd name="T52" fmla="*/ 58 w 137"/>
                <a:gd name="T53" fmla="*/ 153 h 168"/>
                <a:gd name="T54" fmla="*/ 92 w 137"/>
                <a:gd name="T55" fmla="*/ 132 h 168"/>
                <a:gd name="T56" fmla="*/ 92 w 137"/>
                <a:gd name="T57" fmla="*/ 128 h 168"/>
                <a:gd name="T58" fmla="*/ 55 w 137"/>
                <a:gd name="T59" fmla="*/ 83 h 168"/>
                <a:gd name="T60" fmla="*/ 51 w 137"/>
                <a:gd name="T61" fmla="*/ 82 h 168"/>
                <a:gd name="T62" fmla="*/ 30 w 137"/>
                <a:gd name="T63" fmla="*/ 98 h 168"/>
                <a:gd name="T64" fmla="*/ 20 w 137"/>
                <a:gd name="T65" fmla="*/ 126 h 168"/>
                <a:gd name="T66" fmla="*/ 83 w 137"/>
                <a:gd name="T67" fmla="*/ 33 h 168"/>
                <a:gd name="T68" fmla="*/ 78 w 137"/>
                <a:gd name="T69" fmla="*/ 19 h 168"/>
                <a:gd name="T70" fmla="*/ 49 w 137"/>
                <a:gd name="T71" fmla="*/ 15 h 168"/>
                <a:gd name="T72" fmla="*/ 42 w 137"/>
                <a:gd name="T73" fmla="*/ 41 h 168"/>
                <a:gd name="T74" fmla="*/ 57 w 137"/>
                <a:gd name="T75" fmla="*/ 64 h 168"/>
                <a:gd name="T76" fmla="*/ 61 w 137"/>
                <a:gd name="T77" fmla="*/ 64 h 168"/>
                <a:gd name="T78" fmla="*/ 75 w 137"/>
                <a:gd name="T79" fmla="*/ 52 h 168"/>
                <a:gd name="T80" fmla="*/ 83 w 137"/>
                <a:gd name="T81" fmla="*/ 3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7" h="168">
                  <a:moveTo>
                    <a:pt x="46" y="71"/>
                  </a:moveTo>
                  <a:cubicBezTo>
                    <a:pt x="43" y="68"/>
                    <a:pt x="39" y="64"/>
                    <a:pt x="37" y="60"/>
                  </a:cubicBezTo>
                  <a:cubicBezTo>
                    <a:pt x="33" y="54"/>
                    <a:pt x="29" y="47"/>
                    <a:pt x="27" y="41"/>
                  </a:cubicBezTo>
                  <a:cubicBezTo>
                    <a:pt x="23" y="23"/>
                    <a:pt x="32" y="7"/>
                    <a:pt x="50" y="2"/>
                  </a:cubicBezTo>
                  <a:cubicBezTo>
                    <a:pt x="58" y="0"/>
                    <a:pt x="67" y="0"/>
                    <a:pt x="75" y="3"/>
                  </a:cubicBezTo>
                  <a:cubicBezTo>
                    <a:pt x="100" y="11"/>
                    <a:pt x="103" y="40"/>
                    <a:pt x="88" y="57"/>
                  </a:cubicBezTo>
                  <a:cubicBezTo>
                    <a:pt x="83" y="62"/>
                    <a:pt x="77" y="66"/>
                    <a:pt x="72" y="70"/>
                  </a:cubicBezTo>
                  <a:cubicBezTo>
                    <a:pt x="70" y="72"/>
                    <a:pt x="68" y="73"/>
                    <a:pt x="65" y="75"/>
                  </a:cubicBezTo>
                  <a:cubicBezTo>
                    <a:pt x="77" y="89"/>
                    <a:pt x="89" y="103"/>
                    <a:pt x="101" y="118"/>
                  </a:cubicBezTo>
                  <a:cubicBezTo>
                    <a:pt x="104" y="111"/>
                    <a:pt x="106" y="105"/>
                    <a:pt x="106" y="98"/>
                  </a:cubicBezTo>
                  <a:cubicBezTo>
                    <a:pt x="106" y="91"/>
                    <a:pt x="106" y="91"/>
                    <a:pt x="114" y="91"/>
                  </a:cubicBezTo>
                  <a:cubicBezTo>
                    <a:pt x="115" y="91"/>
                    <a:pt x="117" y="91"/>
                    <a:pt x="119" y="91"/>
                  </a:cubicBezTo>
                  <a:cubicBezTo>
                    <a:pt x="119" y="103"/>
                    <a:pt x="117" y="114"/>
                    <a:pt x="112" y="124"/>
                  </a:cubicBezTo>
                  <a:cubicBezTo>
                    <a:pt x="110" y="128"/>
                    <a:pt x="111" y="130"/>
                    <a:pt x="113" y="133"/>
                  </a:cubicBezTo>
                  <a:cubicBezTo>
                    <a:pt x="121" y="142"/>
                    <a:pt x="128" y="151"/>
                    <a:pt x="137" y="161"/>
                  </a:cubicBezTo>
                  <a:cubicBezTo>
                    <a:pt x="131" y="161"/>
                    <a:pt x="126" y="161"/>
                    <a:pt x="121" y="161"/>
                  </a:cubicBezTo>
                  <a:cubicBezTo>
                    <a:pt x="120" y="161"/>
                    <a:pt x="119" y="160"/>
                    <a:pt x="118" y="159"/>
                  </a:cubicBezTo>
                  <a:cubicBezTo>
                    <a:pt x="114" y="154"/>
                    <a:pt x="110" y="149"/>
                    <a:pt x="106" y="144"/>
                  </a:cubicBezTo>
                  <a:cubicBezTo>
                    <a:pt x="105" y="143"/>
                    <a:pt x="104" y="142"/>
                    <a:pt x="102" y="140"/>
                  </a:cubicBezTo>
                  <a:cubicBezTo>
                    <a:pt x="99" y="144"/>
                    <a:pt x="96" y="147"/>
                    <a:pt x="93" y="150"/>
                  </a:cubicBezTo>
                  <a:cubicBezTo>
                    <a:pt x="74" y="167"/>
                    <a:pt x="47" y="168"/>
                    <a:pt x="28" y="158"/>
                  </a:cubicBezTo>
                  <a:cubicBezTo>
                    <a:pt x="5" y="147"/>
                    <a:pt x="0" y="114"/>
                    <a:pt x="15" y="95"/>
                  </a:cubicBezTo>
                  <a:cubicBezTo>
                    <a:pt x="23" y="87"/>
                    <a:pt x="32" y="80"/>
                    <a:pt x="41" y="75"/>
                  </a:cubicBezTo>
                  <a:cubicBezTo>
                    <a:pt x="42" y="74"/>
                    <a:pt x="43" y="73"/>
                    <a:pt x="45" y="73"/>
                  </a:cubicBezTo>
                  <a:cubicBezTo>
                    <a:pt x="45" y="72"/>
                    <a:pt x="45" y="72"/>
                    <a:pt x="46" y="71"/>
                  </a:cubicBezTo>
                  <a:close/>
                  <a:moveTo>
                    <a:pt x="20" y="126"/>
                  </a:moveTo>
                  <a:cubicBezTo>
                    <a:pt x="20" y="141"/>
                    <a:pt x="39" y="155"/>
                    <a:pt x="58" y="153"/>
                  </a:cubicBezTo>
                  <a:cubicBezTo>
                    <a:pt x="73" y="152"/>
                    <a:pt x="84" y="143"/>
                    <a:pt x="92" y="132"/>
                  </a:cubicBezTo>
                  <a:cubicBezTo>
                    <a:pt x="94" y="130"/>
                    <a:pt x="94" y="129"/>
                    <a:pt x="92" y="128"/>
                  </a:cubicBezTo>
                  <a:cubicBezTo>
                    <a:pt x="80" y="113"/>
                    <a:pt x="68" y="98"/>
                    <a:pt x="55" y="83"/>
                  </a:cubicBezTo>
                  <a:cubicBezTo>
                    <a:pt x="54" y="81"/>
                    <a:pt x="53" y="81"/>
                    <a:pt x="51" y="82"/>
                  </a:cubicBezTo>
                  <a:cubicBezTo>
                    <a:pt x="44" y="87"/>
                    <a:pt x="36" y="92"/>
                    <a:pt x="30" y="98"/>
                  </a:cubicBezTo>
                  <a:cubicBezTo>
                    <a:pt x="23" y="104"/>
                    <a:pt x="20" y="112"/>
                    <a:pt x="20" y="126"/>
                  </a:cubicBezTo>
                  <a:close/>
                  <a:moveTo>
                    <a:pt x="83" y="33"/>
                  </a:moveTo>
                  <a:cubicBezTo>
                    <a:pt x="83" y="28"/>
                    <a:pt x="82" y="23"/>
                    <a:pt x="78" y="19"/>
                  </a:cubicBezTo>
                  <a:cubicBezTo>
                    <a:pt x="71" y="11"/>
                    <a:pt x="58" y="9"/>
                    <a:pt x="49" y="15"/>
                  </a:cubicBezTo>
                  <a:cubicBezTo>
                    <a:pt x="40" y="20"/>
                    <a:pt x="37" y="32"/>
                    <a:pt x="42" y="41"/>
                  </a:cubicBezTo>
                  <a:cubicBezTo>
                    <a:pt x="46" y="49"/>
                    <a:pt x="51" y="57"/>
                    <a:pt x="57" y="64"/>
                  </a:cubicBezTo>
                  <a:cubicBezTo>
                    <a:pt x="57" y="65"/>
                    <a:pt x="60" y="65"/>
                    <a:pt x="61" y="64"/>
                  </a:cubicBezTo>
                  <a:cubicBezTo>
                    <a:pt x="66" y="60"/>
                    <a:pt x="71" y="57"/>
                    <a:pt x="75" y="52"/>
                  </a:cubicBezTo>
                  <a:cubicBezTo>
                    <a:pt x="80" y="47"/>
                    <a:pt x="83" y="41"/>
                    <a:pt x="83" y="33"/>
                  </a:cubicBezTo>
                  <a:close/>
                </a:path>
              </a:pathLst>
            </a:custGeom>
            <a:solidFill>
              <a:srgbClr val="6D6E7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85"/>
            <p:cNvSpPr>
              <a:spLocks/>
            </p:cNvSpPr>
            <p:nvPr userDrawn="1"/>
          </p:nvSpPr>
          <p:spPr bwMode="auto">
            <a:xfrm>
              <a:off x="3102" y="3064"/>
              <a:ext cx="194" cy="285"/>
            </a:xfrm>
            <a:custGeom>
              <a:avLst/>
              <a:gdLst>
                <a:gd name="T0" fmla="*/ 37 w 82"/>
                <a:gd name="T1" fmla="*/ 3 h 120"/>
                <a:gd name="T2" fmla="*/ 37 w 82"/>
                <a:gd name="T3" fmla="*/ 22 h 120"/>
                <a:gd name="T4" fmla="*/ 38 w 82"/>
                <a:gd name="T5" fmla="*/ 22 h 120"/>
                <a:gd name="T6" fmla="*/ 78 w 82"/>
                <a:gd name="T7" fmla="*/ 1 h 120"/>
                <a:gd name="T8" fmla="*/ 82 w 82"/>
                <a:gd name="T9" fmla="*/ 4 h 120"/>
                <a:gd name="T10" fmla="*/ 81 w 82"/>
                <a:gd name="T11" fmla="*/ 36 h 120"/>
                <a:gd name="T12" fmla="*/ 63 w 82"/>
                <a:gd name="T13" fmla="*/ 35 h 120"/>
                <a:gd name="T14" fmla="*/ 38 w 82"/>
                <a:gd name="T15" fmla="*/ 61 h 120"/>
                <a:gd name="T16" fmla="*/ 38 w 82"/>
                <a:gd name="T17" fmla="*/ 115 h 120"/>
                <a:gd name="T18" fmla="*/ 38 w 82"/>
                <a:gd name="T19" fmla="*/ 120 h 120"/>
                <a:gd name="T20" fmla="*/ 0 w 82"/>
                <a:gd name="T21" fmla="*/ 120 h 120"/>
                <a:gd name="T22" fmla="*/ 0 w 82"/>
                <a:gd name="T23" fmla="*/ 3 h 120"/>
                <a:gd name="T24" fmla="*/ 37 w 82"/>
                <a:gd name="T25" fmla="*/ 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0">
                  <a:moveTo>
                    <a:pt x="37" y="3"/>
                  </a:moveTo>
                  <a:cubicBezTo>
                    <a:pt x="37" y="10"/>
                    <a:pt x="37" y="16"/>
                    <a:pt x="37" y="22"/>
                  </a:cubicBezTo>
                  <a:cubicBezTo>
                    <a:pt x="37" y="22"/>
                    <a:pt x="38" y="22"/>
                    <a:pt x="38" y="22"/>
                  </a:cubicBezTo>
                  <a:cubicBezTo>
                    <a:pt x="46" y="5"/>
                    <a:pt x="61" y="0"/>
                    <a:pt x="78" y="1"/>
                  </a:cubicBezTo>
                  <a:cubicBezTo>
                    <a:pt x="80" y="1"/>
                    <a:pt x="82" y="2"/>
                    <a:pt x="82" y="4"/>
                  </a:cubicBezTo>
                  <a:cubicBezTo>
                    <a:pt x="81" y="15"/>
                    <a:pt x="81" y="26"/>
                    <a:pt x="81" y="36"/>
                  </a:cubicBezTo>
                  <a:cubicBezTo>
                    <a:pt x="75" y="36"/>
                    <a:pt x="69" y="35"/>
                    <a:pt x="63" y="35"/>
                  </a:cubicBezTo>
                  <a:cubicBezTo>
                    <a:pt x="49" y="36"/>
                    <a:pt x="38" y="47"/>
                    <a:pt x="38" y="61"/>
                  </a:cubicBezTo>
                  <a:cubicBezTo>
                    <a:pt x="38" y="79"/>
                    <a:pt x="38" y="97"/>
                    <a:pt x="38" y="115"/>
                  </a:cubicBezTo>
                  <a:cubicBezTo>
                    <a:pt x="38" y="117"/>
                    <a:pt x="38" y="118"/>
                    <a:pt x="38" y="120"/>
                  </a:cubicBezTo>
                  <a:cubicBezTo>
                    <a:pt x="25" y="120"/>
                    <a:pt x="12" y="120"/>
                    <a:pt x="0" y="120"/>
                  </a:cubicBezTo>
                  <a:cubicBezTo>
                    <a:pt x="0" y="81"/>
                    <a:pt x="0" y="43"/>
                    <a:pt x="0" y="3"/>
                  </a:cubicBezTo>
                  <a:cubicBezTo>
                    <a:pt x="12" y="3"/>
                    <a:pt x="24" y="3"/>
                    <a:pt x="37" y="3"/>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86"/>
            <p:cNvSpPr>
              <a:spLocks/>
            </p:cNvSpPr>
            <p:nvPr userDrawn="1"/>
          </p:nvSpPr>
          <p:spPr bwMode="auto">
            <a:xfrm>
              <a:off x="2932" y="3071"/>
              <a:ext cx="90" cy="278"/>
            </a:xfrm>
            <a:custGeom>
              <a:avLst/>
              <a:gdLst>
                <a:gd name="T0" fmla="*/ 0 w 38"/>
                <a:gd name="T1" fmla="*/ 0 h 117"/>
                <a:gd name="T2" fmla="*/ 38 w 38"/>
                <a:gd name="T3" fmla="*/ 0 h 117"/>
                <a:gd name="T4" fmla="*/ 38 w 38"/>
                <a:gd name="T5" fmla="*/ 117 h 117"/>
                <a:gd name="T6" fmla="*/ 0 w 38"/>
                <a:gd name="T7" fmla="*/ 117 h 117"/>
                <a:gd name="T8" fmla="*/ 0 w 38"/>
                <a:gd name="T9" fmla="*/ 0 h 117"/>
              </a:gdLst>
              <a:ahLst/>
              <a:cxnLst>
                <a:cxn ang="0">
                  <a:pos x="T0" y="T1"/>
                </a:cxn>
                <a:cxn ang="0">
                  <a:pos x="T2" y="T3"/>
                </a:cxn>
                <a:cxn ang="0">
                  <a:pos x="T4" y="T5"/>
                </a:cxn>
                <a:cxn ang="0">
                  <a:pos x="T6" y="T7"/>
                </a:cxn>
                <a:cxn ang="0">
                  <a:pos x="T8" y="T9"/>
                </a:cxn>
              </a:cxnLst>
              <a:rect l="0" t="0" r="r" b="b"/>
              <a:pathLst>
                <a:path w="38" h="117">
                  <a:moveTo>
                    <a:pt x="0" y="0"/>
                  </a:moveTo>
                  <a:cubicBezTo>
                    <a:pt x="13" y="0"/>
                    <a:pt x="25" y="0"/>
                    <a:pt x="38" y="0"/>
                  </a:cubicBezTo>
                  <a:cubicBezTo>
                    <a:pt x="38" y="39"/>
                    <a:pt x="38" y="78"/>
                    <a:pt x="38" y="117"/>
                  </a:cubicBezTo>
                  <a:cubicBezTo>
                    <a:pt x="25" y="117"/>
                    <a:pt x="13" y="117"/>
                    <a:pt x="0" y="117"/>
                  </a:cubicBezTo>
                  <a:cubicBezTo>
                    <a:pt x="0" y="78"/>
                    <a:pt x="0" y="4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87"/>
            <p:cNvSpPr>
              <a:spLocks/>
            </p:cNvSpPr>
            <p:nvPr userDrawn="1"/>
          </p:nvSpPr>
          <p:spPr bwMode="auto">
            <a:xfrm>
              <a:off x="4434" y="3071"/>
              <a:ext cx="90" cy="278"/>
            </a:xfrm>
            <a:custGeom>
              <a:avLst/>
              <a:gdLst>
                <a:gd name="T0" fmla="*/ 0 w 38"/>
                <a:gd name="T1" fmla="*/ 0 h 117"/>
                <a:gd name="T2" fmla="*/ 38 w 38"/>
                <a:gd name="T3" fmla="*/ 0 h 117"/>
                <a:gd name="T4" fmla="*/ 38 w 38"/>
                <a:gd name="T5" fmla="*/ 117 h 117"/>
                <a:gd name="T6" fmla="*/ 0 w 38"/>
                <a:gd name="T7" fmla="*/ 117 h 117"/>
                <a:gd name="T8" fmla="*/ 0 w 38"/>
                <a:gd name="T9" fmla="*/ 0 h 117"/>
              </a:gdLst>
              <a:ahLst/>
              <a:cxnLst>
                <a:cxn ang="0">
                  <a:pos x="T0" y="T1"/>
                </a:cxn>
                <a:cxn ang="0">
                  <a:pos x="T2" y="T3"/>
                </a:cxn>
                <a:cxn ang="0">
                  <a:pos x="T4" y="T5"/>
                </a:cxn>
                <a:cxn ang="0">
                  <a:pos x="T6" y="T7"/>
                </a:cxn>
                <a:cxn ang="0">
                  <a:pos x="T8" y="T9"/>
                </a:cxn>
              </a:cxnLst>
              <a:rect l="0" t="0" r="r" b="b"/>
              <a:pathLst>
                <a:path w="38" h="117">
                  <a:moveTo>
                    <a:pt x="0" y="0"/>
                  </a:moveTo>
                  <a:cubicBezTo>
                    <a:pt x="13" y="0"/>
                    <a:pt x="25" y="0"/>
                    <a:pt x="38" y="0"/>
                  </a:cubicBezTo>
                  <a:cubicBezTo>
                    <a:pt x="38" y="39"/>
                    <a:pt x="38" y="78"/>
                    <a:pt x="38" y="117"/>
                  </a:cubicBezTo>
                  <a:cubicBezTo>
                    <a:pt x="25" y="117"/>
                    <a:pt x="13" y="117"/>
                    <a:pt x="0" y="117"/>
                  </a:cubicBezTo>
                  <a:cubicBezTo>
                    <a:pt x="0" y="78"/>
                    <a:pt x="0" y="40"/>
                    <a:pt x="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88"/>
            <p:cNvSpPr>
              <a:spLocks/>
            </p:cNvSpPr>
            <p:nvPr userDrawn="1"/>
          </p:nvSpPr>
          <p:spPr bwMode="auto">
            <a:xfrm>
              <a:off x="4434" y="2969"/>
              <a:ext cx="90" cy="69"/>
            </a:xfrm>
            <a:custGeom>
              <a:avLst/>
              <a:gdLst>
                <a:gd name="T0" fmla="*/ 38 w 38"/>
                <a:gd name="T1" fmla="*/ 29 h 29"/>
                <a:gd name="T2" fmla="*/ 34 w 38"/>
                <a:gd name="T3" fmla="*/ 29 h 29"/>
                <a:gd name="T4" fmla="*/ 0 w 38"/>
                <a:gd name="T5" fmla="*/ 29 h 29"/>
                <a:gd name="T6" fmla="*/ 0 w 38"/>
                <a:gd name="T7" fmla="*/ 0 h 29"/>
                <a:gd name="T8" fmla="*/ 38 w 38"/>
                <a:gd name="T9" fmla="*/ 0 h 29"/>
                <a:gd name="T10" fmla="*/ 38 w 38"/>
                <a:gd name="T11" fmla="*/ 29 h 29"/>
              </a:gdLst>
              <a:ahLst/>
              <a:cxnLst>
                <a:cxn ang="0">
                  <a:pos x="T0" y="T1"/>
                </a:cxn>
                <a:cxn ang="0">
                  <a:pos x="T2" y="T3"/>
                </a:cxn>
                <a:cxn ang="0">
                  <a:pos x="T4" y="T5"/>
                </a:cxn>
                <a:cxn ang="0">
                  <a:pos x="T6" y="T7"/>
                </a:cxn>
                <a:cxn ang="0">
                  <a:pos x="T8" y="T9"/>
                </a:cxn>
                <a:cxn ang="0">
                  <a:pos x="T10" y="T11"/>
                </a:cxn>
              </a:cxnLst>
              <a:rect l="0" t="0" r="r" b="b"/>
              <a:pathLst>
                <a:path w="38" h="29">
                  <a:moveTo>
                    <a:pt x="38" y="29"/>
                  </a:moveTo>
                  <a:cubicBezTo>
                    <a:pt x="36" y="29"/>
                    <a:pt x="35" y="29"/>
                    <a:pt x="34" y="29"/>
                  </a:cubicBezTo>
                  <a:cubicBezTo>
                    <a:pt x="23" y="29"/>
                    <a:pt x="12" y="29"/>
                    <a:pt x="0" y="29"/>
                  </a:cubicBezTo>
                  <a:cubicBezTo>
                    <a:pt x="0" y="19"/>
                    <a:pt x="0" y="9"/>
                    <a:pt x="0" y="0"/>
                  </a:cubicBezTo>
                  <a:cubicBezTo>
                    <a:pt x="13" y="0"/>
                    <a:pt x="25" y="0"/>
                    <a:pt x="38" y="0"/>
                  </a:cubicBezTo>
                  <a:cubicBezTo>
                    <a:pt x="38" y="9"/>
                    <a:pt x="38" y="19"/>
                    <a:pt x="38" y="29"/>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89"/>
            <p:cNvSpPr>
              <a:spLocks/>
            </p:cNvSpPr>
            <p:nvPr userDrawn="1"/>
          </p:nvSpPr>
          <p:spPr bwMode="auto">
            <a:xfrm>
              <a:off x="2937" y="2969"/>
              <a:ext cx="90" cy="69"/>
            </a:xfrm>
            <a:custGeom>
              <a:avLst/>
              <a:gdLst>
                <a:gd name="T0" fmla="*/ 38 w 38"/>
                <a:gd name="T1" fmla="*/ 29 h 29"/>
                <a:gd name="T2" fmla="*/ 34 w 38"/>
                <a:gd name="T3" fmla="*/ 29 h 29"/>
                <a:gd name="T4" fmla="*/ 0 w 38"/>
                <a:gd name="T5" fmla="*/ 29 h 29"/>
                <a:gd name="T6" fmla="*/ 0 w 38"/>
                <a:gd name="T7" fmla="*/ 0 h 29"/>
                <a:gd name="T8" fmla="*/ 38 w 38"/>
                <a:gd name="T9" fmla="*/ 0 h 29"/>
                <a:gd name="T10" fmla="*/ 38 w 38"/>
                <a:gd name="T11" fmla="*/ 29 h 29"/>
              </a:gdLst>
              <a:ahLst/>
              <a:cxnLst>
                <a:cxn ang="0">
                  <a:pos x="T0" y="T1"/>
                </a:cxn>
                <a:cxn ang="0">
                  <a:pos x="T2" y="T3"/>
                </a:cxn>
                <a:cxn ang="0">
                  <a:pos x="T4" y="T5"/>
                </a:cxn>
                <a:cxn ang="0">
                  <a:pos x="T6" y="T7"/>
                </a:cxn>
                <a:cxn ang="0">
                  <a:pos x="T8" y="T9"/>
                </a:cxn>
                <a:cxn ang="0">
                  <a:pos x="T10" y="T11"/>
                </a:cxn>
              </a:cxnLst>
              <a:rect l="0" t="0" r="r" b="b"/>
              <a:pathLst>
                <a:path w="38" h="29">
                  <a:moveTo>
                    <a:pt x="38" y="29"/>
                  </a:moveTo>
                  <a:cubicBezTo>
                    <a:pt x="36" y="29"/>
                    <a:pt x="35" y="29"/>
                    <a:pt x="34" y="29"/>
                  </a:cubicBezTo>
                  <a:cubicBezTo>
                    <a:pt x="23" y="29"/>
                    <a:pt x="12" y="29"/>
                    <a:pt x="0" y="29"/>
                  </a:cubicBezTo>
                  <a:cubicBezTo>
                    <a:pt x="0" y="19"/>
                    <a:pt x="0" y="9"/>
                    <a:pt x="0" y="0"/>
                  </a:cubicBezTo>
                  <a:cubicBezTo>
                    <a:pt x="13" y="0"/>
                    <a:pt x="25" y="0"/>
                    <a:pt x="38" y="0"/>
                  </a:cubicBezTo>
                  <a:cubicBezTo>
                    <a:pt x="38" y="9"/>
                    <a:pt x="38" y="19"/>
                    <a:pt x="38" y="29"/>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0" name="Group 4"/>
          <p:cNvGrpSpPr>
            <a:grpSpLocks noChangeAspect="1"/>
          </p:cNvGrpSpPr>
          <p:nvPr userDrawn="1"/>
        </p:nvGrpSpPr>
        <p:grpSpPr bwMode="auto">
          <a:xfrm>
            <a:off x="633413" y="3638550"/>
            <a:ext cx="3538537" cy="1962455"/>
            <a:chOff x="855" y="1038"/>
            <a:chExt cx="4048" cy="2245"/>
          </a:xfrm>
          <a:solidFill>
            <a:schemeClr val="bg1"/>
          </a:solidFill>
        </p:grpSpPr>
        <p:sp>
          <p:nvSpPr>
            <p:cNvPr id="91" name="Freeform 5"/>
            <p:cNvSpPr>
              <a:spLocks/>
            </p:cNvSpPr>
            <p:nvPr userDrawn="1"/>
          </p:nvSpPr>
          <p:spPr bwMode="auto">
            <a:xfrm>
              <a:off x="1321" y="1038"/>
              <a:ext cx="549" cy="467"/>
            </a:xfrm>
            <a:custGeom>
              <a:avLst/>
              <a:gdLst>
                <a:gd name="T0" fmla="*/ 122 w 232"/>
                <a:gd name="T1" fmla="*/ 120 h 197"/>
                <a:gd name="T2" fmla="*/ 98 w 232"/>
                <a:gd name="T3" fmla="*/ 181 h 197"/>
                <a:gd name="T4" fmla="*/ 217 w 232"/>
                <a:gd name="T5" fmla="*/ 98 h 197"/>
                <a:gd name="T6" fmla="*/ 170 w 232"/>
                <a:gd name="T7" fmla="*/ 113 h 197"/>
                <a:gd name="T8" fmla="*/ 197 w 232"/>
                <a:gd name="T9" fmla="*/ 0 h 197"/>
                <a:gd name="T10" fmla="*/ 101 w 232"/>
                <a:gd name="T11" fmla="*/ 59 h 197"/>
                <a:gd name="T12" fmla="*/ 40 w 232"/>
                <a:gd name="T13" fmla="*/ 197 h 197"/>
                <a:gd name="T14" fmla="*/ 122 w 232"/>
                <a:gd name="T15" fmla="*/ 120 h 1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2" h="197">
                  <a:moveTo>
                    <a:pt x="122" y="120"/>
                  </a:moveTo>
                  <a:cubicBezTo>
                    <a:pt x="105" y="130"/>
                    <a:pt x="91" y="156"/>
                    <a:pt x="98" y="181"/>
                  </a:cubicBezTo>
                  <a:cubicBezTo>
                    <a:pt x="121" y="146"/>
                    <a:pt x="193" y="178"/>
                    <a:pt x="217" y="98"/>
                  </a:cubicBezTo>
                  <a:cubicBezTo>
                    <a:pt x="201" y="111"/>
                    <a:pt x="180" y="114"/>
                    <a:pt x="170" y="113"/>
                  </a:cubicBezTo>
                  <a:cubicBezTo>
                    <a:pt x="209" y="97"/>
                    <a:pt x="232" y="39"/>
                    <a:pt x="197" y="0"/>
                  </a:cubicBezTo>
                  <a:cubicBezTo>
                    <a:pt x="207" y="46"/>
                    <a:pt x="148" y="50"/>
                    <a:pt x="101" y="59"/>
                  </a:cubicBezTo>
                  <a:cubicBezTo>
                    <a:pt x="14" y="75"/>
                    <a:pt x="0" y="156"/>
                    <a:pt x="40" y="197"/>
                  </a:cubicBezTo>
                  <a:cubicBezTo>
                    <a:pt x="35" y="148"/>
                    <a:pt x="74" y="119"/>
                    <a:pt x="122" y="12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6"/>
            <p:cNvSpPr>
              <a:spLocks noEditPoints="1"/>
            </p:cNvSpPr>
            <p:nvPr userDrawn="1"/>
          </p:nvSpPr>
          <p:spPr bwMode="auto">
            <a:xfrm>
              <a:off x="855" y="1474"/>
              <a:ext cx="1296" cy="1176"/>
            </a:xfrm>
            <a:custGeom>
              <a:avLst/>
              <a:gdLst>
                <a:gd name="T0" fmla="*/ 298 w 548"/>
                <a:gd name="T1" fmla="*/ 215 h 496"/>
                <a:gd name="T2" fmla="*/ 311 w 548"/>
                <a:gd name="T3" fmla="*/ 110 h 496"/>
                <a:gd name="T4" fmla="*/ 237 w 548"/>
                <a:gd name="T5" fmla="*/ 110 h 496"/>
                <a:gd name="T6" fmla="*/ 250 w 548"/>
                <a:gd name="T7" fmla="*/ 215 h 496"/>
                <a:gd name="T8" fmla="*/ 263 w 548"/>
                <a:gd name="T9" fmla="*/ 408 h 496"/>
                <a:gd name="T10" fmla="*/ 285 w 548"/>
                <a:gd name="T11" fmla="*/ 408 h 496"/>
                <a:gd name="T12" fmla="*/ 298 w 548"/>
                <a:gd name="T13" fmla="*/ 215 h 496"/>
                <a:gd name="T14" fmla="*/ 298 w 548"/>
                <a:gd name="T15" fmla="*/ 215 h 496"/>
                <a:gd name="T16" fmla="*/ 167 w 548"/>
                <a:gd name="T17" fmla="*/ 56 h 496"/>
                <a:gd name="T18" fmla="*/ 174 w 548"/>
                <a:gd name="T19" fmla="*/ 88 h 496"/>
                <a:gd name="T20" fmla="*/ 375 w 548"/>
                <a:gd name="T21" fmla="*/ 88 h 496"/>
                <a:gd name="T22" fmla="*/ 382 w 548"/>
                <a:gd name="T23" fmla="*/ 56 h 496"/>
                <a:gd name="T24" fmla="*/ 286 w 548"/>
                <a:gd name="T25" fmla="*/ 56 h 496"/>
                <a:gd name="T26" fmla="*/ 396 w 548"/>
                <a:gd name="T27" fmla="*/ 0 h 496"/>
                <a:gd name="T28" fmla="*/ 548 w 548"/>
                <a:gd name="T29" fmla="*/ 161 h 496"/>
                <a:gd name="T30" fmla="*/ 274 w 548"/>
                <a:gd name="T31" fmla="*/ 496 h 496"/>
                <a:gd name="T32" fmla="*/ 0 w 548"/>
                <a:gd name="T33" fmla="*/ 161 h 496"/>
                <a:gd name="T34" fmla="*/ 152 w 548"/>
                <a:gd name="T35" fmla="*/ 0 h 496"/>
                <a:gd name="T36" fmla="*/ 262 w 548"/>
                <a:gd name="T37" fmla="*/ 56 h 496"/>
                <a:gd name="T38" fmla="*/ 167 w 548"/>
                <a:gd name="T39" fmla="*/ 56 h 496"/>
                <a:gd name="T40" fmla="*/ 167 w 548"/>
                <a:gd name="T41" fmla="*/ 5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8" h="496">
                  <a:moveTo>
                    <a:pt x="298" y="215"/>
                  </a:moveTo>
                  <a:cubicBezTo>
                    <a:pt x="301" y="174"/>
                    <a:pt x="302" y="137"/>
                    <a:pt x="311" y="110"/>
                  </a:cubicBezTo>
                  <a:cubicBezTo>
                    <a:pt x="237" y="110"/>
                    <a:pt x="237" y="110"/>
                    <a:pt x="237" y="110"/>
                  </a:cubicBezTo>
                  <a:cubicBezTo>
                    <a:pt x="246" y="137"/>
                    <a:pt x="247" y="174"/>
                    <a:pt x="250" y="215"/>
                  </a:cubicBezTo>
                  <a:cubicBezTo>
                    <a:pt x="254" y="265"/>
                    <a:pt x="263" y="408"/>
                    <a:pt x="263" y="408"/>
                  </a:cubicBezTo>
                  <a:cubicBezTo>
                    <a:pt x="285" y="408"/>
                    <a:pt x="285" y="408"/>
                    <a:pt x="285" y="408"/>
                  </a:cubicBezTo>
                  <a:cubicBezTo>
                    <a:pt x="285" y="408"/>
                    <a:pt x="294" y="265"/>
                    <a:pt x="298" y="215"/>
                  </a:cubicBezTo>
                  <a:cubicBezTo>
                    <a:pt x="298" y="215"/>
                    <a:pt x="298" y="215"/>
                    <a:pt x="298" y="215"/>
                  </a:cubicBezTo>
                  <a:close/>
                  <a:moveTo>
                    <a:pt x="167" y="56"/>
                  </a:moveTo>
                  <a:cubicBezTo>
                    <a:pt x="167" y="56"/>
                    <a:pt x="173" y="72"/>
                    <a:pt x="174" y="88"/>
                  </a:cubicBezTo>
                  <a:cubicBezTo>
                    <a:pt x="375" y="88"/>
                    <a:pt x="375" y="88"/>
                    <a:pt x="375" y="88"/>
                  </a:cubicBezTo>
                  <a:cubicBezTo>
                    <a:pt x="375" y="72"/>
                    <a:pt x="382" y="56"/>
                    <a:pt x="382" y="56"/>
                  </a:cubicBezTo>
                  <a:cubicBezTo>
                    <a:pt x="286" y="56"/>
                    <a:pt x="286" y="56"/>
                    <a:pt x="286" y="56"/>
                  </a:cubicBezTo>
                  <a:cubicBezTo>
                    <a:pt x="299" y="35"/>
                    <a:pt x="330" y="0"/>
                    <a:pt x="396" y="0"/>
                  </a:cubicBezTo>
                  <a:cubicBezTo>
                    <a:pt x="467" y="0"/>
                    <a:pt x="547" y="58"/>
                    <a:pt x="548" y="161"/>
                  </a:cubicBezTo>
                  <a:cubicBezTo>
                    <a:pt x="548" y="314"/>
                    <a:pt x="388" y="424"/>
                    <a:pt x="274" y="496"/>
                  </a:cubicBezTo>
                  <a:cubicBezTo>
                    <a:pt x="161" y="424"/>
                    <a:pt x="0" y="314"/>
                    <a:pt x="0" y="161"/>
                  </a:cubicBezTo>
                  <a:cubicBezTo>
                    <a:pt x="1" y="58"/>
                    <a:pt x="81" y="0"/>
                    <a:pt x="152" y="0"/>
                  </a:cubicBezTo>
                  <a:cubicBezTo>
                    <a:pt x="218" y="0"/>
                    <a:pt x="249" y="35"/>
                    <a:pt x="262" y="56"/>
                  </a:cubicBezTo>
                  <a:cubicBezTo>
                    <a:pt x="167" y="56"/>
                    <a:pt x="167" y="56"/>
                    <a:pt x="167" y="56"/>
                  </a:cubicBezTo>
                  <a:cubicBezTo>
                    <a:pt x="167" y="56"/>
                    <a:pt x="167" y="56"/>
                    <a:pt x="167" y="5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9"/>
            <p:cNvSpPr>
              <a:spLocks noEditPoints="1"/>
            </p:cNvSpPr>
            <p:nvPr userDrawn="1"/>
          </p:nvSpPr>
          <p:spPr bwMode="auto">
            <a:xfrm>
              <a:off x="2364" y="1303"/>
              <a:ext cx="296" cy="301"/>
            </a:xfrm>
            <a:custGeom>
              <a:avLst/>
              <a:gdLst>
                <a:gd name="T0" fmla="*/ 182 w 296"/>
                <a:gd name="T1" fmla="*/ 0 h 301"/>
                <a:gd name="T2" fmla="*/ 296 w 296"/>
                <a:gd name="T3" fmla="*/ 301 h 301"/>
                <a:gd name="T4" fmla="*/ 227 w 296"/>
                <a:gd name="T5" fmla="*/ 301 h 301"/>
                <a:gd name="T6" fmla="*/ 204 w 296"/>
                <a:gd name="T7" fmla="*/ 235 h 301"/>
                <a:gd name="T8" fmla="*/ 92 w 296"/>
                <a:gd name="T9" fmla="*/ 235 h 301"/>
                <a:gd name="T10" fmla="*/ 69 w 296"/>
                <a:gd name="T11" fmla="*/ 301 h 301"/>
                <a:gd name="T12" fmla="*/ 0 w 296"/>
                <a:gd name="T13" fmla="*/ 301 h 301"/>
                <a:gd name="T14" fmla="*/ 116 w 296"/>
                <a:gd name="T15" fmla="*/ 0 h 301"/>
                <a:gd name="T16" fmla="*/ 182 w 296"/>
                <a:gd name="T17" fmla="*/ 0 h 301"/>
                <a:gd name="T18" fmla="*/ 187 w 296"/>
                <a:gd name="T19" fmla="*/ 185 h 301"/>
                <a:gd name="T20" fmla="*/ 149 w 296"/>
                <a:gd name="T21" fmla="*/ 74 h 301"/>
                <a:gd name="T22" fmla="*/ 147 w 296"/>
                <a:gd name="T23" fmla="*/ 74 h 301"/>
                <a:gd name="T24" fmla="*/ 109 w 296"/>
                <a:gd name="T25" fmla="*/ 185 h 301"/>
                <a:gd name="T26" fmla="*/ 187 w 296"/>
                <a:gd name="T27" fmla="*/ 18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6" h="301">
                  <a:moveTo>
                    <a:pt x="182" y="0"/>
                  </a:moveTo>
                  <a:lnTo>
                    <a:pt x="296" y="301"/>
                  </a:lnTo>
                  <a:lnTo>
                    <a:pt x="227" y="301"/>
                  </a:lnTo>
                  <a:lnTo>
                    <a:pt x="204" y="235"/>
                  </a:lnTo>
                  <a:lnTo>
                    <a:pt x="92" y="235"/>
                  </a:lnTo>
                  <a:lnTo>
                    <a:pt x="69" y="301"/>
                  </a:lnTo>
                  <a:lnTo>
                    <a:pt x="0" y="301"/>
                  </a:lnTo>
                  <a:lnTo>
                    <a:pt x="116" y="0"/>
                  </a:lnTo>
                  <a:lnTo>
                    <a:pt x="182" y="0"/>
                  </a:lnTo>
                  <a:close/>
                  <a:moveTo>
                    <a:pt x="187" y="185"/>
                  </a:moveTo>
                  <a:lnTo>
                    <a:pt x="149" y="74"/>
                  </a:lnTo>
                  <a:lnTo>
                    <a:pt x="147" y="74"/>
                  </a:lnTo>
                  <a:lnTo>
                    <a:pt x="109" y="185"/>
                  </a:lnTo>
                  <a:lnTo>
                    <a:pt x="187" y="1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10"/>
            <p:cNvSpPr>
              <a:spLocks/>
            </p:cNvSpPr>
            <p:nvPr userDrawn="1"/>
          </p:nvSpPr>
          <p:spPr bwMode="auto">
            <a:xfrm>
              <a:off x="2681" y="1379"/>
              <a:ext cx="334" cy="225"/>
            </a:xfrm>
            <a:custGeom>
              <a:avLst/>
              <a:gdLst>
                <a:gd name="T0" fmla="*/ 24 w 141"/>
                <a:gd name="T1" fmla="*/ 3 h 95"/>
                <a:gd name="T2" fmla="*/ 24 w 141"/>
                <a:gd name="T3" fmla="*/ 15 h 95"/>
                <a:gd name="T4" fmla="*/ 24 w 141"/>
                <a:gd name="T5" fmla="*/ 15 h 95"/>
                <a:gd name="T6" fmla="*/ 36 w 141"/>
                <a:gd name="T7" fmla="*/ 4 h 95"/>
                <a:gd name="T8" fmla="*/ 52 w 141"/>
                <a:gd name="T9" fmla="*/ 0 h 95"/>
                <a:gd name="T10" fmla="*/ 68 w 141"/>
                <a:gd name="T11" fmla="*/ 4 h 95"/>
                <a:gd name="T12" fmla="*/ 79 w 141"/>
                <a:gd name="T13" fmla="*/ 16 h 95"/>
                <a:gd name="T14" fmla="*/ 90 w 141"/>
                <a:gd name="T15" fmla="*/ 5 h 95"/>
                <a:gd name="T16" fmla="*/ 107 w 141"/>
                <a:gd name="T17" fmla="*/ 0 h 95"/>
                <a:gd name="T18" fmla="*/ 121 w 141"/>
                <a:gd name="T19" fmla="*/ 2 h 95"/>
                <a:gd name="T20" fmla="*/ 131 w 141"/>
                <a:gd name="T21" fmla="*/ 8 h 95"/>
                <a:gd name="T22" fmla="*/ 138 w 141"/>
                <a:gd name="T23" fmla="*/ 18 h 95"/>
                <a:gd name="T24" fmla="*/ 141 w 141"/>
                <a:gd name="T25" fmla="*/ 33 h 95"/>
                <a:gd name="T26" fmla="*/ 141 w 141"/>
                <a:gd name="T27" fmla="*/ 95 h 95"/>
                <a:gd name="T28" fmla="*/ 115 w 141"/>
                <a:gd name="T29" fmla="*/ 95 h 95"/>
                <a:gd name="T30" fmla="*/ 115 w 141"/>
                <a:gd name="T31" fmla="*/ 43 h 95"/>
                <a:gd name="T32" fmla="*/ 115 w 141"/>
                <a:gd name="T33" fmla="*/ 34 h 95"/>
                <a:gd name="T34" fmla="*/ 113 w 141"/>
                <a:gd name="T35" fmla="*/ 27 h 95"/>
                <a:gd name="T36" fmla="*/ 108 w 141"/>
                <a:gd name="T37" fmla="*/ 22 h 95"/>
                <a:gd name="T38" fmla="*/ 100 w 141"/>
                <a:gd name="T39" fmla="*/ 20 h 95"/>
                <a:gd name="T40" fmla="*/ 91 w 141"/>
                <a:gd name="T41" fmla="*/ 22 h 95"/>
                <a:gd name="T42" fmla="*/ 86 w 141"/>
                <a:gd name="T43" fmla="*/ 28 h 95"/>
                <a:gd name="T44" fmla="*/ 84 w 141"/>
                <a:gd name="T45" fmla="*/ 35 h 95"/>
                <a:gd name="T46" fmla="*/ 83 w 141"/>
                <a:gd name="T47" fmla="*/ 44 h 95"/>
                <a:gd name="T48" fmla="*/ 83 w 141"/>
                <a:gd name="T49" fmla="*/ 95 h 95"/>
                <a:gd name="T50" fmla="*/ 58 w 141"/>
                <a:gd name="T51" fmla="*/ 95 h 95"/>
                <a:gd name="T52" fmla="*/ 58 w 141"/>
                <a:gd name="T53" fmla="*/ 43 h 95"/>
                <a:gd name="T54" fmla="*/ 58 w 141"/>
                <a:gd name="T55" fmla="*/ 35 h 95"/>
                <a:gd name="T56" fmla="*/ 56 w 141"/>
                <a:gd name="T57" fmla="*/ 28 h 95"/>
                <a:gd name="T58" fmla="*/ 52 w 141"/>
                <a:gd name="T59" fmla="*/ 22 h 95"/>
                <a:gd name="T60" fmla="*/ 42 w 141"/>
                <a:gd name="T61" fmla="*/ 20 h 95"/>
                <a:gd name="T62" fmla="*/ 38 w 141"/>
                <a:gd name="T63" fmla="*/ 21 h 95"/>
                <a:gd name="T64" fmla="*/ 32 w 141"/>
                <a:gd name="T65" fmla="*/ 24 h 95"/>
                <a:gd name="T66" fmla="*/ 27 w 141"/>
                <a:gd name="T67" fmla="*/ 31 h 95"/>
                <a:gd name="T68" fmla="*/ 25 w 141"/>
                <a:gd name="T69" fmla="*/ 42 h 95"/>
                <a:gd name="T70" fmla="*/ 25 w 141"/>
                <a:gd name="T71" fmla="*/ 95 h 95"/>
                <a:gd name="T72" fmla="*/ 0 w 141"/>
                <a:gd name="T73" fmla="*/ 95 h 95"/>
                <a:gd name="T74" fmla="*/ 0 w 141"/>
                <a:gd name="T75" fmla="*/ 3 h 95"/>
                <a:gd name="T76" fmla="*/ 24 w 141"/>
                <a:gd name="T77"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1" h="95">
                  <a:moveTo>
                    <a:pt x="24" y="3"/>
                  </a:moveTo>
                  <a:cubicBezTo>
                    <a:pt x="24" y="15"/>
                    <a:pt x="24" y="15"/>
                    <a:pt x="24" y="15"/>
                  </a:cubicBezTo>
                  <a:cubicBezTo>
                    <a:pt x="24" y="15"/>
                    <a:pt x="24" y="15"/>
                    <a:pt x="24" y="15"/>
                  </a:cubicBezTo>
                  <a:cubicBezTo>
                    <a:pt x="28" y="11"/>
                    <a:pt x="32" y="7"/>
                    <a:pt x="36" y="4"/>
                  </a:cubicBezTo>
                  <a:cubicBezTo>
                    <a:pt x="41" y="2"/>
                    <a:pt x="46" y="0"/>
                    <a:pt x="52" y="0"/>
                  </a:cubicBezTo>
                  <a:cubicBezTo>
                    <a:pt x="58" y="0"/>
                    <a:pt x="64" y="1"/>
                    <a:pt x="68" y="4"/>
                  </a:cubicBezTo>
                  <a:cubicBezTo>
                    <a:pt x="73" y="6"/>
                    <a:pt x="77" y="10"/>
                    <a:pt x="79" y="16"/>
                  </a:cubicBezTo>
                  <a:cubicBezTo>
                    <a:pt x="82" y="12"/>
                    <a:pt x="86" y="8"/>
                    <a:pt x="90" y="5"/>
                  </a:cubicBezTo>
                  <a:cubicBezTo>
                    <a:pt x="95" y="2"/>
                    <a:pt x="101" y="0"/>
                    <a:pt x="107" y="0"/>
                  </a:cubicBezTo>
                  <a:cubicBezTo>
                    <a:pt x="112" y="0"/>
                    <a:pt x="116" y="1"/>
                    <a:pt x="121" y="2"/>
                  </a:cubicBezTo>
                  <a:cubicBezTo>
                    <a:pt x="125" y="3"/>
                    <a:pt x="128" y="5"/>
                    <a:pt x="131" y="8"/>
                  </a:cubicBezTo>
                  <a:cubicBezTo>
                    <a:pt x="134" y="10"/>
                    <a:pt x="137" y="14"/>
                    <a:pt x="138" y="18"/>
                  </a:cubicBezTo>
                  <a:cubicBezTo>
                    <a:pt x="140" y="22"/>
                    <a:pt x="141" y="27"/>
                    <a:pt x="141" y="33"/>
                  </a:cubicBezTo>
                  <a:cubicBezTo>
                    <a:pt x="141" y="95"/>
                    <a:pt x="141" y="95"/>
                    <a:pt x="141" y="95"/>
                  </a:cubicBezTo>
                  <a:cubicBezTo>
                    <a:pt x="115" y="95"/>
                    <a:pt x="115" y="95"/>
                    <a:pt x="115" y="95"/>
                  </a:cubicBezTo>
                  <a:cubicBezTo>
                    <a:pt x="115" y="43"/>
                    <a:pt x="115" y="43"/>
                    <a:pt x="115" y="43"/>
                  </a:cubicBezTo>
                  <a:cubicBezTo>
                    <a:pt x="115" y="40"/>
                    <a:pt x="115" y="37"/>
                    <a:pt x="115" y="34"/>
                  </a:cubicBezTo>
                  <a:cubicBezTo>
                    <a:pt x="115" y="31"/>
                    <a:pt x="114" y="29"/>
                    <a:pt x="113" y="27"/>
                  </a:cubicBezTo>
                  <a:cubicBezTo>
                    <a:pt x="112" y="25"/>
                    <a:pt x="111" y="23"/>
                    <a:pt x="108" y="22"/>
                  </a:cubicBezTo>
                  <a:cubicBezTo>
                    <a:pt x="106" y="21"/>
                    <a:pt x="104" y="20"/>
                    <a:pt x="100" y="20"/>
                  </a:cubicBezTo>
                  <a:cubicBezTo>
                    <a:pt x="96" y="20"/>
                    <a:pt x="94" y="21"/>
                    <a:pt x="91" y="22"/>
                  </a:cubicBezTo>
                  <a:cubicBezTo>
                    <a:pt x="89" y="24"/>
                    <a:pt x="87" y="26"/>
                    <a:pt x="86" y="28"/>
                  </a:cubicBezTo>
                  <a:cubicBezTo>
                    <a:pt x="85" y="30"/>
                    <a:pt x="84" y="32"/>
                    <a:pt x="84" y="35"/>
                  </a:cubicBezTo>
                  <a:cubicBezTo>
                    <a:pt x="83" y="38"/>
                    <a:pt x="83" y="41"/>
                    <a:pt x="83" y="44"/>
                  </a:cubicBezTo>
                  <a:cubicBezTo>
                    <a:pt x="83" y="95"/>
                    <a:pt x="83" y="95"/>
                    <a:pt x="83" y="95"/>
                  </a:cubicBezTo>
                  <a:cubicBezTo>
                    <a:pt x="58" y="95"/>
                    <a:pt x="58" y="95"/>
                    <a:pt x="58" y="95"/>
                  </a:cubicBezTo>
                  <a:cubicBezTo>
                    <a:pt x="58" y="43"/>
                    <a:pt x="58" y="43"/>
                    <a:pt x="58" y="43"/>
                  </a:cubicBezTo>
                  <a:cubicBezTo>
                    <a:pt x="58" y="41"/>
                    <a:pt x="58" y="38"/>
                    <a:pt x="58" y="35"/>
                  </a:cubicBezTo>
                  <a:cubicBezTo>
                    <a:pt x="57" y="33"/>
                    <a:pt x="57" y="30"/>
                    <a:pt x="56" y="28"/>
                  </a:cubicBezTo>
                  <a:cubicBezTo>
                    <a:pt x="55" y="26"/>
                    <a:pt x="54" y="24"/>
                    <a:pt x="52" y="22"/>
                  </a:cubicBezTo>
                  <a:cubicBezTo>
                    <a:pt x="49" y="21"/>
                    <a:pt x="46" y="20"/>
                    <a:pt x="42" y="20"/>
                  </a:cubicBezTo>
                  <a:cubicBezTo>
                    <a:pt x="41" y="20"/>
                    <a:pt x="40" y="21"/>
                    <a:pt x="38" y="21"/>
                  </a:cubicBezTo>
                  <a:cubicBezTo>
                    <a:pt x="36" y="22"/>
                    <a:pt x="34" y="23"/>
                    <a:pt x="32" y="24"/>
                  </a:cubicBezTo>
                  <a:cubicBezTo>
                    <a:pt x="30" y="26"/>
                    <a:pt x="29" y="28"/>
                    <a:pt x="27" y="31"/>
                  </a:cubicBezTo>
                  <a:cubicBezTo>
                    <a:pt x="26" y="33"/>
                    <a:pt x="25" y="37"/>
                    <a:pt x="25" y="42"/>
                  </a:cubicBezTo>
                  <a:cubicBezTo>
                    <a:pt x="25" y="95"/>
                    <a:pt x="25" y="95"/>
                    <a:pt x="25" y="95"/>
                  </a:cubicBezTo>
                  <a:cubicBezTo>
                    <a:pt x="0" y="95"/>
                    <a:pt x="0" y="95"/>
                    <a:pt x="0" y="95"/>
                  </a:cubicBezTo>
                  <a:cubicBezTo>
                    <a:pt x="0" y="3"/>
                    <a:pt x="0" y="3"/>
                    <a:pt x="0" y="3"/>
                  </a:cubicBezTo>
                  <a:lnTo>
                    <a:pt x="24" y="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11"/>
            <p:cNvSpPr>
              <a:spLocks noEditPoints="1"/>
            </p:cNvSpPr>
            <p:nvPr userDrawn="1"/>
          </p:nvSpPr>
          <p:spPr bwMode="auto">
            <a:xfrm>
              <a:off x="3050" y="1379"/>
              <a:ext cx="220" cy="230"/>
            </a:xfrm>
            <a:custGeom>
              <a:avLst/>
              <a:gdLst>
                <a:gd name="T0" fmla="*/ 32 w 93"/>
                <a:gd name="T1" fmla="*/ 73 h 97"/>
                <a:gd name="T2" fmla="*/ 48 w 93"/>
                <a:gd name="T3" fmla="*/ 78 h 97"/>
                <a:gd name="T4" fmla="*/ 61 w 93"/>
                <a:gd name="T5" fmla="*/ 75 h 97"/>
                <a:gd name="T6" fmla="*/ 68 w 93"/>
                <a:gd name="T7" fmla="*/ 66 h 97"/>
                <a:gd name="T8" fmla="*/ 91 w 93"/>
                <a:gd name="T9" fmla="*/ 66 h 97"/>
                <a:gd name="T10" fmla="*/ 74 w 93"/>
                <a:gd name="T11" fmla="*/ 90 h 97"/>
                <a:gd name="T12" fmla="*/ 47 w 93"/>
                <a:gd name="T13" fmla="*/ 97 h 97"/>
                <a:gd name="T14" fmla="*/ 28 w 93"/>
                <a:gd name="T15" fmla="*/ 94 h 97"/>
                <a:gd name="T16" fmla="*/ 13 w 93"/>
                <a:gd name="T17" fmla="*/ 84 h 97"/>
                <a:gd name="T18" fmla="*/ 4 w 93"/>
                <a:gd name="T19" fmla="*/ 69 h 97"/>
                <a:gd name="T20" fmla="*/ 0 w 93"/>
                <a:gd name="T21" fmla="*/ 49 h 97"/>
                <a:gd name="T22" fmla="*/ 4 w 93"/>
                <a:gd name="T23" fmla="*/ 30 h 97"/>
                <a:gd name="T24" fmla="*/ 13 w 93"/>
                <a:gd name="T25" fmla="*/ 14 h 97"/>
                <a:gd name="T26" fmla="*/ 28 w 93"/>
                <a:gd name="T27" fmla="*/ 4 h 97"/>
                <a:gd name="T28" fmla="*/ 47 w 93"/>
                <a:gd name="T29" fmla="*/ 0 h 97"/>
                <a:gd name="T30" fmla="*/ 68 w 93"/>
                <a:gd name="T31" fmla="*/ 5 h 97"/>
                <a:gd name="T32" fmla="*/ 82 w 93"/>
                <a:gd name="T33" fmla="*/ 17 h 97"/>
                <a:gd name="T34" fmla="*/ 90 w 93"/>
                <a:gd name="T35" fmla="*/ 35 h 97"/>
                <a:gd name="T36" fmla="*/ 92 w 93"/>
                <a:gd name="T37" fmla="*/ 55 h 97"/>
                <a:gd name="T38" fmla="*/ 26 w 93"/>
                <a:gd name="T39" fmla="*/ 55 h 97"/>
                <a:gd name="T40" fmla="*/ 32 w 93"/>
                <a:gd name="T41" fmla="*/ 73 h 97"/>
                <a:gd name="T42" fmla="*/ 60 w 93"/>
                <a:gd name="T43" fmla="*/ 24 h 97"/>
                <a:gd name="T44" fmla="*/ 47 w 93"/>
                <a:gd name="T45" fmla="*/ 19 h 97"/>
                <a:gd name="T46" fmla="*/ 37 w 93"/>
                <a:gd name="T47" fmla="*/ 21 h 97"/>
                <a:gd name="T48" fmla="*/ 30 w 93"/>
                <a:gd name="T49" fmla="*/ 27 h 97"/>
                <a:gd name="T50" fmla="*/ 27 w 93"/>
                <a:gd name="T51" fmla="*/ 33 h 97"/>
                <a:gd name="T52" fmla="*/ 26 w 93"/>
                <a:gd name="T53" fmla="*/ 39 h 97"/>
                <a:gd name="T54" fmla="*/ 67 w 93"/>
                <a:gd name="T55" fmla="*/ 39 h 97"/>
                <a:gd name="T56" fmla="*/ 60 w 93"/>
                <a:gd name="T57"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3" h="97">
                  <a:moveTo>
                    <a:pt x="32" y="73"/>
                  </a:moveTo>
                  <a:cubicBezTo>
                    <a:pt x="36" y="77"/>
                    <a:pt x="41" y="78"/>
                    <a:pt x="48" y="78"/>
                  </a:cubicBezTo>
                  <a:cubicBezTo>
                    <a:pt x="53" y="78"/>
                    <a:pt x="58" y="77"/>
                    <a:pt x="61" y="75"/>
                  </a:cubicBezTo>
                  <a:cubicBezTo>
                    <a:pt x="65" y="72"/>
                    <a:pt x="67" y="69"/>
                    <a:pt x="68" y="66"/>
                  </a:cubicBezTo>
                  <a:cubicBezTo>
                    <a:pt x="91" y="66"/>
                    <a:pt x="91" y="66"/>
                    <a:pt x="91" y="66"/>
                  </a:cubicBezTo>
                  <a:cubicBezTo>
                    <a:pt x="87" y="78"/>
                    <a:pt x="81" y="85"/>
                    <a:pt x="74" y="90"/>
                  </a:cubicBezTo>
                  <a:cubicBezTo>
                    <a:pt x="67" y="95"/>
                    <a:pt x="58" y="97"/>
                    <a:pt x="47" y="97"/>
                  </a:cubicBezTo>
                  <a:cubicBezTo>
                    <a:pt x="40" y="97"/>
                    <a:pt x="34" y="96"/>
                    <a:pt x="28" y="94"/>
                  </a:cubicBezTo>
                  <a:cubicBezTo>
                    <a:pt x="22" y="92"/>
                    <a:pt x="17" y="88"/>
                    <a:pt x="13" y="84"/>
                  </a:cubicBezTo>
                  <a:cubicBezTo>
                    <a:pt x="9" y="80"/>
                    <a:pt x="6" y="75"/>
                    <a:pt x="4" y="69"/>
                  </a:cubicBezTo>
                  <a:cubicBezTo>
                    <a:pt x="1" y="63"/>
                    <a:pt x="0" y="56"/>
                    <a:pt x="0" y="49"/>
                  </a:cubicBezTo>
                  <a:cubicBezTo>
                    <a:pt x="0" y="42"/>
                    <a:pt x="1" y="36"/>
                    <a:pt x="4" y="30"/>
                  </a:cubicBezTo>
                  <a:cubicBezTo>
                    <a:pt x="6" y="24"/>
                    <a:pt x="9" y="19"/>
                    <a:pt x="13" y="14"/>
                  </a:cubicBezTo>
                  <a:cubicBezTo>
                    <a:pt x="17" y="10"/>
                    <a:pt x="22" y="7"/>
                    <a:pt x="28" y="4"/>
                  </a:cubicBezTo>
                  <a:cubicBezTo>
                    <a:pt x="34" y="2"/>
                    <a:pt x="40" y="0"/>
                    <a:pt x="47" y="0"/>
                  </a:cubicBezTo>
                  <a:cubicBezTo>
                    <a:pt x="55" y="0"/>
                    <a:pt x="62" y="2"/>
                    <a:pt x="68" y="5"/>
                  </a:cubicBezTo>
                  <a:cubicBezTo>
                    <a:pt x="74" y="8"/>
                    <a:pt x="78" y="12"/>
                    <a:pt x="82" y="17"/>
                  </a:cubicBezTo>
                  <a:cubicBezTo>
                    <a:pt x="86" y="22"/>
                    <a:pt x="89" y="28"/>
                    <a:pt x="90" y="35"/>
                  </a:cubicBezTo>
                  <a:cubicBezTo>
                    <a:pt x="92" y="41"/>
                    <a:pt x="93" y="48"/>
                    <a:pt x="92" y="55"/>
                  </a:cubicBezTo>
                  <a:cubicBezTo>
                    <a:pt x="26" y="55"/>
                    <a:pt x="26" y="55"/>
                    <a:pt x="26" y="55"/>
                  </a:cubicBezTo>
                  <a:cubicBezTo>
                    <a:pt x="26" y="63"/>
                    <a:pt x="28" y="69"/>
                    <a:pt x="32" y="73"/>
                  </a:cubicBezTo>
                  <a:close/>
                  <a:moveTo>
                    <a:pt x="60" y="24"/>
                  </a:moveTo>
                  <a:cubicBezTo>
                    <a:pt x="57" y="21"/>
                    <a:pt x="53" y="19"/>
                    <a:pt x="47" y="19"/>
                  </a:cubicBezTo>
                  <a:cubicBezTo>
                    <a:pt x="43" y="19"/>
                    <a:pt x="39" y="20"/>
                    <a:pt x="37" y="21"/>
                  </a:cubicBezTo>
                  <a:cubicBezTo>
                    <a:pt x="34" y="23"/>
                    <a:pt x="32" y="25"/>
                    <a:pt x="30" y="27"/>
                  </a:cubicBezTo>
                  <a:cubicBezTo>
                    <a:pt x="29" y="29"/>
                    <a:pt x="27" y="31"/>
                    <a:pt x="27" y="33"/>
                  </a:cubicBezTo>
                  <a:cubicBezTo>
                    <a:pt x="26" y="35"/>
                    <a:pt x="26" y="37"/>
                    <a:pt x="26" y="39"/>
                  </a:cubicBezTo>
                  <a:cubicBezTo>
                    <a:pt x="67" y="39"/>
                    <a:pt x="67" y="39"/>
                    <a:pt x="67" y="39"/>
                  </a:cubicBezTo>
                  <a:cubicBezTo>
                    <a:pt x="66" y="33"/>
                    <a:pt x="64" y="28"/>
                    <a:pt x="60" y="2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12"/>
            <p:cNvSpPr>
              <a:spLocks/>
            </p:cNvSpPr>
            <p:nvPr userDrawn="1"/>
          </p:nvSpPr>
          <p:spPr bwMode="auto">
            <a:xfrm>
              <a:off x="3303" y="1379"/>
              <a:ext cx="140" cy="225"/>
            </a:xfrm>
            <a:custGeom>
              <a:avLst/>
              <a:gdLst>
                <a:gd name="T0" fmla="*/ 24 w 59"/>
                <a:gd name="T1" fmla="*/ 3 h 95"/>
                <a:gd name="T2" fmla="*/ 24 w 59"/>
                <a:gd name="T3" fmla="*/ 20 h 95"/>
                <a:gd name="T4" fmla="*/ 25 w 59"/>
                <a:gd name="T5" fmla="*/ 20 h 95"/>
                <a:gd name="T6" fmla="*/ 29 w 59"/>
                <a:gd name="T7" fmla="*/ 12 h 95"/>
                <a:gd name="T8" fmla="*/ 36 w 59"/>
                <a:gd name="T9" fmla="*/ 6 h 95"/>
                <a:gd name="T10" fmla="*/ 45 w 59"/>
                <a:gd name="T11" fmla="*/ 2 h 95"/>
                <a:gd name="T12" fmla="*/ 54 w 59"/>
                <a:gd name="T13" fmla="*/ 0 h 95"/>
                <a:gd name="T14" fmla="*/ 59 w 59"/>
                <a:gd name="T15" fmla="*/ 1 h 95"/>
                <a:gd name="T16" fmla="*/ 59 w 59"/>
                <a:gd name="T17" fmla="*/ 25 h 95"/>
                <a:gd name="T18" fmla="*/ 55 w 59"/>
                <a:gd name="T19" fmla="*/ 24 h 95"/>
                <a:gd name="T20" fmla="*/ 50 w 59"/>
                <a:gd name="T21" fmla="*/ 24 h 95"/>
                <a:gd name="T22" fmla="*/ 39 w 59"/>
                <a:gd name="T23" fmla="*/ 26 h 95"/>
                <a:gd name="T24" fmla="*/ 31 w 59"/>
                <a:gd name="T25" fmla="*/ 33 h 95"/>
                <a:gd name="T26" fmla="*/ 27 w 59"/>
                <a:gd name="T27" fmla="*/ 42 h 95"/>
                <a:gd name="T28" fmla="*/ 25 w 59"/>
                <a:gd name="T29" fmla="*/ 53 h 95"/>
                <a:gd name="T30" fmla="*/ 25 w 59"/>
                <a:gd name="T31" fmla="*/ 95 h 95"/>
                <a:gd name="T32" fmla="*/ 0 w 59"/>
                <a:gd name="T33" fmla="*/ 95 h 95"/>
                <a:gd name="T34" fmla="*/ 0 w 59"/>
                <a:gd name="T35" fmla="*/ 3 h 95"/>
                <a:gd name="T36" fmla="*/ 24 w 59"/>
                <a:gd name="T37"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 h="95">
                  <a:moveTo>
                    <a:pt x="24" y="3"/>
                  </a:moveTo>
                  <a:cubicBezTo>
                    <a:pt x="24" y="20"/>
                    <a:pt x="24" y="20"/>
                    <a:pt x="24" y="20"/>
                  </a:cubicBezTo>
                  <a:cubicBezTo>
                    <a:pt x="25" y="20"/>
                    <a:pt x="25" y="20"/>
                    <a:pt x="25" y="20"/>
                  </a:cubicBezTo>
                  <a:cubicBezTo>
                    <a:pt x="26" y="17"/>
                    <a:pt x="27" y="14"/>
                    <a:pt x="29" y="12"/>
                  </a:cubicBezTo>
                  <a:cubicBezTo>
                    <a:pt x="31" y="10"/>
                    <a:pt x="34" y="8"/>
                    <a:pt x="36" y="6"/>
                  </a:cubicBezTo>
                  <a:cubicBezTo>
                    <a:pt x="39" y="4"/>
                    <a:pt x="42" y="3"/>
                    <a:pt x="45" y="2"/>
                  </a:cubicBezTo>
                  <a:cubicBezTo>
                    <a:pt x="48" y="1"/>
                    <a:pt x="51" y="0"/>
                    <a:pt x="54" y="0"/>
                  </a:cubicBezTo>
                  <a:cubicBezTo>
                    <a:pt x="56" y="0"/>
                    <a:pt x="57" y="1"/>
                    <a:pt x="59" y="1"/>
                  </a:cubicBezTo>
                  <a:cubicBezTo>
                    <a:pt x="59" y="25"/>
                    <a:pt x="59" y="25"/>
                    <a:pt x="59" y="25"/>
                  </a:cubicBezTo>
                  <a:cubicBezTo>
                    <a:pt x="58" y="25"/>
                    <a:pt x="57" y="24"/>
                    <a:pt x="55" y="24"/>
                  </a:cubicBezTo>
                  <a:cubicBezTo>
                    <a:pt x="54" y="24"/>
                    <a:pt x="52" y="24"/>
                    <a:pt x="50" y="24"/>
                  </a:cubicBezTo>
                  <a:cubicBezTo>
                    <a:pt x="46" y="24"/>
                    <a:pt x="42" y="25"/>
                    <a:pt x="39" y="26"/>
                  </a:cubicBezTo>
                  <a:cubicBezTo>
                    <a:pt x="35" y="28"/>
                    <a:pt x="33" y="30"/>
                    <a:pt x="31" y="33"/>
                  </a:cubicBezTo>
                  <a:cubicBezTo>
                    <a:pt x="29" y="35"/>
                    <a:pt x="27" y="38"/>
                    <a:pt x="27" y="42"/>
                  </a:cubicBezTo>
                  <a:cubicBezTo>
                    <a:pt x="26" y="45"/>
                    <a:pt x="25" y="49"/>
                    <a:pt x="25" y="53"/>
                  </a:cubicBezTo>
                  <a:cubicBezTo>
                    <a:pt x="25" y="95"/>
                    <a:pt x="25" y="95"/>
                    <a:pt x="25" y="95"/>
                  </a:cubicBezTo>
                  <a:cubicBezTo>
                    <a:pt x="0" y="95"/>
                    <a:pt x="0" y="95"/>
                    <a:pt x="0" y="95"/>
                  </a:cubicBezTo>
                  <a:cubicBezTo>
                    <a:pt x="0" y="3"/>
                    <a:pt x="0" y="3"/>
                    <a:pt x="0" y="3"/>
                  </a:cubicBezTo>
                  <a:lnTo>
                    <a:pt x="24" y="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13"/>
            <p:cNvSpPr>
              <a:spLocks noEditPoints="1"/>
            </p:cNvSpPr>
            <p:nvPr userDrawn="1"/>
          </p:nvSpPr>
          <p:spPr bwMode="auto">
            <a:xfrm>
              <a:off x="3469" y="1303"/>
              <a:ext cx="59" cy="301"/>
            </a:xfrm>
            <a:custGeom>
              <a:avLst/>
              <a:gdLst>
                <a:gd name="T0" fmla="*/ 0 w 59"/>
                <a:gd name="T1" fmla="*/ 50 h 301"/>
                <a:gd name="T2" fmla="*/ 0 w 59"/>
                <a:gd name="T3" fmla="*/ 0 h 301"/>
                <a:gd name="T4" fmla="*/ 59 w 59"/>
                <a:gd name="T5" fmla="*/ 0 h 301"/>
                <a:gd name="T6" fmla="*/ 59 w 59"/>
                <a:gd name="T7" fmla="*/ 50 h 301"/>
                <a:gd name="T8" fmla="*/ 0 w 59"/>
                <a:gd name="T9" fmla="*/ 50 h 301"/>
                <a:gd name="T10" fmla="*/ 59 w 59"/>
                <a:gd name="T11" fmla="*/ 83 h 301"/>
                <a:gd name="T12" fmla="*/ 59 w 59"/>
                <a:gd name="T13" fmla="*/ 301 h 301"/>
                <a:gd name="T14" fmla="*/ 0 w 59"/>
                <a:gd name="T15" fmla="*/ 301 h 301"/>
                <a:gd name="T16" fmla="*/ 0 w 59"/>
                <a:gd name="T17" fmla="*/ 83 h 301"/>
                <a:gd name="T18" fmla="*/ 59 w 59"/>
                <a:gd name="T19" fmla="*/ 8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301">
                  <a:moveTo>
                    <a:pt x="0" y="50"/>
                  </a:moveTo>
                  <a:lnTo>
                    <a:pt x="0" y="0"/>
                  </a:lnTo>
                  <a:lnTo>
                    <a:pt x="59" y="0"/>
                  </a:lnTo>
                  <a:lnTo>
                    <a:pt x="59" y="50"/>
                  </a:lnTo>
                  <a:lnTo>
                    <a:pt x="0" y="50"/>
                  </a:lnTo>
                  <a:close/>
                  <a:moveTo>
                    <a:pt x="59" y="83"/>
                  </a:moveTo>
                  <a:lnTo>
                    <a:pt x="59" y="301"/>
                  </a:lnTo>
                  <a:lnTo>
                    <a:pt x="0" y="301"/>
                  </a:lnTo>
                  <a:lnTo>
                    <a:pt x="0" y="83"/>
                  </a:lnTo>
                  <a:lnTo>
                    <a:pt x="59" y="8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14"/>
            <p:cNvSpPr>
              <a:spLocks/>
            </p:cNvSpPr>
            <p:nvPr userDrawn="1"/>
          </p:nvSpPr>
          <p:spPr bwMode="auto">
            <a:xfrm>
              <a:off x="3571" y="1379"/>
              <a:ext cx="215" cy="230"/>
            </a:xfrm>
            <a:custGeom>
              <a:avLst/>
              <a:gdLst>
                <a:gd name="T0" fmla="*/ 46 w 91"/>
                <a:gd name="T1" fmla="*/ 19 h 97"/>
                <a:gd name="T2" fmla="*/ 36 w 91"/>
                <a:gd name="T3" fmla="*/ 22 h 97"/>
                <a:gd name="T4" fmla="*/ 30 w 91"/>
                <a:gd name="T5" fmla="*/ 29 h 97"/>
                <a:gd name="T6" fmla="*/ 26 w 91"/>
                <a:gd name="T7" fmla="*/ 39 h 97"/>
                <a:gd name="T8" fmla="*/ 25 w 91"/>
                <a:gd name="T9" fmla="*/ 49 h 97"/>
                <a:gd name="T10" fmla="*/ 26 w 91"/>
                <a:gd name="T11" fmla="*/ 60 h 97"/>
                <a:gd name="T12" fmla="*/ 29 w 91"/>
                <a:gd name="T13" fmla="*/ 69 h 97"/>
                <a:gd name="T14" fmla="*/ 36 w 91"/>
                <a:gd name="T15" fmla="*/ 76 h 97"/>
                <a:gd name="T16" fmla="*/ 46 w 91"/>
                <a:gd name="T17" fmla="*/ 78 h 97"/>
                <a:gd name="T18" fmla="*/ 60 w 91"/>
                <a:gd name="T19" fmla="*/ 73 h 97"/>
                <a:gd name="T20" fmla="*/ 66 w 91"/>
                <a:gd name="T21" fmla="*/ 60 h 97"/>
                <a:gd name="T22" fmla="*/ 91 w 91"/>
                <a:gd name="T23" fmla="*/ 60 h 97"/>
                <a:gd name="T24" fmla="*/ 76 w 91"/>
                <a:gd name="T25" fmla="*/ 88 h 97"/>
                <a:gd name="T26" fmla="*/ 46 w 91"/>
                <a:gd name="T27" fmla="*/ 97 h 97"/>
                <a:gd name="T28" fmla="*/ 27 w 91"/>
                <a:gd name="T29" fmla="*/ 94 h 97"/>
                <a:gd name="T30" fmla="*/ 12 w 91"/>
                <a:gd name="T31" fmla="*/ 84 h 97"/>
                <a:gd name="T32" fmla="*/ 3 w 91"/>
                <a:gd name="T33" fmla="*/ 69 h 97"/>
                <a:gd name="T34" fmla="*/ 0 w 91"/>
                <a:gd name="T35" fmla="*/ 50 h 97"/>
                <a:gd name="T36" fmla="*/ 3 w 91"/>
                <a:gd name="T37" fmla="*/ 30 h 97"/>
                <a:gd name="T38" fmla="*/ 12 w 91"/>
                <a:gd name="T39" fmla="*/ 15 h 97"/>
                <a:gd name="T40" fmla="*/ 27 w 91"/>
                <a:gd name="T41" fmla="*/ 4 h 97"/>
                <a:gd name="T42" fmla="*/ 47 w 91"/>
                <a:gd name="T43" fmla="*/ 0 h 97"/>
                <a:gd name="T44" fmla="*/ 62 w 91"/>
                <a:gd name="T45" fmla="*/ 2 h 97"/>
                <a:gd name="T46" fmla="*/ 76 w 91"/>
                <a:gd name="T47" fmla="*/ 9 h 97"/>
                <a:gd name="T48" fmla="*/ 86 w 91"/>
                <a:gd name="T49" fmla="*/ 20 h 97"/>
                <a:gd name="T50" fmla="*/ 90 w 91"/>
                <a:gd name="T51" fmla="*/ 35 h 97"/>
                <a:gd name="T52" fmla="*/ 65 w 91"/>
                <a:gd name="T53" fmla="*/ 35 h 97"/>
                <a:gd name="T54" fmla="*/ 46 w 91"/>
                <a:gd name="T55" fmla="*/ 1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1" h="97">
                  <a:moveTo>
                    <a:pt x="46" y="19"/>
                  </a:moveTo>
                  <a:cubicBezTo>
                    <a:pt x="42" y="19"/>
                    <a:pt x="39" y="20"/>
                    <a:pt x="36" y="22"/>
                  </a:cubicBezTo>
                  <a:cubicBezTo>
                    <a:pt x="34" y="24"/>
                    <a:pt x="31" y="26"/>
                    <a:pt x="30" y="29"/>
                  </a:cubicBezTo>
                  <a:cubicBezTo>
                    <a:pt x="28" y="32"/>
                    <a:pt x="27" y="35"/>
                    <a:pt x="26" y="39"/>
                  </a:cubicBezTo>
                  <a:cubicBezTo>
                    <a:pt x="25" y="42"/>
                    <a:pt x="25" y="46"/>
                    <a:pt x="25" y="49"/>
                  </a:cubicBezTo>
                  <a:cubicBezTo>
                    <a:pt x="25" y="53"/>
                    <a:pt x="25" y="56"/>
                    <a:pt x="26" y="60"/>
                  </a:cubicBezTo>
                  <a:cubicBezTo>
                    <a:pt x="27" y="63"/>
                    <a:pt x="28" y="66"/>
                    <a:pt x="29" y="69"/>
                  </a:cubicBezTo>
                  <a:cubicBezTo>
                    <a:pt x="31" y="72"/>
                    <a:pt x="33" y="74"/>
                    <a:pt x="36" y="76"/>
                  </a:cubicBezTo>
                  <a:cubicBezTo>
                    <a:pt x="39" y="78"/>
                    <a:pt x="42" y="78"/>
                    <a:pt x="46" y="78"/>
                  </a:cubicBezTo>
                  <a:cubicBezTo>
                    <a:pt x="52" y="78"/>
                    <a:pt x="57" y="77"/>
                    <a:pt x="60" y="73"/>
                  </a:cubicBezTo>
                  <a:cubicBezTo>
                    <a:pt x="63" y="70"/>
                    <a:pt x="65" y="65"/>
                    <a:pt x="66" y="60"/>
                  </a:cubicBezTo>
                  <a:cubicBezTo>
                    <a:pt x="91" y="60"/>
                    <a:pt x="91" y="60"/>
                    <a:pt x="91" y="60"/>
                  </a:cubicBezTo>
                  <a:cubicBezTo>
                    <a:pt x="89" y="72"/>
                    <a:pt x="84" y="81"/>
                    <a:pt x="76" y="88"/>
                  </a:cubicBezTo>
                  <a:cubicBezTo>
                    <a:pt x="68" y="94"/>
                    <a:pt x="58" y="97"/>
                    <a:pt x="46" y="97"/>
                  </a:cubicBezTo>
                  <a:cubicBezTo>
                    <a:pt x="39" y="97"/>
                    <a:pt x="33" y="96"/>
                    <a:pt x="27" y="94"/>
                  </a:cubicBezTo>
                  <a:cubicBezTo>
                    <a:pt x="21" y="92"/>
                    <a:pt x="16" y="88"/>
                    <a:pt x="12" y="84"/>
                  </a:cubicBezTo>
                  <a:cubicBezTo>
                    <a:pt x="8" y="80"/>
                    <a:pt x="5" y="75"/>
                    <a:pt x="3" y="69"/>
                  </a:cubicBezTo>
                  <a:cubicBezTo>
                    <a:pt x="1" y="63"/>
                    <a:pt x="0" y="57"/>
                    <a:pt x="0" y="50"/>
                  </a:cubicBezTo>
                  <a:cubicBezTo>
                    <a:pt x="0" y="43"/>
                    <a:pt x="1" y="37"/>
                    <a:pt x="3" y="30"/>
                  </a:cubicBezTo>
                  <a:cubicBezTo>
                    <a:pt x="5" y="24"/>
                    <a:pt x="8" y="19"/>
                    <a:pt x="12" y="15"/>
                  </a:cubicBezTo>
                  <a:cubicBezTo>
                    <a:pt x="16" y="10"/>
                    <a:pt x="21" y="7"/>
                    <a:pt x="27" y="4"/>
                  </a:cubicBezTo>
                  <a:cubicBezTo>
                    <a:pt x="33" y="2"/>
                    <a:pt x="39" y="0"/>
                    <a:pt x="47" y="0"/>
                  </a:cubicBezTo>
                  <a:cubicBezTo>
                    <a:pt x="52" y="0"/>
                    <a:pt x="57" y="1"/>
                    <a:pt x="62" y="2"/>
                  </a:cubicBezTo>
                  <a:cubicBezTo>
                    <a:pt x="67" y="4"/>
                    <a:pt x="72" y="6"/>
                    <a:pt x="76" y="9"/>
                  </a:cubicBezTo>
                  <a:cubicBezTo>
                    <a:pt x="80" y="12"/>
                    <a:pt x="83" y="16"/>
                    <a:pt x="86" y="20"/>
                  </a:cubicBezTo>
                  <a:cubicBezTo>
                    <a:pt x="88" y="24"/>
                    <a:pt x="90" y="29"/>
                    <a:pt x="90" y="35"/>
                  </a:cubicBezTo>
                  <a:cubicBezTo>
                    <a:pt x="65" y="35"/>
                    <a:pt x="65" y="35"/>
                    <a:pt x="65" y="35"/>
                  </a:cubicBezTo>
                  <a:cubicBezTo>
                    <a:pt x="64" y="25"/>
                    <a:pt x="57" y="19"/>
                    <a:pt x="46" y="1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15"/>
            <p:cNvSpPr>
              <a:spLocks noEditPoints="1"/>
            </p:cNvSpPr>
            <p:nvPr userDrawn="1"/>
          </p:nvSpPr>
          <p:spPr bwMode="auto">
            <a:xfrm>
              <a:off x="3810" y="1379"/>
              <a:ext cx="213" cy="230"/>
            </a:xfrm>
            <a:custGeom>
              <a:avLst/>
              <a:gdLst>
                <a:gd name="T0" fmla="*/ 7 w 90"/>
                <a:gd name="T1" fmla="*/ 16 h 97"/>
                <a:gd name="T2" fmla="*/ 17 w 90"/>
                <a:gd name="T3" fmla="*/ 7 h 97"/>
                <a:gd name="T4" fmla="*/ 31 w 90"/>
                <a:gd name="T5" fmla="*/ 2 h 97"/>
                <a:gd name="T6" fmla="*/ 46 w 90"/>
                <a:gd name="T7" fmla="*/ 0 h 97"/>
                <a:gd name="T8" fmla="*/ 60 w 90"/>
                <a:gd name="T9" fmla="*/ 1 h 97"/>
                <a:gd name="T10" fmla="*/ 73 w 90"/>
                <a:gd name="T11" fmla="*/ 5 h 97"/>
                <a:gd name="T12" fmla="*/ 83 w 90"/>
                <a:gd name="T13" fmla="*/ 13 h 97"/>
                <a:gd name="T14" fmla="*/ 86 w 90"/>
                <a:gd name="T15" fmla="*/ 27 h 97"/>
                <a:gd name="T16" fmla="*/ 86 w 90"/>
                <a:gd name="T17" fmla="*/ 75 h 97"/>
                <a:gd name="T18" fmla="*/ 87 w 90"/>
                <a:gd name="T19" fmla="*/ 86 h 97"/>
                <a:gd name="T20" fmla="*/ 90 w 90"/>
                <a:gd name="T21" fmla="*/ 95 h 97"/>
                <a:gd name="T22" fmla="*/ 64 w 90"/>
                <a:gd name="T23" fmla="*/ 95 h 97"/>
                <a:gd name="T24" fmla="*/ 63 w 90"/>
                <a:gd name="T25" fmla="*/ 91 h 97"/>
                <a:gd name="T26" fmla="*/ 62 w 90"/>
                <a:gd name="T27" fmla="*/ 86 h 97"/>
                <a:gd name="T28" fmla="*/ 48 w 90"/>
                <a:gd name="T29" fmla="*/ 95 h 97"/>
                <a:gd name="T30" fmla="*/ 31 w 90"/>
                <a:gd name="T31" fmla="*/ 97 h 97"/>
                <a:gd name="T32" fmla="*/ 19 w 90"/>
                <a:gd name="T33" fmla="*/ 96 h 97"/>
                <a:gd name="T34" fmla="*/ 9 w 90"/>
                <a:gd name="T35" fmla="*/ 91 h 97"/>
                <a:gd name="T36" fmla="*/ 2 w 90"/>
                <a:gd name="T37" fmla="*/ 82 h 97"/>
                <a:gd name="T38" fmla="*/ 0 w 90"/>
                <a:gd name="T39" fmla="*/ 70 h 97"/>
                <a:gd name="T40" fmla="*/ 3 w 90"/>
                <a:gd name="T41" fmla="*/ 57 h 97"/>
                <a:gd name="T42" fmla="*/ 10 w 90"/>
                <a:gd name="T43" fmla="*/ 49 h 97"/>
                <a:gd name="T44" fmla="*/ 20 w 90"/>
                <a:gd name="T45" fmla="*/ 44 h 97"/>
                <a:gd name="T46" fmla="*/ 31 w 90"/>
                <a:gd name="T47" fmla="*/ 42 h 97"/>
                <a:gd name="T48" fmla="*/ 42 w 90"/>
                <a:gd name="T49" fmla="*/ 40 h 97"/>
                <a:gd name="T50" fmla="*/ 52 w 90"/>
                <a:gd name="T51" fmla="*/ 39 h 97"/>
                <a:gd name="T52" fmla="*/ 59 w 90"/>
                <a:gd name="T53" fmla="*/ 36 h 97"/>
                <a:gd name="T54" fmla="*/ 61 w 90"/>
                <a:gd name="T55" fmla="*/ 30 h 97"/>
                <a:gd name="T56" fmla="*/ 60 w 90"/>
                <a:gd name="T57" fmla="*/ 23 h 97"/>
                <a:gd name="T58" fmla="*/ 56 w 90"/>
                <a:gd name="T59" fmla="*/ 19 h 97"/>
                <a:gd name="T60" fmla="*/ 51 w 90"/>
                <a:gd name="T61" fmla="*/ 18 h 97"/>
                <a:gd name="T62" fmla="*/ 45 w 90"/>
                <a:gd name="T63" fmla="*/ 17 h 97"/>
                <a:gd name="T64" fmla="*/ 33 w 90"/>
                <a:gd name="T65" fmla="*/ 20 h 97"/>
                <a:gd name="T66" fmla="*/ 28 w 90"/>
                <a:gd name="T67" fmla="*/ 31 h 97"/>
                <a:gd name="T68" fmla="*/ 3 w 90"/>
                <a:gd name="T69" fmla="*/ 31 h 97"/>
                <a:gd name="T70" fmla="*/ 7 w 90"/>
                <a:gd name="T71" fmla="*/ 16 h 97"/>
                <a:gd name="T72" fmla="*/ 57 w 90"/>
                <a:gd name="T73" fmla="*/ 52 h 97"/>
                <a:gd name="T74" fmla="*/ 52 w 90"/>
                <a:gd name="T75" fmla="*/ 53 h 97"/>
                <a:gd name="T76" fmla="*/ 46 w 90"/>
                <a:gd name="T77" fmla="*/ 54 h 97"/>
                <a:gd name="T78" fmla="*/ 40 w 90"/>
                <a:gd name="T79" fmla="*/ 55 h 97"/>
                <a:gd name="T80" fmla="*/ 35 w 90"/>
                <a:gd name="T81" fmla="*/ 57 h 97"/>
                <a:gd name="T82" fmla="*/ 30 w 90"/>
                <a:gd name="T83" fmla="*/ 59 h 97"/>
                <a:gd name="T84" fmla="*/ 26 w 90"/>
                <a:gd name="T85" fmla="*/ 63 h 97"/>
                <a:gd name="T86" fmla="*/ 25 w 90"/>
                <a:gd name="T87" fmla="*/ 69 h 97"/>
                <a:gd name="T88" fmla="*/ 26 w 90"/>
                <a:gd name="T89" fmla="*/ 75 h 97"/>
                <a:gd name="T90" fmla="*/ 30 w 90"/>
                <a:gd name="T91" fmla="*/ 78 h 97"/>
                <a:gd name="T92" fmla="*/ 35 w 90"/>
                <a:gd name="T93" fmla="*/ 80 h 97"/>
                <a:gd name="T94" fmla="*/ 41 w 90"/>
                <a:gd name="T95" fmla="*/ 81 h 97"/>
                <a:gd name="T96" fmla="*/ 52 w 90"/>
                <a:gd name="T97" fmla="*/ 78 h 97"/>
                <a:gd name="T98" fmla="*/ 58 w 90"/>
                <a:gd name="T99" fmla="*/ 72 h 97"/>
                <a:gd name="T100" fmla="*/ 61 w 90"/>
                <a:gd name="T101" fmla="*/ 65 h 97"/>
                <a:gd name="T102" fmla="*/ 61 w 90"/>
                <a:gd name="T103" fmla="*/ 59 h 97"/>
                <a:gd name="T104" fmla="*/ 61 w 90"/>
                <a:gd name="T105" fmla="*/ 50 h 97"/>
                <a:gd name="T106" fmla="*/ 57 w 90"/>
                <a:gd name="T107" fmla="*/ 5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 h="97">
                  <a:moveTo>
                    <a:pt x="7" y="16"/>
                  </a:moveTo>
                  <a:cubicBezTo>
                    <a:pt x="10" y="12"/>
                    <a:pt x="13" y="9"/>
                    <a:pt x="17" y="7"/>
                  </a:cubicBezTo>
                  <a:cubicBezTo>
                    <a:pt x="21" y="5"/>
                    <a:pt x="26" y="3"/>
                    <a:pt x="31" y="2"/>
                  </a:cubicBezTo>
                  <a:cubicBezTo>
                    <a:pt x="36" y="1"/>
                    <a:pt x="41" y="0"/>
                    <a:pt x="46" y="0"/>
                  </a:cubicBezTo>
                  <a:cubicBezTo>
                    <a:pt x="51" y="0"/>
                    <a:pt x="55" y="1"/>
                    <a:pt x="60" y="1"/>
                  </a:cubicBezTo>
                  <a:cubicBezTo>
                    <a:pt x="65" y="2"/>
                    <a:pt x="69" y="3"/>
                    <a:pt x="73" y="5"/>
                  </a:cubicBezTo>
                  <a:cubicBezTo>
                    <a:pt x="77" y="7"/>
                    <a:pt x="80" y="10"/>
                    <a:pt x="83" y="13"/>
                  </a:cubicBezTo>
                  <a:cubicBezTo>
                    <a:pt x="85" y="16"/>
                    <a:pt x="86" y="21"/>
                    <a:pt x="86" y="27"/>
                  </a:cubicBezTo>
                  <a:cubicBezTo>
                    <a:pt x="86" y="75"/>
                    <a:pt x="86" y="75"/>
                    <a:pt x="86" y="75"/>
                  </a:cubicBezTo>
                  <a:cubicBezTo>
                    <a:pt x="86" y="79"/>
                    <a:pt x="87" y="83"/>
                    <a:pt x="87" y="86"/>
                  </a:cubicBezTo>
                  <a:cubicBezTo>
                    <a:pt x="88" y="90"/>
                    <a:pt x="88" y="93"/>
                    <a:pt x="90" y="95"/>
                  </a:cubicBezTo>
                  <a:cubicBezTo>
                    <a:pt x="64" y="95"/>
                    <a:pt x="64" y="95"/>
                    <a:pt x="64" y="95"/>
                  </a:cubicBezTo>
                  <a:cubicBezTo>
                    <a:pt x="64" y="94"/>
                    <a:pt x="63" y="92"/>
                    <a:pt x="63" y="91"/>
                  </a:cubicBezTo>
                  <a:cubicBezTo>
                    <a:pt x="63" y="89"/>
                    <a:pt x="62" y="88"/>
                    <a:pt x="62" y="86"/>
                  </a:cubicBezTo>
                  <a:cubicBezTo>
                    <a:pt x="58" y="90"/>
                    <a:pt x="53" y="93"/>
                    <a:pt x="48" y="95"/>
                  </a:cubicBezTo>
                  <a:cubicBezTo>
                    <a:pt x="43" y="96"/>
                    <a:pt x="37" y="97"/>
                    <a:pt x="31" y="97"/>
                  </a:cubicBezTo>
                  <a:cubicBezTo>
                    <a:pt x="27" y="97"/>
                    <a:pt x="23" y="97"/>
                    <a:pt x="19" y="96"/>
                  </a:cubicBezTo>
                  <a:cubicBezTo>
                    <a:pt x="15" y="95"/>
                    <a:pt x="12" y="93"/>
                    <a:pt x="9" y="91"/>
                  </a:cubicBezTo>
                  <a:cubicBezTo>
                    <a:pt x="6" y="88"/>
                    <a:pt x="4" y="86"/>
                    <a:pt x="2" y="82"/>
                  </a:cubicBezTo>
                  <a:cubicBezTo>
                    <a:pt x="1" y="79"/>
                    <a:pt x="0" y="75"/>
                    <a:pt x="0" y="70"/>
                  </a:cubicBezTo>
                  <a:cubicBezTo>
                    <a:pt x="0" y="65"/>
                    <a:pt x="1" y="60"/>
                    <a:pt x="3" y="57"/>
                  </a:cubicBezTo>
                  <a:cubicBezTo>
                    <a:pt x="4" y="54"/>
                    <a:pt x="7" y="51"/>
                    <a:pt x="10" y="49"/>
                  </a:cubicBezTo>
                  <a:cubicBezTo>
                    <a:pt x="13" y="47"/>
                    <a:pt x="16" y="45"/>
                    <a:pt x="20" y="44"/>
                  </a:cubicBezTo>
                  <a:cubicBezTo>
                    <a:pt x="23" y="43"/>
                    <a:pt x="27" y="42"/>
                    <a:pt x="31" y="42"/>
                  </a:cubicBezTo>
                  <a:cubicBezTo>
                    <a:pt x="35" y="41"/>
                    <a:pt x="39" y="41"/>
                    <a:pt x="42" y="40"/>
                  </a:cubicBezTo>
                  <a:cubicBezTo>
                    <a:pt x="46" y="40"/>
                    <a:pt x="49" y="40"/>
                    <a:pt x="52" y="39"/>
                  </a:cubicBezTo>
                  <a:cubicBezTo>
                    <a:pt x="55" y="38"/>
                    <a:pt x="57" y="37"/>
                    <a:pt x="59" y="36"/>
                  </a:cubicBezTo>
                  <a:cubicBezTo>
                    <a:pt x="61" y="34"/>
                    <a:pt x="61" y="32"/>
                    <a:pt x="61" y="30"/>
                  </a:cubicBezTo>
                  <a:cubicBezTo>
                    <a:pt x="61" y="27"/>
                    <a:pt x="61" y="25"/>
                    <a:pt x="60" y="23"/>
                  </a:cubicBezTo>
                  <a:cubicBezTo>
                    <a:pt x="59" y="22"/>
                    <a:pt x="58" y="20"/>
                    <a:pt x="56" y="19"/>
                  </a:cubicBezTo>
                  <a:cubicBezTo>
                    <a:pt x="55" y="19"/>
                    <a:pt x="53" y="18"/>
                    <a:pt x="51" y="18"/>
                  </a:cubicBezTo>
                  <a:cubicBezTo>
                    <a:pt x="49" y="17"/>
                    <a:pt x="47" y="17"/>
                    <a:pt x="45" y="17"/>
                  </a:cubicBezTo>
                  <a:cubicBezTo>
                    <a:pt x="40" y="17"/>
                    <a:pt x="36" y="18"/>
                    <a:pt x="33" y="20"/>
                  </a:cubicBezTo>
                  <a:cubicBezTo>
                    <a:pt x="30" y="23"/>
                    <a:pt x="28" y="26"/>
                    <a:pt x="28" y="31"/>
                  </a:cubicBezTo>
                  <a:cubicBezTo>
                    <a:pt x="3" y="31"/>
                    <a:pt x="3" y="31"/>
                    <a:pt x="3" y="31"/>
                  </a:cubicBezTo>
                  <a:cubicBezTo>
                    <a:pt x="3" y="25"/>
                    <a:pt x="5" y="20"/>
                    <a:pt x="7" y="16"/>
                  </a:cubicBezTo>
                  <a:close/>
                  <a:moveTo>
                    <a:pt x="57" y="52"/>
                  </a:moveTo>
                  <a:cubicBezTo>
                    <a:pt x="56" y="53"/>
                    <a:pt x="54" y="53"/>
                    <a:pt x="52" y="53"/>
                  </a:cubicBezTo>
                  <a:cubicBezTo>
                    <a:pt x="50" y="54"/>
                    <a:pt x="48" y="54"/>
                    <a:pt x="46" y="54"/>
                  </a:cubicBezTo>
                  <a:cubicBezTo>
                    <a:pt x="44" y="55"/>
                    <a:pt x="42" y="55"/>
                    <a:pt x="40" y="55"/>
                  </a:cubicBezTo>
                  <a:cubicBezTo>
                    <a:pt x="38" y="56"/>
                    <a:pt x="36" y="56"/>
                    <a:pt x="35" y="57"/>
                  </a:cubicBezTo>
                  <a:cubicBezTo>
                    <a:pt x="33" y="57"/>
                    <a:pt x="31" y="58"/>
                    <a:pt x="30" y="59"/>
                  </a:cubicBezTo>
                  <a:cubicBezTo>
                    <a:pt x="28" y="60"/>
                    <a:pt x="27" y="61"/>
                    <a:pt x="26" y="63"/>
                  </a:cubicBezTo>
                  <a:cubicBezTo>
                    <a:pt x="26" y="64"/>
                    <a:pt x="25" y="66"/>
                    <a:pt x="25" y="69"/>
                  </a:cubicBezTo>
                  <a:cubicBezTo>
                    <a:pt x="25" y="71"/>
                    <a:pt x="26" y="73"/>
                    <a:pt x="26" y="75"/>
                  </a:cubicBezTo>
                  <a:cubicBezTo>
                    <a:pt x="27" y="76"/>
                    <a:pt x="28" y="77"/>
                    <a:pt x="30" y="78"/>
                  </a:cubicBezTo>
                  <a:cubicBezTo>
                    <a:pt x="31" y="79"/>
                    <a:pt x="33" y="80"/>
                    <a:pt x="35" y="80"/>
                  </a:cubicBezTo>
                  <a:cubicBezTo>
                    <a:pt x="37" y="80"/>
                    <a:pt x="39" y="81"/>
                    <a:pt x="41" y="81"/>
                  </a:cubicBezTo>
                  <a:cubicBezTo>
                    <a:pt x="46" y="81"/>
                    <a:pt x="50" y="80"/>
                    <a:pt x="52" y="78"/>
                  </a:cubicBezTo>
                  <a:cubicBezTo>
                    <a:pt x="55" y="76"/>
                    <a:pt x="57" y="74"/>
                    <a:pt x="58" y="72"/>
                  </a:cubicBezTo>
                  <a:cubicBezTo>
                    <a:pt x="60" y="70"/>
                    <a:pt x="60" y="67"/>
                    <a:pt x="61" y="65"/>
                  </a:cubicBezTo>
                  <a:cubicBezTo>
                    <a:pt x="61" y="63"/>
                    <a:pt x="61" y="61"/>
                    <a:pt x="61" y="59"/>
                  </a:cubicBezTo>
                  <a:cubicBezTo>
                    <a:pt x="61" y="50"/>
                    <a:pt x="61" y="50"/>
                    <a:pt x="61" y="50"/>
                  </a:cubicBezTo>
                  <a:cubicBezTo>
                    <a:pt x="60" y="51"/>
                    <a:pt x="59" y="52"/>
                    <a:pt x="57" y="5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16"/>
            <p:cNvSpPr>
              <a:spLocks/>
            </p:cNvSpPr>
            <p:nvPr userDrawn="1"/>
          </p:nvSpPr>
          <p:spPr bwMode="auto">
            <a:xfrm>
              <a:off x="4061" y="1379"/>
              <a:ext cx="205" cy="225"/>
            </a:xfrm>
            <a:custGeom>
              <a:avLst/>
              <a:gdLst>
                <a:gd name="T0" fmla="*/ 24 w 87"/>
                <a:gd name="T1" fmla="*/ 3 h 95"/>
                <a:gd name="T2" fmla="*/ 24 w 87"/>
                <a:gd name="T3" fmla="*/ 16 h 95"/>
                <a:gd name="T4" fmla="*/ 25 w 87"/>
                <a:gd name="T5" fmla="*/ 16 h 95"/>
                <a:gd name="T6" fmla="*/ 37 w 87"/>
                <a:gd name="T7" fmla="*/ 4 h 95"/>
                <a:gd name="T8" fmla="*/ 53 w 87"/>
                <a:gd name="T9" fmla="*/ 0 h 95"/>
                <a:gd name="T10" fmla="*/ 70 w 87"/>
                <a:gd name="T11" fmla="*/ 3 h 95"/>
                <a:gd name="T12" fmla="*/ 80 w 87"/>
                <a:gd name="T13" fmla="*/ 11 h 95"/>
                <a:gd name="T14" fmla="*/ 85 w 87"/>
                <a:gd name="T15" fmla="*/ 23 h 95"/>
                <a:gd name="T16" fmla="*/ 87 w 87"/>
                <a:gd name="T17" fmla="*/ 38 h 95"/>
                <a:gd name="T18" fmla="*/ 87 w 87"/>
                <a:gd name="T19" fmla="*/ 95 h 95"/>
                <a:gd name="T20" fmla="*/ 61 w 87"/>
                <a:gd name="T21" fmla="*/ 95 h 95"/>
                <a:gd name="T22" fmla="*/ 61 w 87"/>
                <a:gd name="T23" fmla="*/ 43 h 95"/>
                <a:gd name="T24" fmla="*/ 58 w 87"/>
                <a:gd name="T25" fmla="*/ 26 h 95"/>
                <a:gd name="T26" fmla="*/ 45 w 87"/>
                <a:gd name="T27" fmla="*/ 20 h 95"/>
                <a:gd name="T28" fmla="*/ 30 w 87"/>
                <a:gd name="T29" fmla="*/ 26 h 95"/>
                <a:gd name="T30" fmla="*/ 25 w 87"/>
                <a:gd name="T31" fmla="*/ 47 h 95"/>
                <a:gd name="T32" fmla="*/ 25 w 87"/>
                <a:gd name="T33" fmla="*/ 95 h 95"/>
                <a:gd name="T34" fmla="*/ 0 w 87"/>
                <a:gd name="T35" fmla="*/ 95 h 95"/>
                <a:gd name="T36" fmla="*/ 0 w 87"/>
                <a:gd name="T37" fmla="*/ 3 h 95"/>
                <a:gd name="T38" fmla="*/ 24 w 87"/>
                <a:gd name="T39"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95">
                  <a:moveTo>
                    <a:pt x="24" y="3"/>
                  </a:moveTo>
                  <a:cubicBezTo>
                    <a:pt x="24" y="16"/>
                    <a:pt x="24" y="16"/>
                    <a:pt x="24" y="16"/>
                  </a:cubicBezTo>
                  <a:cubicBezTo>
                    <a:pt x="25" y="16"/>
                    <a:pt x="25" y="16"/>
                    <a:pt x="25" y="16"/>
                  </a:cubicBezTo>
                  <a:cubicBezTo>
                    <a:pt x="28" y="10"/>
                    <a:pt x="32" y="6"/>
                    <a:pt x="37" y="4"/>
                  </a:cubicBezTo>
                  <a:cubicBezTo>
                    <a:pt x="42" y="2"/>
                    <a:pt x="48" y="0"/>
                    <a:pt x="53" y="0"/>
                  </a:cubicBezTo>
                  <a:cubicBezTo>
                    <a:pt x="60" y="0"/>
                    <a:pt x="65" y="1"/>
                    <a:pt x="70" y="3"/>
                  </a:cubicBezTo>
                  <a:cubicBezTo>
                    <a:pt x="74" y="5"/>
                    <a:pt x="77" y="8"/>
                    <a:pt x="80" y="11"/>
                  </a:cubicBezTo>
                  <a:cubicBezTo>
                    <a:pt x="82" y="14"/>
                    <a:pt x="84" y="18"/>
                    <a:pt x="85" y="23"/>
                  </a:cubicBezTo>
                  <a:cubicBezTo>
                    <a:pt x="86" y="27"/>
                    <a:pt x="87" y="33"/>
                    <a:pt x="87" y="38"/>
                  </a:cubicBezTo>
                  <a:cubicBezTo>
                    <a:pt x="87" y="95"/>
                    <a:pt x="87" y="95"/>
                    <a:pt x="87" y="95"/>
                  </a:cubicBezTo>
                  <a:cubicBezTo>
                    <a:pt x="61" y="95"/>
                    <a:pt x="61" y="95"/>
                    <a:pt x="61" y="95"/>
                  </a:cubicBezTo>
                  <a:cubicBezTo>
                    <a:pt x="61" y="43"/>
                    <a:pt x="61" y="43"/>
                    <a:pt x="61" y="43"/>
                  </a:cubicBezTo>
                  <a:cubicBezTo>
                    <a:pt x="61" y="35"/>
                    <a:pt x="60" y="30"/>
                    <a:pt x="58" y="26"/>
                  </a:cubicBezTo>
                  <a:cubicBezTo>
                    <a:pt x="55" y="22"/>
                    <a:pt x="51" y="20"/>
                    <a:pt x="45" y="20"/>
                  </a:cubicBezTo>
                  <a:cubicBezTo>
                    <a:pt x="38" y="20"/>
                    <a:pt x="33" y="22"/>
                    <a:pt x="30" y="26"/>
                  </a:cubicBezTo>
                  <a:cubicBezTo>
                    <a:pt x="27" y="31"/>
                    <a:pt x="25" y="37"/>
                    <a:pt x="25" y="47"/>
                  </a:cubicBezTo>
                  <a:cubicBezTo>
                    <a:pt x="25" y="95"/>
                    <a:pt x="25" y="95"/>
                    <a:pt x="25" y="95"/>
                  </a:cubicBezTo>
                  <a:cubicBezTo>
                    <a:pt x="0" y="95"/>
                    <a:pt x="0" y="95"/>
                    <a:pt x="0" y="95"/>
                  </a:cubicBezTo>
                  <a:cubicBezTo>
                    <a:pt x="0" y="3"/>
                    <a:pt x="0" y="3"/>
                    <a:pt x="0" y="3"/>
                  </a:cubicBezTo>
                  <a:lnTo>
                    <a:pt x="24" y="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17"/>
            <p:cNvSpPr>
              <a:spLocks/>
            </p:cNvSpPr>
            <p:nvPr userDrawn="1"/>
          </p:nvSpPr>
          <p:spPr bwMode="auto">
            <a:xfrm>
              <a:off x="2404" y="1730"/>
              <a:ext cx="329" cy="386"/>
            </a:xfrm>
            <a:custGeom>
              <a:avLst/>
              <a:gdLst>
                <a:gd name="T0" fmla="*/ 86 w 329"/>
                <a:gd name="T1" fmla="*/ 0 h 386"/>
                <a:gd name="T2" fmla="*/ 86 w 329"/>
                <a:gd name="T3" fmla="*/ 149 h 386"/>
                <a:gd name="T4" fmla="*/ 244 w 329"/>
                <a:gd name="T5" fmla="*/ 149 h 386"/>
                <a:gd name="T6" fmla="*/ 244 w 329"/>
                <a:gd name="T7" fmla="*/ 0 h 386"/>
                <a:gd name="T8" fmla="*/ 329 w 329"/>
                <a:gd name="T9" fmla="*/ 0 h 386"/>
                <a:gd name="T10" fmla="*/ 329 w 329"/>
                <a:gd name="T11" fmla="*/ 386 h 386"/>
                <a:gd name="T12" fmla="*/ 244 w 329"/>
                <a:gd name="T13" fmla="*/ 386 h 386"/>
                <a:gd name="T14" fmla="*/ 244 w 329"/>
                <a:gd name="T15" fmla="*/ 220 h 386"/>
                <a:gd name="T16" fmla="*/ 86 w 329"/>
                <a:gd name="T17" fmla="*/ 220 h 386"/>
                <a:gd name="T18" fmla="*/ 86 w 329"/>
                <a:gd name="T19" fmla="*/ 386 h 386"/>
                <a:gd name="T20" fmla="*/ 0 w 329"/>
                <a:gd name="T21" fmla="*/ 386 h 386"/>
                <a:gd name="T22" fmla="*/ 0 w 329"/>
                <a:gd name="T23" fmla="*/ 0 h 386"/>
                <a:gd name="T24" fmla="*/ 86 w 329"/>
                <a:gd name="T25"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9" h="386">
                  <a:moveTo>
                    <a:pt x="86" y="0"/>
                  </a:moveTo>
                  <a:lnTo>
                    <a:pt x="86" y="149"/>
                  </a:lnTo>
                  <a:lnTo>
                    <a:pt x="244" y="149"/>
                  </a:lnTo>
                  <a:lnTo>
                    <a:pt x="244" y="0"/>
                  </a:lnTo>
                  <a:lnTo>
                    <a:pt x="329" y="0"/>
                  </a:lnTo>
                  <a:lnTo>
                    <a:pt x="329" y="386"/>
                  </a:lnTo>
                  <a:lnTo>
                    <a:pt x="244" y="386"/>
                  </a:lnTo>
                  <a:lnTo>
                    <a:pt x="244" y="220"/>
                  </a:lnTo>
                  <a:lnTo>
                    <a:pt x="86" y="220"/>
                  </a:lnTo>
                  <a:lnTo>
                    <a:pt x="86" y="386"/>
                  </a:lnTo>
                  <a:lnTo>
                    <a:pt x="0" y="386"/>
                  </a:lnTo>
                  <a:lnTo>
                    <a:pt x="0" y="0"/>
                  </a:lnTo>
                  <a:lnTo>
                    <a:pt x="86"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18"/>
            <p:cNvSpPr>
              <a:spLocks noEditPoints="1"/>
            </p:cNvSpPr>
            <p:nvPr userDrawn="1"/>
          </p:nvSpPr>
          <p:spPr bwMode="auto">
            <a:xfrm>
              <a:off x="2785" y="1829"/>
              <a:ext cx="282" cy="294"/>
            </a:xfrm>
            <a:custGeom>
              <a:avLst/>
              <a:gdLst>
                <a:gd name="T0" fmla="*/ 41 w 119"/>
                <a:gd name="T1" fmla="*/ 93 h 124"/>
                <a:gd name="T2" fmla="*/ 62 w 119"/>
                <a:gd name="T3" fmla="*/ 100 h 124"/>
                <a:gd name="T4" fmla="*/ 79 w 119"/>
                <a:gd name="T5" fmla="*/ 95 h 124"/>
                <a:gd name="T6" fmla="*/ 87 w 119"/>
                <a:gd name="T7" fmla="*/ 85 h 124"/>
                <a:gd name="T8" fmla="*/ 116 w 119"/>
                <a:gd name="T9" fmla="*/ 85 h 124"/>
                <a:gd name="T10" fmla="*/ 95 w 119"/>
                <a:gd name="T11" fmla="*/ 115 h 124"/>
                <a:gd name="T12" fmla="*/ 61 w 119"/>
                <a:gd name="T13" fmla="*/ 124 h 124"/>
                <a:gd name="T14" fmla="*/ 35 w 119"/>
                <a:gd name="T15" fmla="*/ 120 h 124"/>
                <a:gd name="T16" fmla="*/ 16 w 119"/>
                <a:gd name="T17" fmla="*/ 107 h 124"/>
                <a:gd name="T18" fmla="*/ 4 w 119"/>
                <a:gd name="T19" fmla="*/ 88 h 124"/>
                <a:gd name="T20" fmla="*/ 0 w 119"/>
                <a:gd name="T21" fmla="*/ 62 h 124"/>
                <a:gd name="T22" fmla="*/ 4 w 119"/>
                <a:gd name="T23" fmla="*/ 38 h 124"/>
                <a:gd name="T24" fmla="*/ 17 w 119"/>
                <a:gd name="T25" fmla="*/ 18 h 124"/>
                <a:gd name="T26" fmla="*/ 36 w 119"/>
                <a:gd name="T27" fmla="*/ 5 h 124"/>
                <a:gd name="T28" fmla="*/ 61 w 119"/>
                <a:gd name="T29" fmla="*/ 0 h 124"/>
                <a:gd name="T30" fmla="*/ 87 w 119"/>
                <a:gd name="T31" fmla="*/ 6 h 124"/>
                <a:gd name="T32" fmla="*/ 105 w 119"/>
                <a:gd name="T33" fmla="*/ 21 h 124"/>
                <a:gd name="T34" fmla="*/ 116 w 119"/>
                <a:gd name="T35" fmla="*/ 44 h 124"/>
                <a:gd name="T36" fmla="*/ 118 w 119"/>
                <a:gd name="T37" fmla="*/ 70 h 124"/>
                <a:gd name="T38" fmla="*/ 33 w 119"/>
                <a:gd name="T39" fmla="*/ 70 h 124"/>
                <a:gd name="T40" fmla="*/ 41 w 119"/>
                <a:gd name="T41" fmla="*/ 93 h 124"/>
                <a:gd name="T42" fmla="*/ 77 w 119"/>
                <a:gd name="T43" fmla="*/ 31 h 124"/>
                <a:gd name="T44" fmla="*/ 60 w 119"/>
                <a:gd name="T45" fmla="*/ 24 h 124"/>
                <a:gd name="T46" fmla="*/ 47 w 119"/>
                <a:gd name="T47" fmla="*/ 27 h 124"/>
                <a:gd name="T48" fmla="*/ 38 w 119"/>
                <a:gd name="T49" fmla="*/ 33 h 124"/>
                <a:gd name="T50" fmla="*/ 34 w 119"/>
                <a:gd name="T51" fmla="*/ 42 h 124"/>
                <a:gd name="T52" fmla="*/ 33 w 119"/>
                <a:gd name="T53" fmla="*/ 49 h 124"/>
                <a:gd name="T54" fmla="*/ 85 w 119"/>
                <a:gd name="T55" fmla="*/ 49 h 124"/>
                <a:gd name="T56" fmla="*/ 77 w 119"/>
                <a:gd name="T57" fmla="*/ 3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124">
                  <a:moveTo>
                    <a:pt x="41" y="93"/>
                  </a:moveTo>
                  <a:cubicBezTo>
                    <a:pt x="45" y="98"/>
                    <a:pt x="52" y="100"/>
                    <a:pt x="62" y="100"/>
                  </a:cubicBezTo>
                  <a:cubicBezTo>
                    <a:pt x="68" y="100"/>
                    <a:pt x="74" y="99"/>
                    <a:pt x="79" y="95"/>
                  </a:cubicBezTo>
                  <a:cubicBezTo>
                    <a:pt x="83" y="92"/>
                    <a:pt x="86" y="88"/>
                    <a:pt x="87" y="85"/>
                  </a:cubicBezTo>
                  <a:cubicBezTo>
                    <a:pt x="116" y="85"/>
                    <a:pt x="116" y="85"/>
                    <a:pt x="116" y="85"/>
                  </a:cubicBezTo>
                  <a:cubicBezTo>
                    <a:pt x="111" y="99"/>
                    <a:pt x="104" y="109"/>
                    <a:pt x="95" y="115"/>
                  </a:cubicBezTo>
                  <a:cubicBezTo>
                    <a:pt x="85" y="121"/>
                    <a:pt x="74" y="124"/>
                    <a:pt x="61" y="124"/>
                  </a:cubicBezTo>
                  <a:cubicBezTo>
                    <a:pt x="51" y="124"/>
                    <a:pt x="43" y="123"/>
                    <a:pt x="35" y="120"/>
                  </a:cubicBezTo>
                  <a:cubicBezTo>
                    <a:pt x="28" y="117"/>
                    <a:pt x="21" y="113"/>
                    <a:pt x="16" y="107"/>
                  </a:cubicBezTo>
                  <a:cubicBezTo>
                    <a:pt x="11" y="102"/>
                    <a:pt x="7" y="95"/>
                    <a:pt x="4" y="88"/>
                  </a:cubicBezTo>
                  <a:cubicBezTo>
                    <a:pt x="1" y="80"/>
                    <a:pt x="0" y="72"/>
                    <a:pt x="0" y="62"/>
                  </a:cubicBezTo>
                  <a:cubicBezTo>
                    <a:pt x="0" y="53"/>
                    <a:pt x="1" y="45"/>
                    <a:pt x="4" y="38"/>
                  </a:cubicBezTo>
                  <a:cubicBezTo>
                    <a:pt x="7" y="30"/>
                    <a:pt x="11" y="23"/>
                    <a:pt x="17" y="18"/>
                  </a:cubicBezTo>
                  <a:cubicBezTo>
                    <a:pt x="22" y="12"/>
                    <a:pt x="28" y="8"/>
                    <a:pt x="36" y="5"/>
                  </a:cubicBezTo>
                  <a:cubicBezTo>
                    <a:pt x="43" y="1"/>
                    <a:pt x="51" y="0"/>
                    <a:pt x="61" y="0"/>
                  </a:cubicBezTo>
                  <a:cubicBezTo>
                    <a:pt x="71" y="0"/>
                    <a:pt x="79" y="2"/>
                    <a:pt x="87" y="6"/>
                  </a:cubicBezTo>
                  <a:cubicBezTo>
                    <a:pt x="94" y="10"/>
                    <a:pt x="100" y="15"/>
                    <a:pt x="105" y="21"/>
                  </a:cubicBezTo>
                  <a:cubicBezTo>
                    <a:pt x="110" y="28"/>
                    <a:pt x="114" y="35"/>
                    <a:pt x="116" y="44"/>
                  </a:cubicBezTo>
                  <a:cubicBezTo>
                    <a:pt x="118" y="52"/>
                    <a:pt x="119" y="61"/>
                    <a:pt x="118" y="70"/>
                  </a:cubicBezTo>
                  <a:cubicBezTo>
                    <a:pt x="33" y="70"/>
                    <a:pt x="33" y="70"/>
                    <a:pt x="33" y="70"/>
                  </a:cubicBezTo>
                  <a:cubicBezTo>
                    <a:pt x="33" y="81"/>
                    <a:pt x="36" y="88"/>
                    <a:pt x="41" y="93"/>
                  </a:cubicBezTo>
                  <a:close/>
                  <a:moveTo>
                    <a:pt x="77" y="31"/>
                  </a:moveTo>
                  <a:cubicBezTo>
                    <a:pt x="73" y="26"/>
                    <a:pt x="68" y="24"/>
                    <a:pt x="60" y="24"/>
                  </a:cubicBezTo>
                  <a:cubicBezTo>
                    <a:pt x="54" y="24"/>
                    <a:pt x="50" y="25"/>
                    <a:pt x="47" y="27"/>
                  </a:cubicBezTo>
                  <a:cubicBezTo>
                    <a:pt x="43" y="29"/>
                    <a:pt x="40" y="31"/>
                    <a:pt x="38" y="33"/>
                  </a:cubicBezTo>
                  <a:cubicBezTo>
                    <a:pt x="36" y="36"/>
                    <a:pt x="35" y="39"/>
                    <a:pt x="34" y="42"/>
                  </a:cubicBezTo>
                  <a:cubicBezTo>
                    <a:pt x="33" y="45"/>
                    <a:pt x="33" y="47"/>
                    <a:pt x="33" y="49"/>
                  </a:cubicBezTo>
                  <a:cubicBezTo>
                    <a:pt x="85" y="49"/>
                    <a:pt x="85" y="49"/>
                    <a:pt x="85" y="49"/>
                  </a:cubicBezTo>
                  <a:cubicBezTo>
                    <a:pt x="84" y="41"/>
                    <a:pt x="81" y="35"/>
                    <a:pt x="77" y="3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19"/>
            <p:cNvSpPr>
              <a:spLocks noEditPoints="1"/>
            </p:cNvSpPr>
            <p:nvPr userDrawn="1"/>
          </p:nvSpPr>
          <p:spPr bwMode="auto">
            <a:xfrm>
              <a:off x="3098" y="1829"/>
              <a:ext cx="274" cy="294"/>
            </a:xfrm>
            <a:custGeom>
              <a:avLst/>
              <a:gdLst>
                <a:gd name="T0" fmla="*/ 10 w 116"/>
                <a:gd name="T1" fmla="*/ 20 h 124"/>
                <a:gd name="T2" fmla="*/ 22 w 116"/>
                <a:gd name="T3" fmla="*/ 8 h 124"/>
                <a:gd name="T4" fmla="*/ 40 w 116"/>
                <a:gd name="T5" fmla="*/ 2 h 124"/>
                <a:gd name="T6" fmla="*/ 60 w 116"/>
                <a:gd name="T7" fmla="*/ 0 h 124"/>
                <a:gd name="T8" fmla="*/ 78 w 116"/>
                <a:gd name="T9" fmla="*/ 1 h 124"/>
                <a:gd name="T10" fmla="*/ 94 w 116"/>
                <a:gd name="T11" fmla="*/ 6 h 124"/>
                <a:gd name="T12" fmla="*/ 107 w 116"/>
                <a:gd name="T13" fmla="*/ 16 h 124"/>
                <a:gd name="T14" fmla="*/ 112 w 116"/>
                <a:gd name="T15" fmla="*/ 33 h 124"/>
                <a:gd name="T16" fmla="*/ 112 w 116"/>
                <a:gd name="T17" fmla="*/ 95 h 124"/>
                <a:gd name="T18" fmla="*/ 113 w 116"/>
                <a:gd name="T19" fmla="*/ 110 h 124"/>
                <a:gd name="T20" fmla="*/ 116 w 116"/>
                <a:gd name="T21" fmla="*/ 121 h 124"/>
                <a:gd name="T22" fmla="*/ 83 w 116"/>
                <a:gd name="T23" fmla="*/ 121 h 124"/>
                <a:gd name="T24" fmla="*/ 81 w 116"/>
                <a:gd name="T25" fmla="*/ 116 h 124"/>
                <a:gd name="T26" fmla="*/ 80 w 116"/>
                <a:gd name="T27" fmla="*/ 110 h 124"/>
                <a:gd name="T28" fmla="*/ 62 w 116"/>
                <a:gd name="T29" fmla="*/ 121 h 124"/>
                <a:gd name="T30" fmla="*/ 41 w 116"/>
                <a:gd name="T31" fmla="*/ 124 h 124"/>
                <a:gd name="T32" fmla="*/ 25 w 116"/>
                <a:gd name="T33" fmla="*/ 122 h 124"/>
                <a:gd name="T34" fmla="*/ 12 w 116"/>
                <a:gd name="T35" fmla="*/ 116 h 124"/>
                <a:gd name="T36" fmla="*/ 3 w 116"/>
                <a:gd name="T37" fmla="*/ 105 h 124"/>
                <a:gd name="T38" fmla="*/ 0 w 116"/>
                <a:gd name="T39" fmla="*/ 89 h 124"/>
                <a:gd name="T40" fmla="*/ 4 w 116"/>
                <a:gd name="T41" fmla="*/ 73 h 124"/>
                <a:gd name="T42" fmla="*/ 13 w 116"/>
                <a:gd name="T43" fmla="*/ 62 h 124"/>
                <a:gd name="T44" fmla="*/ 26 w 116"/>
                <a:gd name="T45" fmla="*/ 56 h 124"/>
                <a:gd name="T46" fmla="*/ 40 w 116"/>
                <a:gd name="T47" fmla="*/ 53 h 124"/>
                <a:gd name="T48" fmla="*/ 55 w 116"/>
                <a:gd name="T49" fmla="*/ 51 h 124"/>
                <a:gd name="T50" fmla="*/ 67 w 116"/>
                <a:gd name="T51" fmla="*/ 49 h 124"/>
                <a:gd name="T52" fmla="*/ 76 w 116"/>
                <a:gd name="T53" fmla="*/ 45 h 124"/>
                <a:gd name="T54" fmla="*/ 79 w 116"/>
                <a:gd name="T55" fmla="*/ 38 h 124"/>
                <a:gd name="T56" fmla="*/ 77 w 116"/>
                <a:gd name="T57" fmla="*/ 29 h 124"/>
                <a:gd name="T58" fmla="*/ 73 w 116"/>
                <a:gd name="T59" fmla="*/ 24 h 124"/>
                <a:gd name="T60" fmla="*/ 66 w 116"/>
                <a:gd name="T61" fmla="*/ 22 h 124"/>
                <a:gd name="T62" fmla="*/ 58 w 116"/>
                <a:gd name="T63" fmla="*/ 22 h 124"/>
                <a:gd name="T64" fmla="*/ 43 w 116"/>
                <a:gd name="T65" fmla="*/ 26 h 124"/>
                <a:gd name="T66" fmla="*/ 36 w 116"/>
                <a:gd name="T67" fmla="*/ 39 h 124"/>
                <a:gd name="T68" fmla="*/ 4 w 116"/>
                <a:gd name="T69" fmla="*/ 39 h 124"/>
                <a:gd name="T70" fmla="*/ 10 w 116"/>
                <a:gd name="T71" fmla="*/ 20 h 124"/>
                <a:gd name="T72" fmla="*/ 74 w 116"/>
                <a:gd name="T73" fmla="*/ 66 h 124"/>
                <a:gd name="T74" fmla="*/ 67 w 116"/>
                <a:gd name="T75" fmla="*/ 68 h 124"/>
                <a:gd name="T76" fmla="*/ 60 w 116"/>
                <a:gd name="T77" fmla="*/ 69 h 124"/>
                <a:gd name="T78" fmla="*/ 52 w 116"/>
                <a:gd name="T79" fmla="*/ 70 h 124"/>
                <a:gd name="T80" fmla="*/ 45 w 116"/>
                <a:gd name="T81" fmla="*/ 72 h 124"/>
                <a:gd name="T82" fmla="*/ 39 w 116"/>
                <a:gd name="T83" fmla="*/ 75 h 124"/>
                <a:gd name="T84" fmla="*/ 34 w 116"/>
                <a:gd name="T85" fmla="*/ 80 h 124"/>
                <a:gd name="T86" fmla="*/ 33 w 116"/>
                <a:gd name="T87" fmla="*/ 88 h 124"/>
                <a:gd name="T88" fmla="*/ 34 w 116"/>
                <a:gd name="T89" fmla="*/ 95 h 124"/>
                <a:gd name="T90" fmla="*/ 39 w 116"/>
                <a:gd name="T91" fmla="*/ 100 h 124"/>
                <a:gd name="T92" fmla="*/ 45 w 116"/>
                <a:gd name="T93" fmla="*/ 102 h 124"/>
                <a:gd name="T94" fmla="*/ 53 w 116"/>
                <a:gd name="T95" fmla="*/ 103 h 124"/>
                <a:gd name="T96" fmla="*/ 68 w 116"/>
                <a:gd name="T97" fmla="*/ 100 h 124"/>
                <a:gd name="T98" fmla="*/ 75 w 116"/>
                <a:gd name="T99" fmla="*/ 92 h 124"/>
                <a:gd name="T100" fmla="*/ 79 w 116"/>
                <a:gd name="T101" fmla="*/ 83 h 124"/>
                <a:gd name="T102" fmla="*/ 79 w 116"/>
                <a:gd name="T103" fmla="*/ 76 h 124"/>
                <a:gd name="T104" fmla="*/ 79 w 116"/>
                <a:gd name="T105" fmla="*/ 63 h 124"/>
                <a:gd name="T106" fmla="*/ 74 w 116"/>
                <a:gd name="T107" fmla="*/ 66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24">
                  <a:moveTo>
                    <a:pt x="10" y="20"/>
                  </a:moveTo>
                  <a:cubicBezTo>
                    <a:pt x="13" y="15"/>
                    <a:pt x="17" y="11"/>
                    <a:pt x="22" y="8"/>
                  </a:cubicBezTo>
                  <a:cubicBezTo>
                    <a:pt x="28" y="5"/>
                    <a:pt x="34" y="3"/>
                    <a:pt x="40" y="2"/>
                  </a:cubicBezTo>
                  <a:cubicBezTo>
                    <a:pt x="47" y="0"/>
                    <a:pt x="53" y="0"/>
                    <a:pt x="60" y="0"/>
                  </a:cubicBezTo>
                  <a:cubicBezTo>
                    <a:pt x="66" y="0"/>
                    <a:pt x="72" y="0"/>
                    <a:pt x="78" y="1"/>
                  </a:cubicBezTo>
                  <a:cubicBezTo>
                    <a:pt x="84" y="2"/>
                    <a:pt x="89" y="4"/>
                    <a:pt x="94" y="6"/>
                  </a:cubicBezTo>
                  <a:cubicBezTo>
                    <a:pt x="99" y="8"/>
                    <a:pt x="104" y="12"/>
                    <a:pt x="107" y="16"/>
                  </a:cubicBezTo>
                  <a:cubicBezTo>
                    <a:pt x="110" y="20"/>
                    <a:pt x="112" y="26"/>
                    <a:pt x="112" y="33"/>
                  </a:cubicBezTo>
                  <a:cubicBezTo>
                    <a:pt x="112" y="95"/>
                    <a:pt x="112" y="95"/>
                    <a:pt x="112" y="95"/>
                  </a:cubicBezTo>
                  <a:cubicBezTo>
                    <a:pt x="112" y="100"/>
                    <a:pt x="112" y="106"/>
                    <a:pt x="113" y="110"/>
                  </a:cubicBezTo>
                  <a:cubicBezTo>
                    <a:pt x="113" y="115"/>
                    <a:pt x="114" y="119"/>
                    <a:pt x="116" y="121"/>
                  </a:cubicBezTo>
                  <a:cubicBezTo>
                    <a:pt x="83" y="121"/>
                    <a:pt x="83" y="121"/>
                    <a:pt x="83" y="121"/>
                  </a:cubicBezTo>
                  <a:cubicBezTo>
                    <a:pt x="82" y="120"/>
                    <a:pt x="82" y="118"/>
                    <a:pt x="81" y="116"/>
                  </a:cubicBezTo>
                  <a:cubicBezTo>
                    <a:pt x="81" y="114"/>
                    <a:pt x="81" y="112"/>
                    <a:pt x="80" y="110"/>
                  </a:cubicBezTo>
                  <a:cubicBezTo>
                    <a:pt x="75" y="115"/>
                    <a:pt x="69" y="119"/>
                    <a:pt x="62" y="121"/>
                  </a:cubicBezTo>
                  <a:cubicBezTo>
                    <a:pt x="55" y="123"/>
                    <a:pt x="48" y="124"/>
                    <a:pt x="41" y="124"/>
                  </a:cubicBezTo>
                  <a:cubicBezTo>
                    <a:pt x="35" y="124"/>
                    <a:pt x="30" y="124"/>
                    <a:pt x="25" y="122"/>
                  </a:cubicBezTo>
                  <a:cubicBezTo>
                    <a:pt x="20" y="121"/>
                    <a:pt x="16" y="119"/>
                    <a:pt x="12" y="116"/>
                  </a:cubicBezTo>
                  <a:cubicBezTo>
                    <a:pt x="8" y="113"/>
                    <a:pt x="5" y="109"/>
                    <a:pt x="3" y="105"/>
                  </a:cubicBezTo>
                  <a:cubicBezTo>
                    <a:pt x="1" y="101"/>
                    <a:pt x="0" y="95"/>
                    <a:pt x="0" y="89"/>
                  </a:cubicBezTo>
                  <a:cubicBezTo>
                    <a:pt x="0" y="82"/>
                    <a:pt x="1" y="77"/>
                    <a:pt x="4" y="73"/>
                  </a:cubicBezTo>
                  <a:cubicBezTo>
                    <a:pt x="6" y="68"/>
                    <a:pt x="9" y="65"/>
                    <a:pt x="13" y="62"/>
                  </a:cubicBezTo>
                  <a:cubicBezTo>
                    <a:pt x="17" y="60"/>
                    <a:pt x="21" y="58"/>
                    <a:pt x="26" y="56"/>
                  </a:cubicBezTo>
                  <a:cubicBezTo>
                    <a:pt x="31" y="55"/>
                    <a:pt x="35" y="54"/>
                    <a:pt x="40" y="53"/>
                  </a:cubicBezTo>
                  <a:cubicBezTo>
                    <a:pt x="45" y="52"/>
                    <a:pt x="50" y="52"/>
                    <a:pt x="55" y="51"/>
                  </a:cubicBezTo>
                  <a:cubicBezTo>
                    <a:pt x="60" y="51"/>
                    <a:pt x="64" y="50"/>
                    <a:pt x="67" y="49"/>
                  </a:cubicBezTo>
                  <a:cubicBezTo>
                    <a:pt x="71" y="48"/>
                    <a:pt x="74" y="47"/>
                    <a:pt x="76" y="45"/>
                  </a:cubicBezTo>
                  <a:cubicBezTo>
                    <a:pt x="78" y="44"/>
                    <a:pt x="79" y="41"/>
                    <a:pt x="79" y="38"/>
                  </a:cubicBezTo>
                  <a:cubicBezTo>
                    <a:pt x="79" y="34"/>
                    <a:pt x="79" y="31"/>
                    <a:pt x="77" y="29"/>
                  </a:cubicBezTo>
                  <a:cubicBezTo>
                    <a:pt x="76" y="27"/>
                    <a:pt x="75" y="26"/>
                    <a:pt x="73" y="24"/>
                  </a:cubicBezTo>
                  <a:cubicBezTo>
                    <a:pt x="71" y="23"/>
                    <a:pt x="69" y="22"/>
                    <a:pt x="66" y="22"/>
                  </a:cubicBezTo>
                  <a:cubicBezTo>
                    <a:pt x="64" y="22"/>
                    <a:pt x="61" y="22"/>
                    <a:pt x="58" y="22"/>
                  </a:cubicBezTo>
                  <a:cubicBezTo>
                    <a:pt x="52" y="22"/>
                    <a:pt x="47" y="23"/>
                    <a:pt x="43" y="26"/>
                  </a:cubicBezTo>
                  <a:cubicBezTo>
                    <a:pt x="39" y="28"/>
                    <a:pt x="37" y="33"/>
                    <a:pt x="36" y="39"/>
                  </a:cubicBezTo>
                  <a:cubicBezTo>
                    <a:pt x="4" y="39"/>
                    <a:pt x="4" y="39"/>
                    <a:pt x="4" y="39"/>
                  </a:cubicBezTo>
                  <a:cubicBezTo>
                    <a:pt x="4" y="32"/>
                    <a:pt x="6" y="25"/>
                    <a:pt x="10" y="20"/>
                  </a:cubicBezTo>
                  <a:close/>
                  <a:moveTo>
                    <a:pt x="74" y="66"/>
                  </a:moveTo>
                  <a:cubicBezTo>
                    <a:pt x="72" y="67"/>
                    <a:pt x="70" y="68"/>
                    <a:pt x="67" y="68"/>
                  </a:cubicBezTo>
                  <a:cubicBezTo>
                    <a:pt x="65" y="69"/>
                    <a:pt x="62" y="69"/>
                    <a:pt x="60" y="69"/>
                  </a:cubicBezTo>
                  <a:cubicBezTo>
                    <a:pt x="57" y="70"/>
                    <a:pt x="55" y="70"/>
                    <a:pt x="52" y="70"/>
                  </a:cubicBezTo>
                  <a:cubicBezTo>
                    <a:pt x="50" y="71"/>
                    <a:pt x="47" y="71"/>
                    <a:pt x="45" y="72"/>
                  </a:cubicBezTo>
                  <a:cubicBezTo>
                    <a:pt x="42" y="73"/>
                    <a:pt x="40" y="74"/>
                    <a:pt x="39" y="75"/>
                  </a:cubicBezTo>
                  <a:cubicBezTo>
                    <a:pt x="37" y="77"/>
                    <a:pt x="35" y="78"/>
                    <a:pt x="34" y="80"/>
                  </a:cubicBezTo>
                  <a:cubicBezTo>
                    <a:pt x="33" y="82"/>
                    <a:pt x="33" y="85"/>
                    <a:pt x="33" y="88"/>
                  </a:cubicBezTo>
                  <a:cubicBezTo>
                    <a:pt x="33" y="91"/>
                    <a:pt x="33" y="93"/>
                    <a:pt x="34" y="95"/>
                  </a:cubicBezTo>
                  <a:cubicBezTo>
                    <a:pt x="35" y="97"/>
                    <a:pt x="37" y="99"/>
                    <a:pt x="39" y="100"/>
                  </a:cubicBezTo>
                  <a:cubicBezTo>
                    <a:pt x="41" y="101"/>
                    <a:pt x="43" y="102"/>
                    <a:pt x="45" y="102"/>
                  </a:cubicBezTo>
                  <a:cubicBezTo>
                    <a:pt x="48" y="103"/>
                    <a:pt x="50" y="103"/>
                    <a:pt x="53" y="103"/>
                  </a:cubicBezTo>
                  <a:cubicBezTo>
                    <a:pt x="59" y="103"/>
                    <a:pt x="64" y="102"/>
                    <a:pt x="68" y="100"/>
                  </a:cubicBezTo>
                  <a:cubicBezTo>
                    <a:pt x="71" y="98"/>
                    <a:pt x="74" y="95"/>
                    <a:pt x="75" y="92"/>
                  </a:cubicBezTo>
                  <a:cubicBezTo>
                    <a:pt x="77" y="89"/>
                    <a:pt x="78" y="86"/>
                    <a:pt x="79" y="83"/>
                  </a:cubicBezTo>
                  <a:cubicBezTo>
                    <a:pt x="79" y="80"/>
                    <a:pt x="79" y="77"/>
                    <a:pt x="79" y="76"/>
                  </a:cubicBezTo>
                  <a:cubicBezTo>
                    <a:pt x="79" y="63"/>
                    <a:pt x="79" y="63"/>
                    <a:pt x="79" y="63"/>
                  </a:cubicBezTo>
                  <a:cubicBezTo>
                    <a:pt x="78" y="65"/>
                    <a:pt x="76" y="66"/>
                    <a:pt x="74" y="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20"/>
            <p:cNvSpPr>
              <a:spLocks/>
            </p:cNvSpPr>
            <p:nvPr userDrawn="1"/>
          </p:nvSpPr>
          <p:spPr bwMode="auto">
            <a:xfrm>
              <a:off x="3422" y="1829"/>
              <a:ext cx="180" cy="287"/>
            </a:xfrm>
            <a:custGeom>
              <a:avLst/>
              <a:gdLst>
                <a:gd name="T0" fmla="*/ 31 w 76"/>
                <a:gd name="T1" fmla="*/ 3 h 121"/>
                <a:gd name="T2" fmla="*/ 31 w 76"/>
                <a:gd name="T3" fmla="*/ 25 h 121"/>
                <a:gd name="T4" fmla="*/ 31 w 76"/>
                <a:gd name="T5" fmla="*/ 25 h 121"/>
                <a:gd name="T6" fmla="*/ 37 w 76"/>
                <a:gd name="T7" fmla="*/ 15 h 121"/>
                <a:gd name="T8" fmla="*/ 46 w 76"/>
                <a:gd name="T9" fmla="*/ 7 h 121"/>
                <a:gd name="T10" fmla="*/ 57 w 76"/>
                <a:gd name="T11" fmla="*/ 2 h 121"/>
                <a:gd name="T12" fmla="*/ 69 w 76"/>
                <a:gd name="T13" fmla="*/ 0 h 121"/>
                <a:gd name="T14" fmla="*/ 76 w 76"/>
                <a:gd name="T15" fmla="*/ 1 h 121"/>
                <a:gd name="T16" fmla="*/ 76 w 76"/>
                <a:gd name="T17" fmla="*/ 31 h 121"/>
                <a:gd name="T18" fmla="*/ 71 w 76"/>
                <a:gd name="T19" fmla="*/ 30 h 121"/>
                <a:gd name="T20" fmla="*/ 64 w 76"/>
                <a:gd name="T21" fmla="*/ 30 h 121"/>
                <a:gd name="T22" fmla="*/ 49 w 76"/>
                <a:gd name="T23" fmla="*/ 33 h 121"/>
                <a:gd name="T24" fmla="*/ 39 w 76"/>
                <a:gd name="T25" fmla="*/ 41 h 121"/>
                <a:gd name="T26" fmla="*/ 34 w 76"/>
                <a:gd name="T27" fmla="*/ 53 h 121"/>
                <a:gd name="T28" fmla="*/ 32 w 76"/>
                <a:gd name="T29" fmla="*/ 68 h 121"/>
                <a:gd name="T30" fmla="*/ 32 w 76"/>
                <a:gd name="T31" fmla="*/ 121 h 121"/>
                <a:gd name="T32" fmla="*/ 0 w 76"/>
                <a:gd name="T33" fmla="*/ 121 h 121"/>
                <a:gd name="T34" fmla="*/ 0 w 76"/>
                <a:gd name="T35" fmla="*/ 3 h 121"/>
                <a:gd name="T36" fmla="*/ 31 w 76"/>
                <a:gd name="T37" fmla="*/ 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 h="121">
                  <a:moveTo>
                    <a:pt x="31" y="3"/>
                  </a:moveTo>
                  <a:cubicBezTo>
                    <a:pt x="31" y="25"/>
                    <a:pt x="31" y="25"/>
                    <a:pt x="31" y="25"/>
                  </a:cubicBezTo>
                  <a:cubicBezTo>
                    <a:pt x="31" y="25"/>
                    <a:pt x="31" y="25"/>
                    <a:pt x="31" y="25"/>
                  </a:cubicBezTo>
                  <a:cubicBezTo>
                    <a:pt x="33" y="21"/>
                    <a:pt x="35" y="18"/>
                    <a:pt x="37" y="15"/>
                  </a:cubicBezTo>
                  <a:cubicBezTo>
                    <a:pt x="40" y="12"/>
                    <a:pt x="43" y="9"/>
                    <a:pt x="46" y="7"/>
                  </a:cubicBezTo>
                  <a:cubicBezTo>
                    <a:pt x="50" y="5"/>
                    <a:pt x="53" y="3"/>
                    <a:pt x="57" y="2"/>
                  </a:cubicBezTo>
                  <a:cubicBezTo>
                    <a:pt x="61" y="0"/>
                    <a:pt x="65" y="0"/>
                    <a:pt x="69" y="0"/>
                  </a:cubicBezTo>
                  <a:cubicBezTo>
                    <a:pt x="71" y="0"/>
                    <a:pt x="74" y="0"/>
                    <a:pt x="76" y="1"/>
                  </a:cubicBezTo>
                  <a:cubicBezTo>
                    <a:pt x="76" y="31"/>
                    <a:pt x="76" y="31"/>
                    <a:pt x="76" y="31"/>
                  </a:cubicBezTo>
                  <a:cubicBezTo>
                    <a:pt x="75" y="31"/>
                    <a:pt x="73" y="31"/>
                    <a:pt x="71" y="30"/>
                  </a:cubicBezTo>
                  <a:cubicBezTo>
                    <a:pt x="69" y="30"/>
                    <a:pt x="66" y="30"/>
                    <a:pt x="64" y="30"/>
                  </a:cubicBezTo>
                  <a:cubicBezTo>
                    <a:pt x="59" y="30"/>
                    <a:pt x="53" y="31"/>
                    <a:pt x="49" y="33"/>
                  </a:cubicBezTo>
                  <a:cubicBezTo>
                    <a:pt x="45" y="35"/>
                    <a:pt x="42" y="38"/>
                    <a:pt x="39" y="41"/>
                  </a:cubicBezTo>
                  <a:cubicBezTo>
                    <a:pt x="37" y="45"/>
                    <a:pt x="35" y="49"/>
                    <a:pt x="34" y="53"/>
                  </a:cubicBezTo>
                  <a:cubicBezTo>
                    <a:pt x="33" y="58"/>
                    <a:pt x="32" y="63"/>
                    <a:pt x="32" y="68"/>
                  </a:cubicBezTo>
                  <a:cubicBezTo>
                    <a:pt x="32" y="121"/>
                    <a:pt x="32" y="121"/>
                    <a:pt x="32" y="121"/>
                  </a:cubicBezTo>
                  <a:cubicBezTo>
                    <a:pt x="0" y="121"/>
                    <a:pt x="0" y="121"/>
                    <a:pt x="0" y="121"/>
                  </a:cubicBezTo>
                  <a:cubicBezTo>
                    <a:pt x="0" y="3"/>
                    <a:pt x="0" y="3"/>
                    <a:pt x="0" y="3"/>
                  </a:cubicBezTo>
                  <a:lnTo>
                    <a:pt x="31" y="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21"/>
            <p:cNvSpPr>
              <a:spLocks/>
            </p:cNvSpPr>
            <p:nvPr userDrawn="1"/>
          </p:nvSpPr>
          <p:spPr bwMode="auto">
            <a:xfrm>
              <a:off x="3637" y="1751"/>
              <a:ext cx="180" cy="370"/>
            </a:xfrm>
            <a:custGeom>
              <a:avLst/>
              <a:gdLst>
                <a:gd name="T0" fmla="*/ 76 w 76"/>
                <a:gd name="T1" fmla="*/ 36 h 156"/>
                <a:gd name="T2" fmla="*/ 76 w 76"/>
                <a:gd name="T3" fmla="*/ 58 h 156"/>
                <a:gd name="T4" fmla="*/ 52 w 76"/>
                <a:gd name="T5" fmla="*/ 58 h 156"/>
                <a:gd name="T6" fmla="*/ 52 w 76"/>
                <a:gd name="T7" fmla="*/ 116 h 156"/>
                <a:gd name="T8" fmla="*/ 55 w 76"/>
                <a:gd name="T9" fmla="*/ 127 h 156"/>
                <a:gd name="T10" fmla="*/ 66 w 76"/>
                <a:gd name="T11" fmla="*/ 130 h 156"/>
                <a:gd name="T12" fmla="*/ 71 w 76"/>
                <a:gd name="T13" fmla="*/ 130 h 156"/>
                <a:gd name="T14" fmla="*/ 76 w 76"/>
                <a:gd name="T15" fmla="*/ 129 h 156"/>
                <a:gd name="T16" fmla="*/ 76 w 76"/>
                <a:gd name="T17" fmla="*/ 154 h 156"/>
                <a:gd name="T18" fmla="*/ 67 w 76"/>
                <a:gd name="T19" fmla="*/ 155 h 156"/>
                <a:gd name="T20" fmla="*/ 57 w 76"/>
                <a:gd name="T21" fmla="*/ 156 h 156"/>
                <a:gd name="T22" fmla="*/ 43 w 76"/>
                <a:gd name="T23" fmla="*/ 155 h 156"/>
                <a:gd name="T24" fmla="*/ 31 w 76"/>
                <a:gd name="T25" fmla="*/ 151 h 156"/>
                <a:gd name="T26" fmla="*/ 22 w 76"/>
                <a:gd name="T27" fmla="*/ 142 h 156"/>
                <a:gd name="T28" fmla="*/ 19 w 76"/>
                <a:gd name="T29" fmla="*/ 128 h 156"/>
                <a:gd name="T30" fmla="*/ 19 w 76"/>
                <a:gd name="T31" fmla="*/ 58 h 156"/>
                <a:gd name="T32" fmla="*/ 0 w 76"/>
                <a:gd name="T33" fmla="*/ 58 h 156"/>
                <a:gd name="T34" fmla="*/ 0 w 76"/>
                <a:gd name="T35" fmla="*/ 36 h 156"/>
                <a:gd name="T36" fmla="*/ 19 w 76"/>
                <a:gd name="T37" fmla="*/ 36 h 156"/>
                <a:gd name="T38" fmla="*/ 19 w 76"/>
                <a:gd name="T39" fmla="*/ 0 h 156"/>
                <a:gd name="T40" fmla="*/ 52 w 76"/>
                <a:gd name="T41" fmla="*/ 0 h 156"/>
                <a:gd name="T42" fmla="*/ 52 w 76"/>
                <a:gd name="T43" fmla="*/ 36 h 156"/>
                <a:gd name="T44" fmla="*/ 76 w 76"/>
                <a:gd name="T45" fmla="*/ 3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 h="156">
                  <a:moveTo>
                    <a:pt x="76" y="36"/>
                  </a:moveTo>
                  <a:cubicBezTo>
                    <a:pt x="76" y="58"/>
                    <a:pt x="76" y="58"/>
                    <a:pt x="76" y="58"/>
                  </a:cubicBezTo>
                  <a:cubicBezTo>
                    <a:pt x="52" y="58"/>
                    <a:pt x="52" y="58"/>
                    <a:pt x="52" y="58"/>
                  </a:cubicBezTo>
                  <a:cubicBezTo>
                    <a:pt x="52" y="116"/>
                    <a:pt x="52" y="116"/>
                    <a:pt x="52" y="116"/>
                  </a:cubicBezTo>
                  <a:cubicBezTo>
                    <a:pt x="52" y="122"/>
                    <a:pt x="53" y="126"/>
                    <a:pt x="55" y="127"/>
                  </a:cubicBezTo>
                  <a:cubicBezTo>
                    <a:pt x="57" y="129"/>
                    <a:pt x="60" y="130"/>
                    <a:pt x="66" y="130"/>
                  </a:cubicBezTo>
                  <a:cubicBezTo>
                    <a:pt x="68" y="130"/>
                    <a:pt x="69" y="130"/>
                    <a:pt x="71" y="130"/>
                  </a:cubicBezTo>
                  <a:cubicBezTo>
                    <a:pt x="73" y="130"/>
                    <a:pt x="74" y="130"/>
                    <a:pt x="76" y="129"/>
                  </a:cubicBezTo>
                  <a:cubicBezTo>
                    <a:pt x="76" y="154"/>
                    <a:pt x="76" y="154"/>
                    <a:pt x="76" y="154"/>
                  </a:cubicBezTo>
                  <a:cubicBezTo>
                    <a:pt x="73" y="155"/>
                    <a:pt x="70" y="155"/>
                    <a:pt x="67" y="155"/>
                  </a:cubicBezTo>
                  <a:cubicBezTo>
                    <a:pt x="63" y="156"/>
                    <a:pt x="60" y="156"/>
                    <a:pt x="57" y="156"/>
                  </a:cubicBezTo>
                  <a:cubicBezTo>
                    <a:pt x="52" y="156"/>
                    <a:pt x="47" y="155"/>
                    <a:pt x="43" y="155"/>
                  </a:cubicBezTo>
                  <a:cubicBezTo>
                    <a:pt x="38" y="154"/>
                    <a:pt x="34" y="153"/>
                    <a:pt x="31" y="151"/>
                  </a:cubicBezTo>
                  <a:cubicBezTo>
                    <a:pt x="27" y="149"/>
                    <a:pt x="24" y="146"/>
                    <a:pt x="22" y="142"/>
                  </a:cubicBezTo>
                  <a:cubicBezTo>
                    <a:pt x="20" y="138"/>
                    <a:pt x="19" y="134"/>
                    <a:pt x="19" y="128"/>
                  </a:cubicBezTo>
                  <a:cubicBezTo>
                    <a:pt x="19" y="58"/>
                    <a:pt x="19" y="58"/>
                    <a:pt x="19" y="58"/>
                  </a:cubicBezTo>
                  <a:cubicBezTo>
                    <a:pt x="0" y="58"/>
                    <a:pt x="0" y="58"/>
                    <a:pt x="0" y="58"/>
                  </a:cubicBezTo>
                  <a:cubicBezTo>
                    <a:pt x="0" y="36"/>
                    <a:pt x="0" y="36"/>
                    <a:pt x="0" y="36"/>
                  </a:cubicBezTo>
                  <a:cubicBezTo>
                    <a:pt x="19" y="36"/>
                    <a:pt x="19" y="36"/>
                    <a:pt x="19" y="36"/>
                  </a:cubicBezTo>
                  <a:cubicBezTo>
                    <a:pt x="19" y="0"/>
                    <a:pt x="19" y="0"/>
                    <a:pt x="19" y="0"/>
                  </a:cubicBezTo>
                  <a:cubicBezTo>
                    <a:pt x="52" y="0"/>
                    <a:pt x="52" y="0"/>
                    <a:pt x="52" y="0"/>
                  </a:cubicBezTo>
                  <a:cubicBezTo>
                    <a:pt x="52" y="36"/>
                    <a:pt x="52" y="36"/>
                    <a:pt x="52" y="36"/>
                  </a:cubicBezTo>
                  <a:lnTo>
                    <a:pt x="76" y="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22"/>
            <p:cNvSpPr>
              <a:spLocks noEditPoints="1"/>
            </p:cNvSpPr>
            <p:nvPr userDrawn="1"/>
          </p:nvSpPr>
          <p:spPr bwMode="auto">
            <a:xfrm>
              <a:off x="2364" y="2237"/>
              <a:ext cx="296" cy="304"/>
            </a:xfrm>
            <a:custGeom>
              <a:avLst/>
              <a:gdLst>
                <a:gd name="T0" fmla="*/ 182 w 296"/>
                <a:gd name="T1" fmla="*/ 0 h 304"/>
                <a:gd name="T2" fmla="*/ 296 w 296"/>
                <a:gd name="T3" fmla="*/ 304 h 304"/>
                <a:gd name="T4" fmla="*/ 227 w 296"/>
                <a:gd name="T5" fmla="*/ 304 h 304"/>
                <a:gd name="T6" fmla="*/ 204 w 296"/>
                <a:gd name="T7" fmla="*/ 235 h 304"/>
                <a:gd name="T8" fmla="*/ 92 w 296"/>
                <a:gd name="T9" fmla="*/ 235 h 304"/>
                <a:gd name="T10" fmla="*/ 69 w 296"/>
                <a:gd name="T11" fmla="*/ 304 h 304"/>
                <a:gd name="T12" fmla="*/ 0 w 296"/>
                <a:gd name="T13" fmla="*/ 304 h 304"/>
                <a:gd name="T14" fmla="*/ 116 w 296"/>
                <a:gd name="T15" fmla="*/ 0 h 304"/>
                <a:gd name="T16" fmla="*/ 182 w 296"/>
                <a:gd name="T17" fmla="*/ 0 h 304"/>
                <a:gd name="T18" fmla="*/ 187 w 296"/>
                <a:gd name="T19" fmla="*/ 187 h 304"/>
                <a:gd name="T20" fmla="*/ 149 w 296"/>
                <a:gd name="T21" fmla="*/ 76 h 304"/>
                <a:gd name="T22" fmla="*/ 147 w 296"/>
                <a:gd name="T23" fmla="*/ 76 h 304"/>
                <a:gd name="T24" fmla="*/ 109 w 296"/>
                <a:gd name="T25" fmla="*/ 187 h 304"/>
                <a:gd name="T26" fmla="*/ 187 w 296"/>
                <a:gd name="T27" fmla="*/ 187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6" h="304">
                  <a:moveTo>
                    <a:pt x="182" y="0"/>
                  </a:moveTo>
                  <a:lnTo>
                    <a:pt x="296" y="304"/>
                  </a:lnTo>
                  <a:lnTo>
                    <a:pt x="227" y="304"/>
                  </a:lnTo>
                  <a:lnTo>
                    <a:pt x="204" y="235"/>
                  </a:lnTo>
                  <a:lnTo>
                    <a:pt x="92" y="235"/>
                  </a:lnTo>
                  <a:lnTo>
                    <a:pt x="69" y="304"/>
                  </a:lnTo>
                  <a:lnTo>
                    <a:pt x="0" y="304"/>
                  </a:lnTo>
                  <a:lnTo>
                    <a:pt x="116" y="0"/>
                  </a:lnTo>
                  <a:lnTo>
                    <a:pt x="182" y="0"/>
                  </a:lnTo>
                  <a:close/>
                  <a:moveTo>
                    <a:pt x="187" y="187"/>
                  </a:moveTo>
                  <a:lnTo>
                    <a:pt x="149" y="76"/>
                  </a:lnTo>
                  <a:lnTo>
                    <a:pt x="147" y="76"/>
                  </a:lnTo>
                  <a:lnTo>
                    <a:pt x="109" y="187"/>
                  </a:lnTo>
                  <a:lnTo>
                    <a:pt x="187" y="18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23"/>
            <p:cNvSpPr>
              <a:spLocks/>
            </p:cNvSpPr>
            <p:nvPr userDrawn="1"/>
          </p:nvSpPr>
          <p:spPr bwMode="auto">
            <a:xfrm>
              <a:off x="2669" y="2315"/>
              <a:ext cx="202" cy="230"/>
            </a:xfrm>
            <a:custGeom>
              <a:avLst/>
              <a:gdLst>
                <a:gd name="T0" fmla="*/ 26 w 85"/>
                <a:gd name="T1" fmla="*/ 72 h 97"/>
                <a:gd name="T2" fmla="*/ 30 w 85"/>
                <a:gd name="T3" fmla="*/ 77 h 97"/>
                <a:gd name="T4" fmla="*/ 36 w 85"/>
                <a:gd name="T5" fmla="*/ 79 h 97"/>
                <a:gd name="T6" fmla="*/ 43 w 85"/>
                <a:gd name="T7" fmla="*/ 80 h 97"/>
                <a:gd name="T8" fmla="*/ 49 w 85"/>
                <a:gd name="T9" fmla="*/ 80 h 97"/>
                <a:gd name="T10" fmla="*/ 54 w 85"/>
                <a:gd name="T11" fmla="*/ 78 h 97"/>
                <a:gd name="T12" fmla="*/ 58 w 85"/>
                <a:gd name="T13" fmla="*/ 74 h 97"/>
                <a:gd name="T14" fmla="*/ 60 w 85"/>
                <a:gd name="T15" fmla="*/ 69 h 97"/>
                <a:gd name="T16" fmla="*/ 52 w 85"/>
                <a:gd name="T17" fmla="*/ 60 h 97"/>
                <a:gd name="T18" fmla="*/ 31 w 85"/>
                <a:gd name="T19" fmla="*/ 54 h 97"/>
                <a:gd name="T20" fmla="*/ 20 w 85"/>
                <a:gd name="T21" fmla="*/ 51 h 97"/>
                <a:gd name="T22" fmla="*/ 11 w 85"/>
                <a:gd name="T23" fmla="*/ 47 h 97"/>
                <a:gd name="T24" fmla="*/ 4 w 85"/>
                <a:gd name="T25" fmla="*/ 40 h 97"/>
                <a:gd name="T26" fmla="*/ 2 w 85"/>
                <a:gd name="T27" fmla="*/ 30 h 97"/>
                <a:gd name="T28" fmla="*/ 5 w 85"/>
                <a:gd name="T29" fmla="*/ 15 h 97"/>
                <a:gd name="T30" fmla="*/ 15 w 85"/>
                <a:gd name="T31" fmla="*/ 6 h 97"/>
                <a:gd name="T32" fmla="*/ 27 w 85"/>
                <a:gd name="T33" fmla="*/ 1 h 97"/>
                <a:gd name="T34" fmla="*/ 42 w 85"/>
                <a:gd name="T35" fmla="*/ 0 h 97"/>
                <a:gd name="T36" fmla="*/ 57 w 85"/>
                <a:gd name="T37" fmla="*/ 2 h 97"/>
                <a:gd name="T38" fmla="*/ 69 w 85"/>
                <a:gd name="T39" fmla="*/ 6 h 97"/>
                <a:gd name="T40" fmla="*/ 78 w 85"/>
                <a:gd name="T41" fmla="*/ 15 h 97"/>
                <a:gd name="T42" fmla="*/ 83 w 85"/>
                <a:gd name="T43" fmla="*/ 30 h 97"/>
                <a:gd name="T44" fmla="*/ 59 w 85"/>
                <a:gd name="T45" fmla="*/ 30 h 97"/>
                <a:gd name="T46" fmla="*/ 53 w 85"/>
                <a:gd name="T47" fmla="*/ 20 h 97"/>
                <a:gd name="T48" fmla="*/ 41 w 85"/>
                <a:gd name="T49" fmla="*/ 17 h 97"/>
                <a:gd name="T50" fmla="*/ 37 w 85"/>
                <a:gd name="T51" fmla="*/ 17 h 97"/>
                <a:gd name="T52" fmla="*/ 32 w 85"/>
                <a:gd name="T53" fmla="*/ 18 h 97"/>
                <a:gd name="T54" fmla="*/ 29 w 85"/>
                <a:gd name="T55" fmla="*/ 21 h 97"/>
                <a:gd name="T56" fmla="*/ 27 w 85"/>
                <a:gd name="T57" fmla="*/ 26 h 97"/>
                <a:gd name="T58" fmla="*/ 30 w 85"/>
                <a:gd name="T59" fmla="*/ 31 h 97"/>
                <a:gd name="T60" fmla="*/ 36 w 85"/>
                <a:gd name="T61" fmla="*/ 35 h 97"/>
                <a:gd name="T62" fmla="*/ 45 w 85"/>
                <a:gd name="T63" fmla="*/ 37 h 97"/>
                <a:gd name="T64" fmla="*/ 56 w 85"/>
                <a:gd name="T65" fmla="*/ 39 h 97"/>
                <a:gd name="T66" fmla="*/ 67 w 85"/>
                <a:gd name="T67" fmla="*/ 42 h 97"/>
                <a:gd name="T68" fmla="*/ 76 w 85"/>
                <a:gd name="T69" fmla="*/ 47 h 97"/>
                <a:gd name="T70" fmla="*/ 83 w 85"/>
                <a:gd name="T71" fmla="*/ 54 h 97"/>
                <a:gd name="T72" fmla="*/ 85 w 85"/>
                <a:gd name="T73" fmla="*/ 65 h 97"/>
                <a:gd name="T74" fmla="*/ 82 w 85"/>
                <a:gd name="T75" fmla="*/ 80 h 97"/>
                <a:gd name="T76" fmla="*/ 72 w 85"/>
                <a:gd name="T77" fmla="*/ 90 h 97"/>
                <a:gd name="T78" fmla="*/ 59 w 85"/>
                <a:gd name="T79" fmla="*/ 96 h 97"/>
                <a:gd name="T80" fmla="*/ 43 w 85"/>
                <a:gd name="T81" fmla="*/ 97 h 97"/>
                <a:gd name="T82" fmla="*/ 27 w 85"/>
                <a:gd name="T83" fmla="*/ 95 h 97"/>
                <a:gd name="T84" fmla="*/ 14 w 85"/>
                <a:gd name="T85" fmla="*/ 90 h 97"/>
                <a:gd name="T86" fmla="*/ 4 w 85"/>
                <a:gd name="T87" fmla="*/ 80 h 97"/>
                <a:gd name="T88" fmla="*/ 0 w 85"/>
                <a:gd name="T89" fmla="*/ 65 h 97"/>
                <a:gd name="T90" fmla="*/ 24 w 85"/>
                <a:gd name="T91" fmla="*/ 65 h 97"/>
                <a:gd name="T92" fmla="*/ 26 w 85"/>
                <a:gd name="T93" fmla="*/ 7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97">
                  <a:moveTo>
                    <a:pt x="26" y="72"/>
                  </a:moveTo>
                  <a:cubicBezTo>
                    <a:pt x="27" y="74"/>
                    <a:pt x="28" y="75"/>
                    <a:pt x="30" y="77"/>
                  </a:cubicBezTo>
                  <a:cubicBezTo>
                    <a:pt x="32" y="78"/>
                    <a:pt x="34" y="79"/>
                    <a:pt x="36" y="79"/>
                  </a:cubicBezTo>
                  <a:cubicBezTo>
                    <a:pt x="38" y="80"/>
                    <a:pt x="41" y="80"/>
                    <a:pt x="43" y="80"/>
                  </a:cubicBezTo>
                  <a:cubicBezTo>
                    <a:pt x="45" y="80"/>
                    <a:pt x="47" y="80"/>
                    <a:pt x="49" y="80"/>
                  </a:cubicBezTo>
                  <a:cubicBezTo>
                    <a:pt x="51" y="79"/>
                    <a:pt x="53" y="79"/>
                    <a:pt x="54" y="78"/>
                  </a:cubicBezTo>
                  <a:cubicBezTo>
                    <a:pt x="56" y="77"/>
                    <a:pt x="57" y="76"/>
                    <a:pt x="58" y="74"/>
                  </a:cubicBezTo>
                  <a:cubicBezTo>
                    <a:pt x="59" y="73"/>
                    <a:pt x="60" y="71"/>
                    <a:pt x="60" y="69"/>
                  </a:cubicBezTo>
                  <a:cubicBezTo>
                    <a:pt x="60" y="65"/>
                    <a:pt x="57" y="62"/>
                    <a:pt x="52" y="60"/>
                  </a:cubicBezTo>
                  <a:cubicBezTo>
                    <a:pt x="47" y="58"/>
                    <a:pt x="40" y="56"/>
                    <a:pt x="31" y="54"/>
                  </a:cubicBezTo>
                  <a:cubicBezTo>
                    <a:pt x="27" y="53"/>
                    <a:pt x="24" y="52"/>
                    <a:pt x="20" y="51"/>
                  </a:cubicBezTo>
                  <a:cubicBezTo>
                    <a:pt x="17" y="50"/>
                    <a:pt x="14" y="49"/>
                    <a:pt x="11" y="47"/>
                  </a:cubicBezTo>
                  <a:cubicBezTo>
                    <a:pt x="8" y="45"/>
                    <a:pt x="6" y="43"/>
                    <a:pt x="4" y="40"/>
                  </a:cubicBezTo>
                  <a:cubicBezTo>
                    <a:pt x="3" y="37"/>
                    <a:pt x="2" y="34"/>
                    <a:pt x="2" y="30"/>
                  </a:cubicBezTo>
                  <a:cubicBezTo>
                    <a:pt x="2" y="24"/>
                    <a:pt x="3" y="19"/>
                    <a:pt x="5" y="15"/>
                  </a:cubicBezTo>
                  <a:cubicBezTo>
                    <a:pt x="8" y="11"/>
                    <a:pt x="11" y="8"/>
                    <a:pt x="15" y="6"/>
                  </a:cubicBezTo>
                  <a:cubicBezTo>
                    <a:pt x="18" y="4"/>
                    <a:pt x="23" y="2"/>
                    <a:pt x="27" y="1"/>
                  </a:cubicBezTo>
                  <a:cubicBezTo>
                    <a:pt x="32" y="1"/>
                    <a:pt x="37" y="0"/>
                    <a:pt x="42" y="0"/>
                  </a:cubicBezTo>
                  <a:cubicBezTo>
                    <a:pt x="47" y="0"/>
                    <a:pt x="52" y="1"/>
                    <a:pt x="57" y="2"/>
                  </a:cubicBezTo>
                  <a:cubicBezTo>
                    <a:pt x="61" y="2"/>
                    <a:pt x="65" y="4"/>
                    <a:pt x="69" y="6"/>
                  </a:cubicBezTo>
                  <a:cubicBezTo>
                    <a:pt x="73" y="9"/>
                    <a:pt x="76" y="12"/>
                    <a:pt x="78" y="15"/>
                  </a:cubicBezTo>
                  <a:cubicBezTo>
                    <a:pt x="81" y="19"/>
                    <a:pt x="82" y="24"/>
                    <a:pt x="83" y="30"/>
                  </a:cubicBezTo>
                  <a:cubicBezTo>
                    <a:pt x="59" y="30"/>
                    <a:pt x="59" y="30"/>
                    <a:pt x="59" y="30"/>
                  </a:cubicBezTo>
                  <a:cubicBezTo>
                    <a:pt x="58" y="25"/>
                    <a:pt x="56" y="21"/>
                    <a:pt x="53" y="20"/>
                  </a:cubicBezTo>
                  <a:cubicBezTo>
                    <a:pt x="50" y="18"/>
                    <a:pt x="46" y="17"/>
                    <a:pt x="41" y="17"/>
                  </a:cubicBezTo>
                  <a:cubicBezTo>
                    <a:pt x="40" y="17"/>
                    <a:pt x="38" y="17"/>
                    <a:pt x="37" y="17"/>
                  </a:cubicBezTo>
                  <a:cubicBezTo>
                    <a:pt x="35" y="17"/>
                    <a:pt x="34" y="18"/>
                    <a:pt x="32" y="18"/>
                  </a:cubicBezTo>
                  <a:cubicBezTo>
                    <a:pt x="31" y="19"/>
                    <a:pt x="30" y="20"/>
                    <a:pt x="29" y="21"/>
                  </a:cubicBezTo>
                  <a:cubicBezTo>
                    <a:pt x="28" y="22"/>
                    <a:pt x="27" y="24"/>
                    <a:pt x="27" y="26"/>
                  </a:cubicBezTo>
                  <a:cubicBezTo>
                    <a:pt x="27" y="28"/>
                    <a:pt x="28" y="30"/>
                    <a:pt x="30" y="31"/>
                  </a:cubicBezTo>
                  <a:cubicBezTo>
                    <a:pt x="31" y="33"/>
                    <a:pt x="34" y="34"/>
                    <a:pt x="36" y="35"/>
                  </a:cubicBezTo>
                  <a:cubicBezTo>
                    <a:pt x="39" y="35"/>
                    <a:pt x="42" y="36"/>
                    <a:pt x="45" y="37"/>
                  </a:cubicBezTo>
                  <a:cubicBezTo>
                    <a:pt x="49" y="38"/>
                    <a:pt x="52" y="38"/>
                    <a:pt x="56" y="39"/>
                  </a:cubicBezTo>
                  <a:cubicBezTo>
                    <a:pt x="60" y="40"/>
                    <a:pt x="63" y="41"/>
                    <a:pt x="67" y="42"/>
                  </a:cubicBezTo>
                  <a:cubicBezTo>
                    <a:pt x="70" y="44"/>
                    <a:pt x="73" y="45"/>
                    <a:pt x="76" y="47"/>
                  </a:cubicBezTo>
                  <a:cubicBezTo>
                    <a:pt x="79" y="49"/>
                    <a:pt x="81" y="51"/>
                    <a:pt x="83" y="54"/>
                  </a:cubicBezTo>
                  <a:cubicBezTo>
                    <a:pt x="84" y="57"/>
                    <a:pt x="85" y="61"/>
                    <a:pt x="85" y="65"/>
                  </a:cubicBezTo>
                  <a:cubicBezTo>
                    <a:pt x="85" y="71"/>
                    <a:pt x="84" y="76"/>
                    <a:pt x="82" y="80"/>
                  </a:cubicBezTo>
                  <a:cubicBezTo>
                    <a:pt x="79" y="85"/>
                    <a:pt x="76" y="88"/>
                    <a:pt x="72" y="90"/>
                  </a:cubicBezTo>
                  <a:cubicBezTo>
                    <a:pt x="68" y="93"/>
                    <a:pt x="64" y="95"/>
                    <a:pt x="59" y="96"/>
                  </a:cubicBezTo>
                  <a:cubicBezTo>
                    <a:pt x="53" y="97"/>
                    <a:pt x="48" y="97"/>
                    <a:pt x="43" y="97"/>
                  </a:cubicBezTo>
                  <a:cubicBezTo>
                    <a:pt x="38" y="97"/>
                    <a:pt x="33" y="97"/>
                    <a:pt x="27" y="95"/>
                  </a:cubicBezTo>
                  <a:cubicBezTo>
                    <a:pt x="22" y="94"/>
                    <a:pt x="18" y="93"/>
                    <a:pt x="14" y="90"/>
                  </a:cubicBezTo>
                  <a:cubicBezTo>
                    <a:pt x="10" y="88"/>
                    <a:pt x="7" y="84"/>
                    <a:pt x="4" y="80"/>
                  </a:cubicBezTo>
                  <a:cubicBezTo>
                    <a:pt x="1" y="76"/>
                    <a:pt x="0" y="71"/>
                    <a:pt x="0" y="65"/>
                  </a:cubicBezTo>
                  <a:cubicBezTo>
                    <a:pt x="24" y="65"/>
                    <a:pt x="24" y="65"/>
                    <a:pt x="24" y="65"/>
                  </a:cubicBezTo>
                  <a:cubicBezTo>
                    <a:pt x="24" y="68"/>
                    <a:pt x="24" y="70"/>
                    <a:pt x="26" y="7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24"/>
            <p:cNvSpPr>
              <a:spLocks/>
            </p:cNvSpPr>
            <p:nvPr userDrawn="1"/>
          </p:nvSpPr>
          <p:spPr bwMode="auto">
            <a:xfrm>
              <a:off x="2897" y="2315"/>
              <a:ext cx="201" cy="230"/>
            </a:xfrm>
            <a:custGeom>
              <a:avLst/>
              <a:gdLst>
                <a:gd name="T0" fmla="*/ 25 w 85"/>
                <a:gd name="T1" fmla="*/ 72 h 97"/>
                <a:gd name="T2" fmla="*/ 30 w 85"/>
                <a:gd name="T3" fmla="*/ 77 h 97"/>
                <a:gd name="T4" fmla="*/ 36 w 85"/>
                <a:gd name="T5" fmla="*/ 79 h 97"/>
                <a:gd name="T6" fmla="*/ 43 w 85"/>
                <a:gd name="T7" fmla="*/ 80 h 97"/>
                <a:gd name="T8" fmla="*/ 49 w 85"/>
                <a:gd name="T9" fmla="*/ 80 h 97"/>
                <a:gd name="T10" fmla="*/ 54 w 85"/>
                <a:gd name="T11" fmla="*/ 78 h 97"/>
                <a:gd name="T12" fmla="*/ 58 w 85"/>
                <a:gd name="T13" fmla="*/ 74 h 97"/>
                <a:gd name="T14" fmla="*/ 60 w 85"/>
                <a:gd name="T15" fmla="*/ 69 h 97"/>
                <a:gd name="T16" fmla="*/ 52 w 85"/>
                <a:gd name="T17" fmla="*/ 60 h 97"/>
                <a:gd name="T18" fmla="*/ 31 w 85"/>
                <a:gd name="T19" fmla="*/ 54 h 97"/>
                <a:gd name="T20" fmla="*/ 20 w 85"/>
                <a:gd name="T21" fmla="*/ 51 h 97"/>
                <a:gd name="T22" fmla="*/ 11 w 85"/>
                <a:gd name="T23" fmla="*/ 47 h 97"/>
                <a:gd name="T24" fmla="*/ 4 w 85"/>
                <a:gd name="T25" fmla="*/ 40 h 97"/>
                <a:gd name="T26" fmla="*/ 2 w 85"/>
                <a:gd name="T27" fmla="*/ 30 h 97"/>
                <a:gd name="T28" fmla="*/ 5 w 85"/>
                <a:gd name="T29" fmla="*/ 15 h 97"/>
                <a:gd name="T30" fmla="*/ 14 w 85"/>
                <a:gd name="T31" fmla="*/ 6 h 97"/>
                <a:gd name="T32" fmla="*/ 27 w 85"/>
                <a:gd name="T33" fmla="*/ 1 h 97"/>
                <a:gd name="T34" fmla="*/ 42 w 85"/>
                <a:gd name="T35" fmla="*/ 0 h 97"/>
                <a:gd name="T36" fmla="*/ 56 w 85"/>
                <a:gd name="T37" fmla="*/ 2 h 97"/>
                <a:gd name="T38" fmla="*/ 69 w 85"/>
                <a:gd name="T39" fmla="*/ 6 h 97"/>
                <a:gd name="T40" fmla="*/ 78 w 85"/>
                <a:gd name="T41" fmla="*/ 15 h 97"/>
                <a:gd name="T42" fmla="*/ 82 w 85"/>
                <a:gd name="T43" fmla="*/ 30 h 97"/>
                <a:gd name="T44" fmla="*/ 58 w 85"/>
                <a:gd name="T45" fmla="*/ 30 h 97"/>
                <a:gd name="T46" fmla="*/ 53 w 85"/>
                <a:gd name="T47" fmla="*/ 20 h 97"/>
                <a:gd name="T48" fmla="*/ 41 w 85"/>
                <a:gd name="T49" fmla="*/ 17 h 97"/>
                <a:gd name="T50" fmla="*/ 36 w 85"/>
                <a:gd name="T51" fmla="*/ 17 h 97"/>
                <a:gd name="T52" fmla="*/ 32 w 85"/>
                <a:gd name="T53" fmla="*/ 18 h 97"/>
                <a:gd name="T54" fmla="*/ 28 w 85"/>
                <a:gd name="T55" fmla="*/ 21 h 97"/>
                <a:gd name="T56" fmla="*/ 27 w 85"/>
                <a:gd name="T57" fmla="*/ 26 h 97"/>
                <a:gd name="T58" fmla="*/ 29 w 85"/>
                <a:gd name="T59" fmla="*/ 31 h 97"/>
                <a:gd name="T60" fmla="*/ 36 w 85"/>
                <a:gd name="T61" fmla="*/ 35 h 97"/>
                <a:gd name="T62" fmla="*/ 45 w 85"/>
                <a:gd name="T63" fmla="*/ 37 h 97"/>
                <a:gd name="T64" fmla="*/ 56 w 85"/>
                <a:gd name="T65" fmla="*/ 39 h 97"/>
                <a:gd name="T66" fmla="*/ 66 w 85"/>
                <a:gd name="T67" fmla="*/ 42 h 97"/>
                <a:gd name="T68" fmla="*/ 76 w 85"/>
                <a:gd name="T69" fmla="*/ 47 h 97"/>
                <a:gd name="T70" fmla="*/ 82 w 85"/>
                <a:gd name="T71" fmla="*/ 54 h 97"/>
                <a:gd name="T72" fmla="*/ 85 w 85"/>
                <a:gd name="T73" fmla="*/ 65 h 97"/>
                <a:gd name="T74" fmla="*/ 81 w 85"/>
                <a:gd name="T75" fmla="*/ 80 h 97"/>
                <a:gd name="T76" fmla="*/ 72 w 85"/>
                <a:gd name="T77" fmla="*/ 90 h 97"/>
                <a:gd name="T78" fmla="*/ 58 w 85"/>
                <a:gd name="T79" fmla="*/ 96 h 97"/>
                <a:gd name="T80" fmla="*/ 43 w 85"/>
                <a:gd name="T81" fmla="*/ 97 h 97"/>
                <a:gd name="T82" fmla="*/ 27 w 85"/>
                <a:gd name="T83" fmla="*/ 95 h 97"/>
                <a:gd name="T84" fmla="*/ 14 w 85"/>
                <a:gd name="T85" fmla="*/ 90 h 97"/>
                <a:gd name="T86" fmla="*/ 4 w 85"/>
                <a:gd name="T87" fmla="*/ 80 h 97"/>
                <a:gd name="T88" fmla="*/ 0 w 85"/>
                <a:gd name="T89" fmla="*/ 65 h 97"/>
                <a:gd name="T90" fmla="*/ 24 w 85"/>
                <a:gd name="T91" fmla="*/ 65 h 97"/>
                <a:gd name="T92" fmla="*/ 25 w 85"/>
                <a:gd name="T93" fmla="*/ 7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97">
                  <a:moveTo>
                    <a:pt x="25" y="72"/>
                  </a:moveTo>
                  <a:cubicBezTo>
                    <a:pt x="26" y="74"/>
                    <a:pt x="28" y="75"/>
                    <a:pt x="30" y="77"/>
                  </a:cubicBezTo>
                  <a:cubicBezTo>
                    <a:pt x="31" y="78"/>
                    <a:pt x="33" y="79"/>
                    <a:pt x="36" y="79"/>
                  </a:cubicBezTo>
                  <a:cubicBezTo>
                    <a:pt x="38" y="80"/>
                    <a:pt x="41" y="80"/>
                    <a:pt x="43" y="80"/>
                  </a:cubicBezTo>
                  <a:cubicBezTo>
                    <a:pt x="45" y="80"/>
                    <a:pt x="47" y="80"/>
                    <a:pt x="49" y="80"/>
                  </a:cubicBezTo>
                  <a:cubicBezTo>
                    <a:pt x="51" y="79"/>
                    <a:pt x="52" y="79"/>
                    <a:pt x="54" y="78"/>
                  </a:cubicBezTo>
                  <a:cubicBezTo>
                    <a:pt x="56" y="77"/>
                    <a:pt x="57" y="76"/>
                    <a:pt x="58" y="74"/>
                  </a:cubicBezTo>
                  <a:cubicBezTo>
                    <a:pt x="59" y="73"/>
                    <a:pt x="60" y="71"/>
                    <a:pt x="60" y="69"/>
                  </a:cubicBezTo>
                  <a:cubicBezTo>
                    <a:pt x="60" y="65"/>
                    <a:pt x="57" y="62"/>
                    <a:pt x="52" y="60"/>
                  </a:cubicBezTo>
                  <a:cubicBezTo>
                    <a:pt x="47" y="58"/>
                    <a:pt x="40" y="56"/>
                    <a:pt x="31" y="54"/>
                  </a:cubicBezTo>
                  <a:cubicBezTo>
                    <a:pt x="27" y="53"/>
                    <a:pt x="24" y="52"/>
                    <a:pt x="20" y="51"/>
                  </a:cubicBezTo>
                  <a:cubicBezTo>
                    <a:pt x="17" y="50"/>
                    <a:pt x="13" y="49"/>
                    <a:pt x="11" y="47"/>
                  </a:cubicBezTo>
                  <a:cubicBezTo>
                    <a:pt x="8" y="45"/>
                    <a:pt x="6" y="43"/>
                    <a:pt x="4" y="40"/>
                  </a:cubicBezTo>
                  <a:cubicBezTo>
                    <a:pt x="2" y="37"/>
                    <a:pt x="2" y="34"/>
                    <a:pt x="2" y="30"/>
                  </a:cubicBezTo>
                  <a:cubicBezTo>
                    <a:pt x="2" y="24"/>
                    <a:pt x="3" y="19"/>
                    <a:pt x="5" y="15"/>
                  </a:cubicBezTo>
                  <a:cubicBezTo>
                    <a:pt x="7" y="11"/>
                    <a:pt x="11" y="8"/>
                    <a:pt x="14" y="6"/>
                  </a:cubicBezTo>
                  <a:cubicBezTo>
                    <a:pt x="18" y="4"/>
                    <a:pt x="22" y="2"/>
                    <a:pt x="27" y="1"/>
                  </a:cubicBezTo>
                  <a:cubicBezTo>
                    <a:pt x="32" y="1"/>
                    <a:pt x="37" y="0"/>
                    <a:pt x="42" y="0"/>
                  </a:cubicBezTo>
                  <a:cubicBezTo>
                    <a:pt x="47" y="0"/>
                    <a:pt x="52" y="1"/>
                    <a:pt x="56" y="2"/>
                  </a:cubicBezTo>
                  <a:cubicBezTo>
                    <a:pt x="61" y="2"/>
                    <a:pt x="65" y="4"/>
                    <a:pt x="69" y="6"/>
                  </a:cubicBezTo>
                  <a:cubicBezTo>
                    <a:pt x="73" y="9"/>
                    <a:pt x="76" y="12"/>
                    <a:pt x="78" y="15"/>
                  </a:cubicBezTo>
                  <a:cubicBezTo>
                    <a:pt x="80" y="19"/>
                    <a:pt x="82" y="24"/>
                    <a:pt x="82" y="30"/>
                  </a:cubicBezTo>
                  <a:cubicBezTo>
                    <a:pt x="58" y="30"/>
                    <a:pt x="58" y="30"/>
                    <a:pt x="58" y="30"/>
                  </a:cubicBezTo>
                  <a:cubicBezTo>
                    <a:pt x="58" y="25"/>
                    <a:pt x="56" y="21"/>
                    <a:pt x="53" y="20"/>
                  </a:cubicBezTo>
                  <a:cubicBezTo>
                    <a:pt x="49" y="18"/>
                    <a:pt x="46" y="17"/>
                    <a:pt x="41" y="17"/>
                  </a:cubicBezTo>
                  <a:cubicBezTo>
                    <a:pt x="40" y="17"/>
                    <a:pt x="38" y="17"/>
                    <a:pt x="36" y="17"/>
                  </a:cubicBezTo>
                  <a:cubicBezTo>
                    <a:pt x="35" y="17"/>
                    <a:pt x="33" y="18"/>
                    <a:pt x="32" y="18"/>
                  </a:cubicBezTo>
                  <a:cubicBezTo>
                    <a:pt x="31" y="19"/>
                    <a:pt x="29" y="20"/>
                    <a:pt x="28" y="21"/>
                  </a:cubicBezTo>
                  <a:cubicBezTo>
                    <a:pt x="27" y="22"/>
                    <a:pt x="27" y="24"/>
                    <a:pt x="27" y="26"/>
                  </a:cubicBezTo>
                  <a:cubicBezTo>
                    <a:pt x="27" y="28"/>
                    <a:pt x="28" y="30"/>
                    <a:pt x="29" y="31"/>
                  </a:cubicBezTo>
                  <a:cubicBezTo>
                    <a:pt x="31" y="33"/>
                    <a:pt x="33" y="34"/>
                    <a:pt x="36" y="35"/>
                  </a:cubicBezTo>
                  <a:cubicBezTo>
                    <a:pt x="39" y="35"/>
                    <a:pt x="42" y="36"/>
                    <a:pt x="45" y="37"/>
                  </a:cubicBezTo>
                  <a:cubicBezTo>
                    <a:pt x="49" y="38"/>
                    <a:pt x="52" y="38"/>
                    <a:pt x="56" y="39"/>
                  </a:cubicBezTo>
                  <a:cubicBezTo>
                    <a:pt x="59" y="40"/>
                    <a:pt x="63" y="41"/>
                    <a:pt x="66" y="42"/>
                  </a:cubicBezTo>
                  <a:cubicBezTo>
                    <a:pt x="70" y="44"/>
                    <a:pt x="73" y="45"/>
                    <a:pt x="76" y="47"/>
                  </a:cubicBezTo>
                  <a:cubicBezTo>
                    <a:pt x="79" y="49"/>
                    <a:pt x="81" y="51"/>
                    <a:pt x="82" y="54"/>
                  </a:cubicBezTo>
                  <a:cubicBezTo>
                    <a:pt x="84" y="57"/>
                    <a:pt x="85" y="61"/>
                    <a:pt x="85" y="65"/>
                  </a:cubicBezTo>
                  <a:cubicBezTo>
                    <a:pt x="85" y="71"/>
                    <a:pt x="84" y="76"/>
                    <a:pt x="81" y="80"/>
                  </a:cubicBezTo>
                  <a:cubicBezTo>
                    <a:pt x="79" y="85"/>
                    <a:pt x="76" y="88"/>
                    <a:pt x="72" y="90"/>
                  </a:cubicBezTo>
                  <a:cubicBezTo>
                    <a:pt x="68" y="93"/>
                    <a:pt x="63" y="95"/>
                    <a:pt x="58" y="96"/>
                  </a:cubicBezTo>
                  <a:cubicBezTo>
                    <a:pt x="53" y="97"/>
                    <a:pt x="48" y="97"/>
                    <a:pt x="43" y="97"/>
                  </a:cubicBezTo>
                  <a:cubicBezTo>
                    <a:pt x="38" y="97"/>
                    <a:pt x="32" y="97"/>
                    <a:pt x="27" y="95"/>
                  </a:cubicBezTo>
                  <a:cubicBezTo>
                    <a:pt x="22" y="94"/>
                    <a:pt x="17" y="93"/>
                    <a:pt x="14" y="90"/>
                  </a:cubicBezTo>
                  <a:cubicBezTo>
                    <a:pt x="10" y="88"/>
                    <a:pt x="6" y="84"/>
                    <a:pt x="4" y="80"/>
                  </a:cubicBezTo>
                  <a:cubicBezTo>
                    <a:pt x="1" y="76"/>
                    <a:pt x="0" y="71"/>
                    <a:pt x="0" y="65"/>
                  </a:cubicBezTo>
                  <a:cubicBezTo>
                    <a:pt x="24" y="65"/>
                    <a:pt x="24" y="65"/>
                    <a:pt x="24" y="65"/>
                  </a:cubicBezTo>
                  <a:cubicBezTo>
                    <a:pt x="24" y="68"/>
                    <a:pt x="24" y="70"/>
                    <a:pt x="25" y="7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25"/>
            <p:cNvSpPr>
              <a:spLocks noEditPoints="1"/>
            </p:cNvSpPr>
            <p:nvPr userDrawn="1"/>
          </p:nvSpPr>
          <p:spPr bwMode="auto">
            <a:xfrm>
              <a:off x="3126" y="2315"/>
              <a:ext cx="225" cy="230"/>
            </a:xfrm>
            <a:custGeom>
              <a:avLst/>
              <a:gdLst>
                <a:gd name="T0" fmla="*/ 3 w 95"/>
                <a:gd name="T1" fmla="*/ 29 h 97"/>
                <a:gd name="T2" fmla="*/ 13 w 95"/>
                <a:gd name="T3" fmla="*/ 13 h 97"/>
                <a:gd name="T4" fmla="*/ 28 w 95"/>
                <a:gd name="T5" fmla="*/ 4 h 97"/>
                <a:gd name="T6" fmla="*/ 47 w 95"/>
                <a:gd name="T7" fmla="*/ 0 h 97"/>
                <a:gd name="T8" fmla="*/ 67 w 95"/>
                <a:gd name="T9" fmla="*/ 4 h 97"/>
                <a:gd name="T10" fmla="*/ 82 w 95"/>
                <a:gd name="T11" fmla="*/ 13 h 97"/>
                <a:gd name="T12" fmla="*/ 92 w 95"/>
                <a:gd name="T13" fmla="*/ 29 h 97"/>
                <a:gd name="T14" fmla="*/ 95 w 95"/>
                <a:gd name="T15" fmla="*/ 49 h 97"/>
                <a:gd name="T16" fmla="*/ 92 w 95"/>
                <a:gd name="T17" fmla="*/ 69 h 97"/>
                <a:gd name="T18" fmla="*/ 82 w 95"/>
                <a:gd name="T19" fmla="*/ 84 h 97"/>
                <a:gd name="T20" fmla="*/ 67 w 95"/>
                <a:gd name="T21" fmla="*/ 94 h 97"/>
                <a:gd name="T22" fmla="*/ 47 w 95"/>
                <a:gd name="T23" fmla="*/ 97 h 97"/>
                <a:gd name="T24" fmla="*/ 28 w 95"/>
                <a:gd name="T25" fmla="*/ 94 h 97"/>
                <a:gd name="T26" fmla="*/ 13 w 95"/>
                <a:gd name="T27" fmla="*/ 84 h 97"/>
                <a:gd name="T28" fmla="*/ 3 w 95"/>
                <a:gd name="T29" fmla="*/ 69 h 97"/>
                <a:gd name="T30" fmla="*/ 0 w 95"/>
                <a:gd name="T31" fmla="*/ 49 h 97"/>
                <a:gd name="T32" fmla="*/ 3 w 95"/>
                <a:gd name="T33" fmla="*/ 29 h 97"/>
                <a:gd name="T34" fmla="*/ 26 w 95"/>
                <a:gd name="T35" fmla="*/ 60 h 97"/>
                <a:gd name="T36" fmla="*/ 30 w 95"/>
                <a:gd name="T37" fmla="*/ 69 h 97"/>
                <a:gd name="T38" fmla="*/ 37 w 95"/>
                <a:gd name="T39" fmla="*/ 76 h 97"/>
                <a:gd name="T40" fmla="*/ 47 w 95"/>
                <a:gd name="T41" fmla="*/ 78 h 97"/>
                <a:gd name="T42" fmla="*/ 58 w 95"/>
                <a:gd name="T43" fmla="*/ 76 h 97"/>
                <a:gd name="T44" fmla="*/ 65 w 95"/>
                <a:gd name="T45" fmla="*/ 69 h 97"/>
                <a:gd name="T46" fmla="*/ 69 w 95"/>
                <a:gd name="T47" fmla="*/ 60 h 97"/>
                <a:gd name="T48" fmla="*/ 70 w 95"/>
                <a:gd name="T49" fmla="*/ 49 h 97"/>
                <a:gd name="T50" fmla="*/ 69 w 95"/>
                <a:gd name="T51" fmla="*/ 38 h 97"/>
                <a:gd name="T52" fmla="*/ 65 w 95"/>
                <a:gd name="T53" fmla="*/ 28 h 97"/>
                <a:gd name="T54" fmla="*/ 58 w 95"/>
                <a:gd name="T55" fmla="*/ 22 h 97"/>
                <a:gd name="T56" fmla="*/ 47 w 95"/>
                <a:gd name="T57" fmla="*/ 19 h 97"/>
                <a:gd name="T58" fmla="*/ 37 w 95"/>
                <a:gd name="T59" fmla="*/ 22 h 97"/>
                <a:gd name="T60" fmla="*/ 30 w 95"/>
                <a:gd name="T61" fmla="*/ 28 h 97"/>
                <a:gd name="T62" fmla="*/ 26 w 95"/>
                <a:gd name="T63" fmla="*/ 38 h 97"/>
                <a:gd name="T64" fmla="*/ 25 w 95"/>
                <a:gd name="T65" fmla="*/ 49 h 97"/>
                <a:gd name="T66" fmla="*/ 26 w 95"/>
                <a:gd name="T67" fmla="*/ 6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5" h="97">
                  <a:moveTo>
                    <a:pt x="3" y="29"/>
                  </a:moveTo>
                  <a:cubicBezTo>
                    <a:pt x="5" y="23"/>
                    <a:pt x="9" y="18"/>
                    <a:pt x="13" y="13"/>
                  </a:cubicBezTo>
                  <a:cubicBezTo>
                    <a:pt x="17" y="9"/>
                    <a:pt x="22" y="6"/>
                    <a:pt x="28" y="4"/>
                  </a:cubicBezTo>
                  <a:cubicBezTo>
                    <a:pt x="34" y="1"/>
                    <a:pt x="40" y="0"/>
                    <a:pt x="47" y="0"/>
                  </a:cubicBezTo>
                  <a:cubicBezTo>
                    <a:pt x="55" y="0"/>
                    <a:pt x="61" y="1"/>
                    <a:pt x="67" y="4"/>
                  </a:cubicBezTo>
                  <a:cubicBezTo>
                    <a:pt x="73" y="6"/>
                    <a:pt x="78" y="9"/>
                    <a:pt x="82" y="13"/>
                  </a:cubicBezTo>
                  <a:cubicBezTo>
                    <a:pt x="86" y="18"/>
                    <a:pt x="90" y="23"/>
                    <a:pt x="92" y="29"/>
                  </a:cubicBezTo>
                  <a:cubicBezTo>
                    <a:pt x="94" y="35"/>
                    <a:pt x="95" y="41"/>
                    <a:pt x="95" y="49"/>
                  </a:cubicBezTo>
                  <a:cubicBezTo>
                    <a:pt x="95" y="56"/>
                    <a:pt x="94" y="63"/>
                    <a:pt x="92" y="69"/>
                  </a:cubicBezTo>
                  <a:cubicBezTo>
                    <a:pt x="90" y="75"/>
                    <a:pt x="86" y="80"/>
                    <a:pt x="82" y="84"/>
                  </a:cubicBezTo>
                  <a:cubicBezTo>
                    <a:pt x="78" y="88"/>
                    <a:pt x="73" y="91"/>
                    <a:pt x="67" y="94"/>
                  </a:cubicBezTo>
                  <a:cubicBezTo>
                    <a:pt x="61" y="96"/>
                    <a:pt x="55" y="97"/>
                    <a:pt x="47" y="97"/>
                  </a:cubicBezTo>
                  <a:cubicBezTo>
                    <a:pt x="40" y="97"/>
                    <a:pt x="34" y="96"/>
                    <a:pt x="28" y="94"/>
                  </a:cubicBezTo>
                  <a:cubicBezTo>
                    <a:pt x="22" y="91"/>
                    <a:pt x="17" y="88"/>
                    <a:pt x="13" y="84"/>
                  </a:cubicBezTo>
                  <a:cubicBezTo>
                    <a:pt x="9" y="80"/>
                    <a:pt x="5" y="75"/>
                    <a:pt x="3" y="69"/>
                  </a:cubicBezTo>
                  <a:cubicBezTo>
                    <a:pt x="1" y="63"/>
                    <a:pt x="0" y="56"/>
                    <a:pt x="0" y="49"/>
                  </a:cubicBezTo>
                  <a:cubicBezTo>
                    <a:pt x="0" y="41"/>
                    <a:pt x="1" y="35"/>
                    <a:pt x="3" y="29"/>
                  </a:cubicBezTo>
                  <a:close/>
                  <a:moveTo>
                    <a:pt x="26" y="60"/>
                  </a:moveTo>
                  <a:cubicBezTo>
                    <a:pt x="27" y="63"/>
                    <a:pt x="28" y="66"/>
                    <a:pt x="30" y="69"/>
                  </a:cubicBezTo>
                  <a:cubicBezTo>
                    <a:pt x="32" y="72"/>
                    <a:pt x="34" y="74"/>
                    <a:pt x="37" y="76"/>
                  </a:cubicBezTo>
                  <a:cubicBezTo>
                    <a:pt x="40" y="77"/>
                    <a:pt x="43" y="78"/>
                    <a:pt x="47" y="78"/>
                  </a:cubicBezTo>
                  <a:cubicBezTo>
                    <a:pt x="52" y="78"/>
                    <a:pt x="55" y="77"/>
                    <a:pt x="58" y="76"/>
                  </a:cubicBezTo>
                  <a:cubicBezTo>
                    <a:pt x="61" y="74"/>
                    <a:pt x="63" y="72"/>
                    <a:pt x="65" y="69"/>
                  </a:cubicBezTo>
                  <a:cubicBezTo>
                    <a:pt x="67" y="66"/>
                    <a:pt x="68" y="63"/>
                    <a:pt x="69" y="60"/>
                  </a:cubicBezTo>
                  <a:cubicBezTo>
                    <a:pt x="70" y="56"/>
                    <a:pt x="70" y="52"/>
                    <a:pt x="70" y="49"/>
                  </a:cubicBezTo>
                  <a:cubicBezTo>
                    <a:pt x="70" y="45"/>
                    <a:pt x="70" y="41"/>
                    <a:pt x="69" y="38"/>
                  </a:cubicBezTo>
                  <a:cubicBezTo>
                    <a:pt x="68" y="34"/>
                    <a:pt x="67" y="31"/>
                    <a:pt x="65" y="28"/>
                  </a:cubicBezTo>
                  <a:cubicBezTo>
                    <a:pt x="63" y="26"/>
                    <a:pt x="61" y="23"/>
                    <a:pt x="58" y="22"/>
                  </a:cubicBezTo>
                  <a:cubicBezTo>
                    <a:pt x="55" y="20"/>
                    <a:pt x="52" y="19"/>
                    <a:pt x="47" y="19"/>
                  </a:cubicBezTo>
                  <a:cubicBezTo>
                    <a:pt x="43" y="19"/>
                    <a:pt x="40" y="20"/>
                    <a:pt x="37" y="22"/>
                  </a:cubicBezTo>
                  <a:cubicBezTo>
                    <a:pt x="34" y="23"/>
                    <a:pt x="32" y="26"/>
                    <a:pt x="30" y="28"/>
                  </a:cubicBezTo>
                  <a:cubicBezTo>
                    <a:pt x="28" y="31"/>
                    <a:pt x="27" y="34"/>
                    <a:pt x="26" y="38"/>
                  </a:cubicBezTo>
                  <a:cubicBezTo>
                    <a:pt x="26" y="41"/>
                    <a:pt x="25" y="45"/>
                    <a:pt x="25" y="49"/>
                  </a:cubicBezTo>
                  <a:cubicBezTo>
                    <a:pt x="25" y="52"/>
                    <a:pt x="26" y="56"/>
                    <a:pt x="26" y="6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26"/>
            <p:cNvSpPr>
              <a:spLocks/>
            </p:cNvSpPr>
            <p:nvPr userDrawn="1"/>
          </p:nvSpPr>
          <p:spPr bwMode="auto">
            <a:xfrm>
              <a:off x="3384" y="2315"/>
              <a:ext cx="215" cy="230"/>
            </a:xfrm>
            <a:custGeom>
              <a:avLst/>
              <a:gdLst>
                <a:gd name="T0" fmla="*/ 47 w 91"/>
                <a:gd name="T1" fmla="*/ 19 h 97"/>
                <a:gd name="T2" fmla="*/ 37 w 91"/>
                <a:gd name="T3" fmla="*/ 22 h 97"/>
                <a:gd name="T4" fmla="*/ 30 w 91"/>
                <a:gd name="T5" fmla="*/ 29 h 97"/>
                <a:gd name="T6" fmla="*/ 26 w 91"/>
                <a:gd name="T7" fmla="*/ 39 h 97"/>
                <a:gd name="T8" fmla="*/ 25 w 91"/>
                <a:gd name="T9" fmla="*/ 49 h 97"/>
                <a:gd name="T10" fmla="*/ 26 w 91"/>
                <a:gd name="T11" fmla="*/ 59 h 97"/>
                <a:gd name="T12" fmla="*/ 30 w 91"/>
                <a:gd name="T13" fmla="*/ 69 h 97"/>
                <a:gd name="T14" fmla="*/ 36 w 91"/>
                <a:gd name="T15" fmla="*/ 75 h 97"/>
                <a:gd name="T16" fmla="*/ 46 w 91"/>
                <a:gd name="T17" fmla="*/ 78 h 97"/>
                <a:gd name="T18" fmla="*/ 60 w 91"/>
                <a:gd name="T19" fmla="*/ 73 h 97"/>
                <a:gd name="T20" fmla="*/ 66 w 91"/>
                <a:gd name="T21" fmla="*/ 59 h 97"/>
                <a:gd name="T22" fmla="*/ 91 w 91"/>
                <a:gd name="T23" fmla="*/ 59 h 97"/>
                <a:gd name="T24" fmla="*/ 76 w 91"/>
                <a:gd name="T25" fmla="*/ 87 h 97"/>
                <a:gd name="T26" fmla="*/ 46 w 91"/>
                <a:gd name="T27" fmla="*/ 97 h 97"/>
                <a:gd name="T28" fmla="*/ 27 w 91"/>
                <a:gd name="T29" fmla="*/ 94 h 97"/>
                <a:gd name="T30" fmla="*/ 13 w 91"/>
                <a:gd name="T31" fmla="*/ 84 h 97"/>
                <a:gd name="T32" fmla="*/ 3 w 91"/>
                <a:gd name="T33" fmla="*/ 69 h 97"/>
                <a:gd name="T34" fmla="*/ 0 w 91"/>
                <a:gd name="T35" fmla="*/ 50 h 97"/>
                <a:gd name="T36" fmla="*/ 3 w 91"/>
                <a:gd name="T37" fmla="*/ 30 h 97"/>
                <a:gd name="T38" fmla="*/ 12 w 91"/>
                <a:gd name="T39" fmla="*/ 14 h 97"/>
                <a:gd name="T40" fmla="*/ 27 w 91"/>
                <a:gd name="T41" fmla="*/ 4 h 97"/>
                <a:gd name="T42" fmla="*/ 47 w 91"/>
                <a:gd name="T43" fmla="*/ 0 h 97"/>
                <a:gd name="T44" fmla="*/ 63 w 91"/>
                <a:gd name="T45" fmla="*/ 2 h 97"/>
                <a:gd name="T46" fmla="*/ 76 w 91"/>
                <a:gd name="T47" fmla="*/ 9 h 97"/>
                <a:gd name="T48" fmla="*/ 86 w 91"/>
                <a:gd name="T49" fmla="*/ 20 h 97"/>
                <a:gd name="T50" fmla="*/ 90 w 91"/>
                <a:gd name="T51" fmla="*/ 35 h 97"/>
                <a:gd name="T52" fmla="*/ 65 w 91"/>
                <a:gd name="T53" fmla="*/ 35 h 97"/>
                <a:gd name="T54" fmla="*/ 47 w 91"/>
                <a:gd name="T55" fmla="*/ 1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1" h="97">
                  <a:moveTo>
                    <a:pt x="47" y="19"/>
                  </a:moveTo>
                  <a:cubicBezTo>
                    <a:pt x="43" y="19"/>
                    <a:pt x="39" y="20"/>
                    <a:pt x="37" y="22"/>
                  </a:cubicBezTo>
                  <a:cubicBezTo>
                    <a:pt x="34" y="24"/>
                    <a:pt x="32" y="26"/>
                    <a:pt x="30" y="29"/>
                  </a:cubicBezTo>
                  <a:cubicBezTo>
                    <a:pt x="28" y="32"/>
                    <a:pt x="27" y="35"/>
                    <a:pt x="26" y="39"/>
                  </a:cubicBezTo>
                  <a:cubicBezTo>
                    <a:pt x="25" y="42"/>
                    <a:pt x="25" y="46"/>
                    <a:pt x="25" y="49"/>
                  </a:cubicBezTo>
                  <a:cubicBezTo>
                    <a:pt x="25" y="52"/>
                    <a:pt x="25" y="56"/>
                    <a:pt x="26" y="59"/>
                  </a:cubicBezTo>
                  <a:cubicBezTo>
                    <a:pt x="27" y="63"/>
                    <a:pt x="28" y="66"/>
                    <a:pt x="30" y="69"/>
                  </a:cubicBezTo>
                  <a:cubicBezTo>
                    <a:pt x="31" y="71"/>
                    <a:pt x="33" y="74"/>
                    <a:pt x="36" y="75"/>
                  </a:cubicBezTo>
                  <a:cubicBezTo>
                    <a:pt x="39" y="77"/>
                    <a:pt x="42" y="78"/>
                    <a:pt x="46" y="78"/>
                  </a:cubicBezTo>
                  <a:cubicBezTo>
                    <a:pt x="52" y="78"/>
                    <a:pt x="57" y="76"/>
                    <a:pt x="60" y="73"/>
                  </a:cubicBezTo>
                  <a:cubicBezTo>
                    <a:pt x="63" y="70"/>
                    <a:pt x="65" y="65"/>
                    <a:pt x="66" y="59"/>
                  </a:cubicBezTo>
                  <a:cubicBezTo>
                    <a:pt x="91" y="59"/>
                    <a:pt x="91" y="59"/>
                    <a:pt x="91" y="59"/>
                  </a:cubicBezTo>
                  <a:cubicBezTo>
                    <a:pt x="89" y="72"/>
                    <a:pt x="84" y="81"/>
                    <a:pt x="76" y="87"/>
                  </a:cubicBezTo>
                  <a:cubicBezTo>
                    <a:pt x="69" y="94"/>
                    <a:pt x="59" y="97"/>
                    <a:pt x="46" y="97"/>
                  </a:cubicBezTo>
                  <a:cubicBezTo>
                    <a:pt x="39" y="97"/>
                    <a:pt x="33" y="96"/>
                    <a:pt x="27" y="94"/>
                  </a:cubicBezTo>
                  <a:cubicBezTo>
                    <a:pt x="22" y="91"/>
                    <a:pt x="17" y="88"/>
                    <a:pt x="13" y="84"/>
                  </a:cubicBezTo>
                  <a:cubicBezTo>
                    <a:pt x="9" y="80"/>
                    <a:pt x="5" y="75"/>
                    <a:pt x="3" y="69"/>
                  </a:cubicBezTo>
                  <a:cubicBezTo>
                    <a:pt x="1" y="63"/>
                    <a:pt x="0" y="57"/>
                    <a:pt x="0" y="50"/>
                  </a:cubicBezTo>
                  <a:cubicBezTo>
                    <a:pt x="0" y="43"/>
                    <a:pt x="1" y="36"/>
                    <a:pt x="3" y="30"/>
                  </a:cubicBezTo>
                  <a:cubicBezTo>
                    <a:pt x="5" y="24"/>
                    <a:pt x="8" y="19"/>
                    <a:pt x="12" y="14"/>
                  </a:cubicBezTo>
                  <a:cubicBezTo>
                    <a:pt x="16" y="10"/>
                    <a:pt x="21" y="6"/>
                    <a:pt x="27" y="4"/>
                  </a:cubicBezTo>
                  <a:cubicBezTo>
                    <a:pt x="33" y="1"/>
                    <a:pt x="39" y="0"/>
                    <a:pt x="47" y="0"/>
                  </a:cubicBezTo>
                  <a:cubicBezTo>
                    <a:pt x="52" y="0"/>
                    <a:pt x="58" y="1"/>
                    <a:pt x="63" y="2"/>
                  </a:cubicBezTo>
                  <a:cubicBezTo>
                    <a:pt x="68" y="4"/>
                    <a:pt x="72" y="6"/>
                    <a:pt x="76" y="9"/>
                  </a:cubicBezTo>
                  <a:cubicBezTo>
                    <a:pt x="80" y="12"/>
                    <a:pt x="83" y="15"/>
                    <a:pt x="86" y="20"/>
                  </a:cubicBezTo>
                  <a:cubicBezTo>
                    <a:pt x="88" y="24"/>
                    <a:pt x="90" y="29"/>
                    <a:pt x="90" y="35"/>
                  </a:cubicBezTo>
                  <a:cubicBezTo>
                    <a:pt x="65" y="35"/>
                    <a:pt x="65" y="35"/>
                    <a:pt x="65" y="35"/>
                  </a:cubicBezTo>
                  <a:cubicBezTo>
                    <a:pt x="64" y="24"/>
                    <a:pt x="57" y="19"/>
                    <a:pt x="47" y="1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27"/>
            <p:cNvSpPr>
              <a:spLocks noEditPoints="1"/>
            </p:cNvSpPr>
            <p:nvPr userDrawn="1"/>
          </p:nvSpPr>
          <p:spPr bwMode="auto">
            <a:xfrm>
              <a:off x="3635" y="2237"/>
              <a:ext cx="59" cy="304"/>
            </a:xfrm>
            <a:custGeom>
              <a:avLst/>
              <a:gdLst>
                <a:gd name="T0" fmla="*/ 0 w 59"/>
                <a:gd name="T1" fmla="*/ 50 h 304"/>
                <a:gd name="T2" fmla="*/ 0 w 59"/>
                <a:gd name="T3" fmla="*/ 0 h 304"/>
                <a:gd name="T4" fmla="*/ 59 w 59"/>
                <a:gd name="T5" fmla="*/ 0 h 304"/>
                <a:gd name="T6" fmla="*/ 59 w 59"/>
                <a:gd name="T7" fmla="*/ 50 h 304"/>
                <a:gd name="T8" fmla="*/ 0 w 59"/>
                <a:gd name="T9" fmla="*/ 50 h 304"/>
                <a:gd name="T10" fmla="*/ 59 w 59"/>
                <a:gd name="T11" fmla="*/ 85 h 304"/>
                <a:gd name="T12" fmla="*/ 59 w 59"/>
                <a:gd name="T13" fmla="*/ 304 h 304"/>
                <a:gd name="T14" fmla="*/ 0 w 59"/>
                <a:gd name="T15" fmla="*/ 304 h 304"/>
                <a:gd name="T16" fmla="*/ 0 w 59"/>
                <a:gd name="T17" fmla="*/ 85 h 304"/>
                <a:gd name="T18" fmla="*/ 59 w 59"/>
                <a:gd name="T19" fmla="*/ 85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304">
                  <a:moveTo>
                    <a:pt x="0" y="50"/>
                  </a:moveTo>
                  <a:lnTo>
                    <a:pt x="0" y="0"/>
                  </a:lnTo>
                  <a:lnTo>
                    <a:pt x="59" y="0"/>
                  </a:lnTo>
                  <a:lnTo>
                    <a:pt x="59" y="50"/>
                  </a:lnTo>
                  <a:lnTo>
                    <a:pt x="0" y="50"/>
                  </a:lnTo>
                  <a:close/>
                  <a:moveTo>
                    <a:pt x="59" y="85"/>
                  </a:moveTo>
                  <a:lnTo>
                    <a:pt x="59" y="304"/>
                  </a:lnTo>
                  <a:lnTo>
                    <a:pt x="0" y="304"/>
                  </a:lnTo>
                  <a:lnTo>
                    <a:pt x="0" y="85"/>
                  </a:lnTo>
                  <a:lnTo>
                    <a:pt x="59" y="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28"/>
            <p:cNvSpPr>
              <a:spLocks noEditPoints="1"/>
            </p:cNvSpPr>
            <p:nvPr userDrawn="1"/>
          </p:nvSpPr>
          <p:spPr bwMode="auto">
            <a:xfrm>
              <a:off x="3732" y="2315"/>
              <a:ext cx="213" cy="230"/>
            </a:xfrm>
            <a:custGeom>
              <a:avLst/>
              <a:gdLst>
                <a:gd name="T0" fmla="*/ 7 w 90"/>
                <a:gd name="T1" fmla="*/ 16 h 97"/>
                <a:gd name="T2" fmla="*/ 17 w 90"/>
                <a:gd name="T3" fmla="*/ 7 h 97"/>
                <a:gd name="T4" fmla="*/ 31 w 90"/>
                <a:gd name="T5" fmla="*/ 2 h 97"/>
                <a:gd name="T6" fmla="*/ 46 w 90"/>
                <a:gd name="T7" fmla="*/ 0 h 97"/>
                <a:gd name="T8" fmla="*/ 60 w 90"/>
                <a:gd name="T9" fmla="*/ 1 h 97"/>
                <a:gd name="T10" fmla="*/ 73 w 90"/>
                <a:gd name="T11" fmla="*/ 5 h 97"/>
                <a:gd name="T12" fmla="*/ 83 w 90"/>
                <a:gd name="T13" fmla="*/ 13 h 97"/>
                <a:gd name="T14" fmla="*/ 87 w 90"/>
                <a:gd name="T15" fmla="*/ 26 h 97"/>
                <a:gd name="T16" fmla="*/ 87 w 90"/>
                <a:gd name="T17" fmla="*/ 74 h 97"/>
                <a:gd name="T18" fmla="*/ 87 w 90"/>
                <a:gd name="T19" fmla="*/ 86 h 97"/>
                <a:gd name="T20" fmla="*/ 90 w 90"/>
                <a:gd name="T21" fmla="*/ 95 h 97"/>
                <a:gd name="T22" fmla="*/ 64 w 90"/>
                <a:gd name="T23" fmla="*/ 95 h 97"/>
                <a:gd name="T24" fmla="*/ 63 w 90"/>
                <a:gd name="T25" fmla="*/ 90 h 97"/>
                <a:gd name="T26" fmla="*/ 62 w 90"/>
                <a:gd name="T27" fmla="*/ 86 h 97"/>
                <a:gd name="T28" fmla="*/ 48 w 90"/>
                <a:gd name="T29" fmla="*/ 95 h 97"/>
                <a:gd name="T30" fmla="*/ 31 w 90"/>
                <a:gd name="T31" fmla="*/ 97 h 97"/>
                <a:gd name="T32" fmla="*/ 19 w 90"/>
                <a:gd name="T33" fmla="*/ 95 h 97"/>
                <a:gd name="T34" fmla="*/ 9 w 90"/>
                <a:gd name="T35" fmla="*/ 90 h 97"/>
                <a:gd name="T36" fmla="*/ 2 w 90"/>
                <a:gd name="T37" fmla="*/ 82 h 97"/>
                <a:gd name="T38" fmla="*/ 0 w 90"/>
                <a:gd name="T39" fmla="*/ 70 h 97"/>
                <a:gd name="T40" fmla="*/ 3 w 90"/>
                <a:gd name="T41" fmla="*/ 57 h 97"/>
                <a:gd name="T42" fmla="*/ 10 w 90"/>
                <a:gd name="T43" fmla="*/ 49 h 97"/>
                <a:gd name="T44" fmla="*/ 20 w 90"/>
                <a:gd name="T45" fmla="*/ 44 h 97"/>
                <a:gd name="T46" fmla="*/ 31 w 90"/>
                <a:gd name="T47" fmla="*/ 42 h 97"/>
                <a:gd name="T48" fmla="*/ 42 w 90"/>
                <a:gd name="T49" fmla="*/ 40 h 97"/>
                <a:gd name="T50" fmla="*/ 52 w 90"/>
                <a:gd name="T51" fmla="*/ 39 h 97"/>
                <a:gd name="T52" fmla="*/ 59 w 90"/>
                <a:gd name="T53" fmla="*/ 35 h 97"/>
                <a:gd name="T54" fmla="*/ 61 w 90"/>
                <a:gd name="T55" fmla="*/ 30 h 97"/>
                <a:gd name="T56" fmla="*/ 60 w 90"/>
                <a:gd name="T57" fmla="*/ 23 h 97"/>
                <a:gd name="T58" fmla="*/ 56 w 90"/>
                <a:gd name="T59" fmla="*/ 19 h 97"/>
                <a:gd name="T60" fmla="*/ 51 w 90"/>
                <a:gd name="T61" fmla="*/ 17 h 97"/>
                <a:gd name="T62" fmla="*/ 45 w 90"/>
                <a:gd name="T63" fmla="*/ 17 h 97"/>
                <a:gd name="T64" fmla="*/ 33 w 90"/>
                <a:gd name="T65" fmla="*/ 20 h 97"/>
                <a:gd name="T66" fmla="*/ 28 w 90"/>
                <a:gd name="T67" fmla="*/ 31 h 97"/>
                <a:gd name="T68" fmla="*/ 3 w 90"/>
                <a:gd name="T69" fmla="*/ 31 h 97"/>
                <a:gd name="T70" fmla="*/ 7 w 90"/>
                <a:gd name="T71" fmla="*/ 16 h 97"/>
                <a:gd name="T72" fmla="*/ 57 w 90"/>
                <a:gd name="T73" fmla="*/ 52 h 97"/>
                <a:gd name="T74" fmla="*/ 52 w 90"/>
                <a:gd name="T75" fmla="*/ 53 h 97"/>
                <a:gd name="T76" fmla="*/ 46 w 90"/>
                <a:gd name="T77" fmla="*/ 54 h 97"/>
                <a:gd name="T78" fmla="*/ 40 w 90"/>
                <a:gd name="T79" fmla="*/ 55 h 97"/>
                <a:gd name="T80" fmla="*/ 35 w 90"/>
                <a:gd name="T81" fmla="*/ 56 h 97"/>
                <a:gd name="T82" fmla="*/ 30 w 90"/>
                <a:gd name="T83" fmla="*/ 59 h 97"/>
                <a:gd name="T84" fmla="*/ 27 w 90"/>
                <a:gd name="T85" fmla="*/ 63 h 97"/>
                <a:gd name="T86" fmla="*/ 25 w 90"/>
                <a:gd name="T87" fmla="*/ 69 h 97"/>
                <a:gd name="T88" fmla="*/ 27 w 90"/>
                <a:gd name="T89" fmla="*/ 74 h 97"/>
                <a:gd name="T90" fmla="*/ 30 w 90"/>
                <a:gd name="T91" fmla="*/ 78 h 97"/>
                <a:gd name="T92" fmla="*/ 35 w 90"/>
                <a:gd name="T93" fmla="*/ 80 h 97"/>
                <a:gd name="T94" fmla="*/ 41 w 90"/>
                <a:gd name="T95" fmla="*/ 80 h 97"/>
                <a:gd name="T96" fmla="*/ 52 w 90"/>
                <a:gd name="T97" fmla="*/ 78 h 97"/>
                <a:gd name="T98" fmla="*/ 59 w 90"/>
                <a:gd name="T99" fmla="*/ 72 h 97"/>
                <a:gd name="T100" fmla="*/ 61 w 90"/>
                <a:gd name="T101" fmla="*/ 65 h 97"/>
                <a:gd name="T102" fmla="*/ 61 w 90"/>
                <a:gd name="T103" fmla="*/ 59 h 97"/>
                <a:gd name="T104" fmla="*/ 61 w 90"/>
                <a:gd name="T105" fmla="*/ 50 h 97"/>
                <a:gd name="T106" fmla="*/ 57 w 90"/>
                <a:gd name="T107" fmla="*/ 5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 h="97">
                  <a:moveTo>
                    <a:pt x="7" y="16"/>
                  </a:moveTo>
                  <a:cubicBezTo>
                    <a:pt x="10" y="12"/>
                    <a:pt x="13" y="9"/>
                    <a:pt x="17" y="7"/>
                  </a:cubicBezTo>
                  <a:cubicBezTo>
                    <a:pt x="21" y="4"/>
                    <a:pt x="26" y="3"/>
                    <a:pt x="31" y="2"/>
                  </a:cubicBezTo>
                  <a:cubicBezTo>
                    <a:pt x="36" y="1"/>
                    <a:pt x="41" y="0"/>
                    <a:pt x="46" y="0"/>
                  </a:cubicBezTo>
                  <a:cubicBezTo>
                    <a:pt x="51" y="0"/>
                    <a:pt x="56" y="0"/>
                    <a:pt x="60" y="1"/>
                  </a:cubicBezTo>
                  <a:cubicBezTo>
                    <a:pt x="65" y="2"/>
                    <a:pt x="69" y="3"/>
                    <a:pt x="73" y="5"/>
                  </a:cubicBezTo>
                  <a:cubicBezTo>
                    <a:pt x="77" y="7"/>
                    <a:pt x="80" y="9"/>
                    <a:pt x="83" y="13"/>
                  </a:cubicBezTo>
                  <a:cubicBezTo>
                    <a:pt x="85" y="16"/>
                    <a:pt x="87" y="21"/>
                    <a:pt x="87" y="26"/>
                  </a:cubicBezTo>
                  <a:cubicBezTo>
                    <a:pt x="87" y="74"/>
                    <a:pt x="87" y="74"/>
                    <a:pt x="87" y="74"/>
                  </a:cubicBezTo>
                  <a:cubicBezTo>
                    <a:pt x="87" y="78"/>
                    <a:pt x="87" y="82"/>
                    <a:pt x="87" y="86"/>
                  </a:cubicBezTo>
                  <a:cubicBezTo>
                    <a:pt x="88" y="90"/>
                    <a:pt x="89" y="93"/>
                    <a:pt x="90" y="95"/>
                  </a:cubicBezTo>
                  <a:cubicBezTo>
                    <a:pt x="64" y="95"/>
                    <a:pt x="64" y="95"/>
                    <a:pt x="64" y="95"/>
                  </a:cubicBezTo>
                  <a:cubicBezTo>
                    <a:pt x="64" y="93"/>
                    <a:pt x="63" y="92"/>
                    <a:pt x="63" y="90"/>
                  </a:cubicBezTo>
                  <a:cubicBezTo>
                    <a:pt x="63" y="89"/>
                    <a:pt x="63" y="87"/>
                    <a:pt x="62" y="86"/>
                  </a:cubicBezTo>
                  <a:cubicBezTo>
                    <a:pt x="58" y="90"/>
                    <a:pt x="54" y="93"/>
                    <a:pt x="48" y="95"/>
                  </a:cubicBezTo>
                  <a:cubicBezTo>
                    <a:pt x="43" y="96"/>
                    <a:pt x="37" y="97"/>
                    <a:pt x="31" y="97"/>
                  </a:cubicBezTo>
                  <a:cubicBezTo>
                    <a:pt x="27" y="97"/>
                    <a:pt x="23" y="97"/>
                    <a:pt x="19" y="95"/>
                  </a:cubicBezTo>
                  <a:cubicBezTo>
                    <a:pt x="15" y="94"/>
                    <a:pt x="12" y="93"/>
                    <a:pt x="9" y="90"/>
                  </a:cubicBezTo>
                  <a:cubicBezTo>
                    <a:pt x="6" y="88"/>
                    <a:pt x="4" y="85"/>
                    <a:pt x="2" y="82"/>
                  </a:cubicBezTo>
                  <a:cubicBezTo>
                    <a:pt x="1" y="78"/>
                    <a:pt x="0" y="74"/>
                    <a:pt x="0" y="70"/>
                  </a:cubicBezTo>
                  <a:cubicBezTo>
                    <a:pt x="0" y="64"/>
                    <a:pt x="1" y="60"/>
                    <a:pt x="3" y="57"/>
                  </a:cubicBezTo>
                  <a:cubicBezTo>
                    <a:pt x="5" y="53"/>
                    <a:pt x="7" y="51"/>
                    <a:pt x="10" y="49"/>
                  </a:cubicBezTo>
                  <a:cubicBezTo>
                    <a:pt x="13" y="47"/>
                    <a:pt x="16" y="45"/>
                    <a:pt x="20" y="44"/>
                  </a:cubicBezTo>
                  <a:cubicBezTo>
                    <a:pt x="24" y="43"/>
                    <a:pt x="27" y="42"/>
                    <a:pt x="31" y="42"/>
                  </a:cubicBezTo>
                  <a:cubicBezTo>
                    <a:pt x="35" y="41"/>
                    <a:pt x="39" y="41"/>
                    <a:pt x="42" y="40"/>
                  </a:cubicBezTo>
                  <a:cubicBezTo>
                    <a:pt x="46" y="40"/>
                    <a:pt x="49" y="39"/>
                    <a:pt x="52" y="39"/>
                  </a:cubicBezTo>
                  <a:cubicBezTo>
                    <a:pt x="55" y="38"/>
                    <a:pt x="57" y="37"/>
                    <a:pt x="59" y="35"/>
                  </a:cubicBezTo>
                  <a:cubicBezTo>
                    <a:pt x="61" y="34"/>
                    <a:pt x="61" y="32"/>
                    <a:pt x="61" y="30"/>
                  </a:cubicBezTo>
                  <a:cubicBezTo>
                    <a:pt x="61" y="27"/>
                    <a:pt x="61" y="25"/>
                    <a:pt x="60" y="23"/>
                  </a:cubicBezTo>
                  <a:cubicBezTo>
                    <a:pt x="59" y="21"/>
                    <a:pt x="58" y="20"/>
                    <a:pt x="56" y="19"/>
                  </a:cubicBezTo>
                  <a:cubicBezTo>
                    <a:pt x="55" y="18"/>
                    <a:pt x="53" y="18"/>
                    <a:pt x="51" y="17"/>
                  </a:cubicBezTo>
                  <a:cubicBezTo>
                    <a:pt x="49" y="17"/>
                    <a:pt x="47" y="17"/>
                    <a:pt x="45" y="17"/>
                  </a:cubicBezTo>
                  <a:cubicBezTo>
                    <a:pt x="40" y="17"/>
                    <a:pt x="36" y="18"/>
                    <a:pt x="33" y="20"/>
                  </a:cubicBezTo>
                  <a:cubicBezTo>
                    <a:pt x="30" y="22"/>
                    <a:pt x="29" y="26"/>
                    <a:pt x="28" y="31"/>
                  </a:cubicBezTo>
                  <a:cubicBezTo>
                    <a:pt x="3" y="31"/>
                    <a:pt x="3" y="31"/>
                    <a:pt x="3" y="31"/>
                  </a:cubicBezTo>
                  <a:cubicBezTo>
                    <a:pt x="3" y="25"/>
                    <a:pt x="5" y="20"/>
                    <a:pt x="7" y="16"/>
                  </a:cubicBezTo>
                  <a:close/>
                  <a:moveTo>
                    <a:pt x="57" y="52"/>
                  </a:moveTo>
                  <a:cubicBezTo>
                    <a:pt x="56" y="52"/>
                    <a:pt x="54" y="53"/>
                    <a:pt x="52" y="53"/>
                  </a:cubicBezTo>
                  <a:cubicBezTo>
                    <a:pt x="50" y="54"/>
                    <a:pt x="48" y="54"/>
                    <a:pt x="46" y="54"/>
                  </a:cubicBezTo>
                  <a:cubicBezTo>
                    <a:pt x="44" y="54"/>
                    <a:pt x="42" y="55"/>
                    <a:pt x="40" y="55"/>
                  </a:cubicBezTo>
                  <a:cubicBezTo>
                    <a:pt x="38" y="55"/>
                    <a:pt x="37" y="56"/>
                    <a:pt x="35" y="56"/>
                  </a:cubicBezTo>
                  <a:cubicBezTo>
                    <a:pt x="33" y="57"/>
                    <a:pt x="31" y="58"/>
                    <a:pt x="30" y="59"/>
                  </a:cubicBezTo>
                  <a:cubicBezTo>
                    <a:pt x="29" y="60"/>
                    <a:pt x="27" y="61"/>
                    <a:pt x="27" y="63"/>
                  </a:cubicBezTo>
                  <a:cubicBezTo>
                    <a:pt x="26" y="64"/>
                    <a:pt x="25" y="66"/>
                    <a:pt x="25" y="69"/>
                  </a:cubicBezTo>
                  <a:cubicBezTo>
                    <a:pt x="25" y="71"/>
                    <a:pt x="26" y="73"/>
                    <a:pt x="27" y="74"/>
                  </a:cubicBezTo>
                  <a:cubicBezTo>
                    <a:pt x="27" y="76"/>
                    <a:pt x="29" y="77"/>
                    <a:pt x="30" y="78"/>
                  </a:cubicBezTo>
                  <a:cubicBezTo>
                    <a:pt x="31" y="79"/>
                    <a:pt x="33" y="79"/>
                    <a:pt x="35" y="80"/>
                  </a:cubicBezTo>
                  <a:cubicBezTo>
                    <a:pt x="37" y="80"/>
                    <a:pt x="39" y="80"/>
                    <a:pt x="41" y="80"/>
                  </a:cubicBezTo>
                  <a:cubicBezTo>
                    <a:pt x="46" y="80"/>
                    <a:pt x="50" y="79"/>
                    <a:pt x="52" y="78"/>
                  </a:cubicBezTo>
                  <a:cubicBezTo>
                    <a:pt x="55" y="76"/>
                    <a:pt x="57" y="74"/>
                    <a:pt x="59" y="72"/>
                  </a:cubicBezTo>
                  <a:cubicBezTo>
                    <a:pt x="60" y="70"/>
                    <a:pt x="61" y="67"/>
                    <a:pt x="61" y="65"/>
                  </a:cubicBezTo>
                  <a:cubicBezTo>
                    <a:pt x="61" y="62"/>
                    <a:pt x="61" y="61"/>
                    <a:pt x="61" y="59"/>
                  </a:cubicBezTo>
                  <a:cubicBezTo>
                    <a:pt x="61" y="50"/>
                    <a:pt x="61" y="50"/>
                    <a:pt x="61" y="50"/>
                  </a:cubicBezTo>
                  <a:cubicBezTo>
                    <a:pt x="60" y="51"/>
                    <a:pt x="59" y="51"/>
                    <a:pt x="57" y="5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29"/>
            <p:cNvSpPr>
              <a:spLocks/>
            </p:cNvSpPr>
            <p:nvPr userDrawn="1"/>
          </p:nvSpPr>
          <p:spPr bwMode="auto">
            <a:xfrm>
              <a:off x="3964" y="2256"/>
              <a:ext cx="139" cy="287"/>
            </a:xfrm>
            <a:custGeom>
              <a:avLst/>
              <a:gdLst>
                <a:gd name="T0" fmla="*/ 59 w 59"/>
                <a:gd name="T1" fmla="*/ 28 h 121"/>
                <a:gd name="T2" fmla="*/ 59 w 59"/>
                <a:gd name="T3" fmla="*/ 45 h 121"/>
                <a:gd name="T4" fmla="*/ 40 w 59"/>
                <a:gd name="T5" fmla="*/ 45 h 121"/>
                <a:gd name="T6" fmla="*/ 40 w 59"/>
                <a:gd name="T7" fmla="*/ 90 h 121"/>
                <a:gd name="T8" fmla="*/ 43 w 59"/>
                <a:gd name="T9" fmla="*/ 99 h 121"/>
                <a:gd name="T10" fmla="*/ 51 w 59"/>
                <a:gd name="T11" fmla="*/ 101 h 121"/>
                <a:gd name="T12" fmla="*/ 55 w 59"/>
                <a:gd name="T13" fmla="*/ 101 h 121"/>
                <a:gd name="T14" fmla="*/ 59 w 59"/>
                <a:gd name="T15" fmla="*/ 100 h 121"/>
                <a:gd name="T16" fmla="*/ 59 w 59"/>
                <a:gd name="T17" fmla="*/ 120 h 121"/>
                <a:gd name="T18" fmla="*/ 52 w 59"/>
                <a:gd name="T19" fmla="*/ 120 h 121"/>
                <a:gd name="T20" fmla="*/ 44 w 59"/>
                <a:gd name="T21" fmla="*/ 121 h 121"/>
                <a:gd name="T22" fmla="*/ 33 w 59"/>
                <a:gd name="T23" fmla="*/ 120 h 121"/>
                <a:gd name="T24" fmla="*/ 24 w 59"/>
                <a:gd name="T25" fmla="*/ 117 h 121"/>
                <a:gd name="T26" fmla="*/ 17 w 59"/>
                <a:gd name="T27" fmla="*/ 110 h 121"/>
                <a:gd name="T28" fmla="*/ 15 w 59"/>
                <a:gd name="T29" fmla="*/ 99 h 121"/>
                <a:gd name="T30" fmla="*/ 15 w 59"/>
                <a:gd name="T31" fmla="*/ 45 h 121"/>
                <a:gd name="T32" fmla="*/ 0 w 59"/>
                <a:gd name="T33" fmla="*/ 45 h 121"/>
                <a:gd name="T34" fmla="*/ 0 w 59"/>
                <a:gd name="T35" fmla="*/ 28 h 121"/>
                <a:gd name="T36" fmla="*/ 15 w 59"/>
                <a:gd name="T37" fmla="*/ 28 h 121"/>
                <a:gd name="T38" fmla="*/ 15 w 59"/>
                <a:gd name="T39" fmla="*/ 0 h 121"/>
                <a:gd name="T40" fmla="*/ 40 w 59"/>
                <a:gd name="T41" fmla="*/ 0 h 121"/>
                <a:gd name="T42" fmla="*/ 40 w 59"/>
                <a:gd name="T43" fmla="*/ 28 h 121"/>
                <a:gd name="T44" fmla="*/ 59 w 59"/>
                <a:gd name="T45" fmla="*/ 2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121">
                  <a:moveTo>
                    <a:pt x="59" y="28"/>
                  </a:moveTo>
                  <a:cubicBezTo>
                    <a:pt x="59" y="45"/>
                    <a:pt x="59" y="45"/>
                    <a:pt x="59" y="45"/>
                  </a:cubicBezTo>
                  <a:cubicBezTo>
                    <a:pt x="40" y="45"/>
                    <a:pt x="40" y="45"/>
                    <a:pt x="40" y="45"/>
                  </a:cubicBezTo>
                  <a:cubicBezTo>
                    <a:pt x="40" y="90"/>
                    <a:pt x="40" y="90"/>
                    <a:pt x="40" y="90"/>
                  </a:cubicBezTo>
                  <a:cubicBezTo>
                    <a:pt x="40" y="94"/>
                    <a:pt x="41" y="97"/>
                    <a:pt x="43" y="99"/>
                  </a:cubicBezTo>
                  <a:cubicBezTo>
                    <a:pt x="44" y="100"/>
                    <a:pt x="47" y="101"/>
                    <a:pt x="51" y="101"/>
                  </a:cubicBezTo>
                  <a:cubicBezTo>
                    <a:pt x="52" y="101"/>
                    <a:pt x="54" y="101"/>
                    <a:pt x="55" y="101"/>
                  </a:cubicBezTo>
                  <a:cubicBezTo>
                    <a:pt x="56" y="101"/>
                    <a:pt x="58" y="100"/>
                    <a:pt x="59" y="100"/>
                  </a:cubicBezTo>
                  <a:cubicBezTo>
                    <a:pt x="59" y="120"/>
                    <a:pt x="59" y="120"/>
                    <a:pt x="59" y="120"/>
                  </a:cubicBezTo>
                  <a:cubicBezTo>
                    <a:pt x="57" y="120"/>
                    <a:pt x="54" y="120"/>
                    <a:pt x="52" y="120"/>
                  </a:cubicBezTo>
                  <a:cubicBezTo>
                    <a:pt x="49" y="121"/>
                    <a:pt x="47" y="121"/>
                    <a:pt x="44" y="121"/>
                  </a:cubicBezTo>
                  <a:cubicBezTo>
                    <a:pt x="40" y="121"/>
                    <a:pt x="36" y="120"/>
                    <a:pt x="33" y="120"/>
                  </a:cubicBezTo>
                  <a:cubicBezTo>
                    <a:pt x="29" y="119"/>
                    <a:pt x="26" y="118"/>
                    <a:pt x="24" y="117"/>
                  </a:cubicBezTo>
                  <a:cubicBezTo>
                    <a:pt x="21" y="115"/>
                    <a:pt x="19" y="113"/>
                    <a:pt x="17" y="110"/>
                  </a:cubicBezTo>
                  <a:cubicBezTo>
                    <a:pt x="16" y="107"/>
                    <a:pt x="15" y="104"/>
                    <a:pt x="15" y="99"/>
                  </a:cubicBezTo>
                  <a:cubicBezTo>
                    <a:pt x="15" y="45"/>
                    <a:pt x="15" y="45"/>
                    <a:pt x="15" y="45"/>
                  </a:cubicBezTo>
                  <a:cubicBezTo>
                    <a:pt x="0" y="45"/>
                    <a:pt x="0" y="45"/>
                    <a:pt x="0" y="45"/>
                  </a:cubicBezTo>
                  <a:cubicBezTo>
                    <a:pt x="0" y="28"/>
                    <a:pt x="0" y="28"/>
                    <a:pt x="0" y="28"/>
                  </a:cubicBezTo>
                  <a:cubicBezTo>
                    <a:pt x="15" y="28"/>
                    <a:pt x="15" y="28"/>
                    <a:pt x="15" y="28"/>
                  </a:cubicBezTo>
                  <a:cubicBezTo>
                    <a:pt x="15" y="0"/>
                    <a:pt x="15" y="0"/>
                    <a:pt x="15" y="0"/>
                  </a:cubicBezTo>
                  <a:cubicBezTo>
                    <a:pt x="40" y="0"/>
                    <a:pt x="40" y="0"/>
                    <a:pt x="40" y="0"/>
                  </a:cubicBezTo>
                  <a:cubicBezTo>
                    <a:pt x="40" y="28"/>
                    <a:pt x="40" y="28"/>
                    <a:pt x="40" y="28"/>
                  </a:cubicBezTo>
                  <a:lnTo>
                    <a:pt x="59" y="2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30"/>
            <p:cNvSpPr>
              <a:spLocks noEditPoints="1"/>
            </p:cNvSpPr>
            <p:nvPr userDrawn="1"/>
          </p:nvSpPr>
          <p:spPr bwMode="auto">
            <a:xfrm>
              <a:off x="4134" y="2237"/>
              <a:ext cx="59" cy="304"/>
            </a:xfrm>
            <a:custGeom>
              <a:avLst/>
              <a:gdLst>
                <a:gd name="T0" fmla="*/ 0 w 59"/>
                <a:gd name="T1" fmla="*/ 50 h 304"/>
                <a:gd name="T2" fmla="*/ 0 w 59"/>
                <a:gd name="T3" fmla="*/ 0 h 304"/>
                <a:gd name="T4" fmla="*/ 59 w 59"/>
                <a:gd name="T5" fmla="*/ 0 h 304"/>
                <a:gd name="T6" fmla="*/ 59 w 59"/>
                <a:gd name="T7" fmla="*/ 50 h 304"/>
                <a:gd name="T8" fmla="*/ 0 w 59"/>
                <a:gd name="T9" fmla="*/ 50 h 304"/>
                <a:gd name="T10" fmla="*/ 59 w 59"/>
                <a:gd name="T11" fmla="*/ 85 h 304"/>
                <a:gd name="T12" fmla="*/ 59 w 59"/>
                <a:gd name="T13" fmla="*/ 304 h 304"/>
                <a:gd name="T14" fmla="*/ 0 w 59"/>
                <a:gd name="T15" fmla="*/ 304 h 304"/>
                <a:gd name="T16" fmla="*/ 0 w 59"/>
                <a:gd name="T17" fmla="*/ 85 h 304"/>
                <a:gd name="T18" fmla="*/ 59 w 59"/>
                <a:gd name="T19" fmla="*/ 85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304">
                  <a:moveTo>
                    <a:pt x="0" y="50"/>
                  </a:moveTo>
                  <a:lnTo>
                    <a:pt x="0" y="0"/>
                  </a:lnTo>
                  <a:lnTo>
                    <a:pt x="59" y="0"/>
                  </a:lnTo>
                  <a:lnTo>
                    <a:pt x="59" y="50"/>
                  </a:lnTo>
                  <a:lnTo>
                    <a:pt x="0" y="50"/>
                  </a:lnTo>
                  <a:close/>
                  <a:moveTo>
                    <a:pt x="59" y="85"/>
                  </a:moveTo>
                  <a:lnTo>
                    <a:pt x="59" y="304"/>
                  </a:lnTo>
                  <a:lnTo>
                    <a:pt x="0" y="304"/>
                  </a:lnTo>
                  <a:lnTo>
                    <a:pt x="0" y="85"/>
                  </a:lnTo>
                  <a:lnTo>
                    <a:pt x="59" y="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31"/>
            <p:cNvSpPr>
              <a:spLocks noEditPoints="1"/>
            </p:cNvSpPr>
            <p:nvPr userDrawn="1"/>
          </p:nvSpPr>
          <p:spPr bwMode="auto">
            <a:xfrm>
              <a:off x="4233" y="2315"/>
              <a:ext cx="227" cy="230"/>
            </a:xfrm>
            <a:custGeom>
              <a:avLst/>
              <a:gdLst>
                <a:gd name="T0" fmla="*/ 4 w 96"/>
                <a:gd name="T1" fmla="*/ 29 h 97"/>
                <a:gd name="T2" fmla="*/ 13 w 96"/>
                <a:gd name="T3" fmla="*/ 13 h 97"/>
                <a:gd name="T4" fmla="*/ 28 w 96"/>
                <a:gd name="T5" fmla="*/ 4 h 97"/>
                <a:gd name="T6" fmla="*/ 48 w 96"/>
                <a:gd name="T7" fmla="*/ 0 h 97"/>
                <a:gd name="T8" fmla="*/ 67 w 96"/>
                <a:gd name="T9" fmla="*/ 4 h 97"/>
                <a:gd name="T10" fmla="*/ 83 w 96"/>
                <a:gd name="T11" fmla="*/ 13 h 97"/>
                <a:gd name="T12" fmla="*/ 92 w 96"/>
                <a:gd name="T13" fmla="*/ 29 h 97"/>
                <a:gd name="T14" fmla="*/ 96 w 96"/>
                <a:gd name="T15" fmla="*/ 49 h 97"/>
                <a:gd name="T16" fmla="*/ 92 w 96"/>
                <a:gd name="T17" fmla="*/ 69 h 97"/>
                <a:gd name="T18" fmla="*/ 83 w 96"/>
                <a:gd name="T19" fmla="*/ 84 h 97"/>
                <a:gd name="T20" fmla="*/ 67 w 96"/>
                <a:gd name="T21" fmla="*/ 94 h 97"/>
                <a:gd name="T22" fmla="*/ 48 w 96"/>
                <a:gd name="T23" fmla="*/ 97 h 97"/>
                <a:gd name="T24" fmla="*/ 28 w 96"/>
                <a:gd name="T25" fmla="*/ 94 h 97"/>
                <a:gd name="T26" fmla="*/ 13 w 96"/>
                <a:gd name="T27" fmla="*/ 84 h 97"/>
                <a:gd name="T28" fmla="*/ 4 w 96"/>
                <a:gd name="T29" fmla="*/ 69 h 97"/>
                <a:gd name="T30" fmla="*/ 0 w 96"/>
                <a:gd name="T31" fmla="*/ 49 h 97"/>
                <a:gd name="T32" fmla="*/ 4 w 96"/>
                <a:gd name="T33" fmla="*/ 29 h 97"/>
                <a:gd name="T34" fmla="*/ 27 w 96"/>
                <a:gd name="T35" fmla="*/ 60 h 97"/>
                <a:gd name="T36" fmla="*/ 30 w 96"/>
                <a:gd name="T37" fmla="*/ 69 h 97"/>
                <a:gd name="T38" fmla="*/ 37 w 96"/>
                <a:gd name="T39" fmla="*/ 76 h 97"/>
                <a:gd name="T40" fmla="*/ 48 w 96"/>
                <a:gd name="T41" fmla="*/ 78 h 97"/>
                <a:gd name="T42" fmla="*/ 59 w 96"/>
                <a:gd name="T43" fmla="*/ 76 h 97"/>
                <a:gd name="T44" fmla="*/ 66 w 96"/>
                <a:gd name="T45" fmla="*/ 69 h 97"/>
                <a:gd name="T46" fmla="*/ 69 w 96"/>
                <a:gd name="T47" fmla="*/ 60 h 97"/>
                <a:gd name="T48" fmla="*/ 70 w 96"/>
                <a:gd name="T49" fmla="*/ 49 h 97"/>
                <a:gd name="T50" fmla="*/ 69 w 96"/>
                <a:gd name="T51" fmla="*/ 38 h 97"/>
                <a:gd name="T52" fmla="*/ 66 w 96"/>
                <a:gd name="T53" fmla="*/ 28 h 97"/>
                <a:gd name="T54" fmla="*/ 59 w 96"/>
                <a:gd name="T55" fmla="*/ 22 h 97"/>
                <a:gd name="T56" fmla="*/ 48 w 96"/>
                <a:gd name="T57" fmla="*/ 19 h 97"/>
                <a:gd name="T58" fmla="*/ 37 w 96"/>
                <a:gd name="T59" fmla="*/ 22 h 97"/>
                <a:gd name="T60" fmla="*/ 30 w 96"/>
                <a:gd name="T61" fmla="*/ 28 h 97"/>
                <a:gd name="T62" fmla="*/ 27 w 96"/>
                <a:gd name="T63" fmla="*/ 38 h 97"/>
                <a:gd name="T64" fmla="*/ 25 w 96"/>
                <a:gd name="T65" fmla="*/ 49 h 97"/>
                <a:gd name="T66" fmla="*/ 27 w 96"/>
                <a:gd name="T67" fmla="*/ 6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6" h="97">
                  <a:moveTo>
                    <a:pt x="4" y="29"/>
                  </a:moveTo>
                  <a:cubicBezTo>
                    <a:pt x="6" y="23"/>
                    <a:pt x="9" y="18"/>
                    <a:pt x="13" y="13"/>
                  </a:cubicBezTo>
                  <a:cubicBezTo>
                    <a:pt x="17" y="9"/>
                    <a:pt x="22" y="6"/>
                    <a:pt x="28" y="4"/>
                  </a:cubicBezTo>
                  <a:cubicBezTo>
                    <a:pt x="34" y="1"/>
                    <a:pt x="41" y="0"/>
                    <a:pt x="48" y="0"/>
                  </a:cubicBezTo>
                  <a:cubicBezTo>
                    <a:pt x="55" y="0"/>
                    <a:pt x="62" y="1"/>
                    <a:pt x="67" y="4"/>
                  </a:cubicBezTo>
                  <a:cubicBezTo>
                    <a:pt x="73" y="6"/>
                    <a:pt x="78" y="9"/>
                    <a:pt x="83" y="13"/>
                  </a:cubicBezTo>
                  <a:cubicBezTo>
                    <a:pt x="87" y="18"/>
                    <a:pt x="90" y="23"/>
                    <a:pt x="92" y="29"/>
                  </a:cubicBezTo>
                  <a:cubicBezTo>
                    <a:pt x="94" y="35"/>
                    <a:pt x="96" y="41"/>
                    <a:pt x="96" y="49"/>
                  </a:cubicBezTo>
                  <a:cubicBezTo>
                    <a:pt x="96" y="56"/>
                    <a:pt x="94" y="63"/>
                    <a:pt x="92" y="69"/>
                  </a:cubicBezTo>
                  <a:cubicBezTo>
                    <a:pt x="90" y="75"/>
                    <a:pt x="87" y="80"/>
                    <a:pt x="83" y="84"/>
                  </a:cubicBezTo>
                  <a:cubicBezTo>
                    <a:pt x="78" y="88"/>
                    <a:pt x="73" y="91"/>
                    <a:pt x="67" y="94"/>
                  </a:cubicBezTo>
                  <a:cubicBezTo>
                    <a:pt x="62" y="96"/>
                    <a:pt x="55" y="97"/>
                    <a:pt x="48" y="97"/>
                  </a:cubicBezTo>
                  <a:cubicBezTo>
                    <a:pt x="41" y="97"/>
                    <a:pt x="34" y="96"/>
                    <a:pt x="28" y="94"/>
                  </a:cubicBezTo>
                  <a:cubicBezTo>
                    <a:pt x="22" y="91"/>
                    <a:pt x="17" y="88"/>
                    <a:pt x="13" y="84"/>
                  </a:cubicBezTo>
                  <a:cubicBezTo>
                    <a:pt x="9" y="80"/>
                    <a:pt x="6" y="75"/>
                    <a:pt x="4" y="69"/>
                  </a:cubicBezTo>
                  <a:cubicBezTo>
                    <a:pt x="1" y="63"/>
                    <a:pt x="0" y="56"/>
                    <a:pt x="0" y="49"/>
                  </a:cubicBezTo>
                  <a:cubicBezTo>
                    <a:pt x="0" y="41"/>
                    <a:pt x="1" y="35"/>
                    <a:pt x="4" y="29"/>
                  </a:cubicBezTo>
                  <a:close/>
                  <a:moveTo>
                    <a:pt x="27" y="60"/>
                  </a:moveTo>
                  <a:cubicBezTo>
                    <a:pt x="27" y="63"/>
                    <a:pt x="28" y="66"/>
                    <a:pt x="30" y="69"/>
                  </a:cubicBezTo>
                  <a:cubicBezTo>
                    <a:pt x="32" y="72"/>
                    <a:pt x="34" y="74"/>
                    <a:pt x="37" y="76"/>
                  </a:cubicBezTo>
                  <a:cubicBezTo>
                    <a:pt x="40" y="77"/>
                    <a:pt x="43" y="78"/>
                    <a:pt x="48" y="78"/>
                  </a:cubicBezTo>
                  <a:cubicBezTo>
                    <a:pt x="52" y="78"/>
                    <a:pt x="56" y="77"/>
                    <a:pt x="59" y="76"/>
                  </a:cubicBezTo>
                  <a:cubicBezTo>
                    <a:pt x="61" y="74"/>
                    <a:pt x="64" y="72"/>
                    <a:pt x="66" y="69"/>
                  </a:cubicBezTo>
                  <a:cubicBezTo>
                    <a:pt x="67" y="66"/>
                    <a:pt x="68" y="63"/>
                    <a:pt x="69" y="60"/>
                  </a:cubicBezTo>
                  <a:cubicBezTo>
                    <a:pt x="70" y="56"/>
                    <a:pt x="70" y="52"/>
                    <a:pt x="70" y="49"/>
                  </a:cubicBezTo>
                  <a:cubicBezTo>
                    <a:pt x="70" y="45"/>
                    <a:pt x="70" y="41"/>
                    <a:pt x="69" y="38"/>
                  </a:cubicBezTo>
                  <a:cubicBezTo>
                    <a:pt x="68" y="34"/>
                    <a:pt x="67" y="31"/>
                    <a:pt x="66" y="28"/>
                  </a:cubicBezTo>
                  <a:cubicBezTo>
                    <a:pt x="64" y="26"/>
                    <a:pt x="61" y="23"/>
                    <a:pt x="59" y="22"/>
                  </a:cubicBezTo>
                  <a:cubicBezTo>
                    <a:pt x="56" y="20"/>
                    <a:pt x="52" y="19"/>
                    <a:pt x="48" y="19"/>
                  </a:cubicBezTo>
                  <a:cubicBezTo>
                    <a:pt x="43" y="19"/>
                    <a:pt x="40" y="20"/>
                    <a:pt x="37" y="22"/>
                  </a:cubicBezTo>
                  <a:cubicBezTo>
                    <a:pt x="34" y="23"/>
                    <a:pt x="32" y="26"/>
                    <a:pt x="30" y="28"/>
                  </a:cubicBezTo>
                  <a:cubicBezTo>
                    <a:pt x="28" y="31"/>
                    <a:pt x="27" y="34"/>
                    <a:pt x="27" y="38"/>
                  </a:cubicBezTo>
                  <a:cubicBezTo>
                    <a:pt x="26" y="41"/>
                    <a:pt x="25" y="45"/>
                    <a:pt x="25" y="49"/>
                  </a:cubicBezTo>
                  <a:cubicBezTo>
                    <a:pt x="25" y="52"/>
                    <a:pt x="26" y="56"/>
                    <a:pt x="27" y="6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32"/>
            <p:cNvSpPr>
              <a:spLocks/>
            </p:cNvSpPr>
            <p:nvPr userDrawn="1"/>
          </p:nvSpPr>
          <p:spPr bwMode="auto">
            <a:xfrm>
              <a:off x="4498" y="2315"/>
              <a:ext cx="204" cy="226"/>
            </a:xfrm>
            <a:custGeom>
              <a:avLst/>
              <a:gdLst>
                <a:gd name="T0" fmla="*/ 24 w 86"/>
                <a:gd name="T1" fmla="*/ 3 h 95"/>
                <a:gd name="T2" fmla="*/ 24 w 86"/>
                <a:gd name="T3" fmla="*/ 15 h 95"/>
                <a:gd name="T4" fmla="*/ 25 w 86"/>
                <a:gd name="T5" fmla="*/ 15 h 95"/>
                <a:gd name="T6" fmla="*/ 37 w 86"/>
                <a:gd name="T7" fmla="*/ 4 h 95"/>
                <a:gd name="T8" fmla="*/ 53 w 86"/>
                <a:gd name="T9" fmla="*/ 0 h 95"/>
                <a:gd name="T10" fmla="*/ 69 w 86"/>
                <a:gd name="T11" fmla="*/ 3 h 95"/>
                <a:gd name="T12" fmla="*/ 80 w 86"/>
                <a:gd name="T13" fmla="*/ 11 h 95"/>
                <a:gd name="T14" fmla="*/ 85 w 86"/>
                <a:gd name="T15" fmla="*/ 22 h 95"/>
                <a:gd name="T16" fmla="*/ 86 w 86"/>
                <a:gd name="T17" fmla="*/ 38 h 95"/>
                <a:gd name="T18" fmla="*/ 86 w 86"/>
                <a:gd name="T19" fmla="*/ 95 h 95"/>
                <a:gd name="T20" fmla="*/ 61 w 86"/>
                <a:gd name="T21" fmla="*/ 95 h 95"/>
                <a:gd name="T22" fmla="*/ 61 w 86"/>
                <a:gd name="T23" fmla="*/ 43 h 95"/>
                <a:gd name="T24" fmla="*/ 58 w 86"/>
                <a:gd name="T25" fmla="*/ 26 h 95"/>
                <a:gd name="T26" fmla="*/ 45 w 86"/>
                <a:gd name="T27" fmla="*/ 20 h 95"/>
                <a:gd name="T28" fmla="*/ 30 w 86"/>
                <a:gd name="T29" fmla="*/ 26 h 95"/>
                <a:gd name="T30" fmla="*/ 25 w 86"/>
                <a:gd name="T31" fmla="*/ 46 h 95"/>
                <a:gd name="T32" fmla="*/ 25 w 86"/>
                <a:gd name="T33" fmla="*/ 95 h 95"/>
                <a:gd name="T34" fmla="*/ 0 w 86"/>
                <a:gd name="T35" fmla="*/ 95 h 95"/>
                <a:gd name="T36" fmla="*/ 0 w 86"/>
                <a:gd name="T37" fmla="*/ 3 h 95"/>
                <a:gd name="T38" fmla="*/ 24 w 86"/>
                <a:gd name="T39"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95">
                  <a:moveTo>
                    <a:pt x="24" y="3"/>
                  </a:moveTo>
                  <a:cubicBezTo>
                    <a:pt x="24" y="15"/>
                    <a:pt x="24" y="15"/>
                    <a:pt x="24" y="15"/>
                  </a:cubicBezTo>
                  <a:cubicBezTo>
                    <a:pt x="25" y="15"/>
                    <a:pt x="25" y="15"/>
                    <a:pt x="25" y="15"/>
                  </a:cubicBezTo>
                  <a:cubicBezTo>
                    <a:pt x="28" y="10"/>
                    <a:pt x="32" y="6"/>
                    <a:pt x="37" y="4"/>
                  </a:cubicBezTo>
                  <a:cubicBezTo>
                    <a:pt x="42" y="1"/>
                    <a:pt x="47" y="0"/>
                    <a:pt x="53" y="0"/>
                  </a:cubicBezTo>
                  <a:cubicBezTo>
                    <a:pt x="60" y="0"/>
                    <a:pt x="65" y="1"/>
                    <a:pt x="69" y="3"/>
                  </a:cubicBezTo>
                  <a:cubicBezTo>
                    <a:pt x="74" y="5"/>
                    <a:pt x="77" y="7"/>
                    <a:pt x="80" y="11"/>
                  </a:cubicBezTo>
                  <a:cubicBezTo>
                    <a:pt x="82" y="14"/>
                    <a:pt x="84" y="18"/>
                    <a:pt x="85" y="22"/>
                  </a:cubicBezTo>
                  <a:cubicBezTo>
                    <a:pt x="86" y="27"/>
                    <a:pt x="86" y="32"/>
                    <a:pt x="86" y="38"/>
                  </a:cubicBezTo>
                  <a:cubicBezTo>
                    <a:pt x="86" y="95"/>
                    <a:pt x="86" y="95"/>
                    <a:pt x="86" y="95"/>
                  </a:cubicBezTo>
                  <a:cubicBezTo>
                    <a:pt x="61" y="95"/>
                    <a:pt x="61" y="95"/>
                    <a:pt x="61" y="95"/>
                  </a:cubicBezTo>
                  <a:cubicBezTo>
                    <a:pt x="61" y="43"/>
                    <a:pt x="61" y="43"/>
                    <a:pt x="61" y="43"/>
                  </a:cubicBezTo>
                  <a:cubicBezTo>
                    <a:pt x="61" y="35"/>
                    <a:pt x="60" y="29"/>
                    <a:pt x="58" y="26"/>
                  </a:cubicBezTo>
                  <a:cubicBezTo>
                    <a:pt x="55" y="22"/>
                    <a:pt x="51" y="20"/>
                    <a:pt x="45" y="20"/>
                  </a:cubicBezTo>
                  <a:cubicBezTo>
                    <a:pt x="38" y="20"/>
                    <a:pt x="33" y="22"/>
                    <a:pt x="30" y="26"/>
                  </a:cubicBezTo>
                  <a:cubicBezTo>
                    <a:pt x="27" y="30"/>
                    <a:pt x="25" y="37"/>
                    <a:pt x="25" y="46"/>
                  </a:cubicBezTo>
                  <a:cubicBezTo>
                    <a:pt x="25" y="95"/>
                    <a:pt x="25" y="95"/>
                    <a:pt x="25" y="95"/>
                  </a:cubicBezTo>
                  <a:cubicBezTo>
                    <a:pt x="0" y="95"/>
                    <a:pt x="0" y="95"/>
                    <a:pt x="0" y="95"/>
                  </a:cubicBezTo>
                  <a:cubicBezTo>
                    <a:pt x="0" y="3"/>
                    <a:pt x="0" y="3"/>
                    <a:pt x="0" y="3"/>
                  </a:cubicBezTo>
                  <a:lnTo>
                    <a:pt x="24" y="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33"/>
            <p:cNvSpPr>
              <a:spLocks noEditPoints="1"/>
            </p:cNvSpPr>
            <p:nvPr userDrawn="1"/>
          </p:nvSpPr>
          <p:spPr bwMode="auto">
            <a:xfrm>
              <a:off x="4770" y="2408"/>
              <a:ext cx="133" cy="135"/>
            </a:xfrm>
            <a:custGeom>
              <a:avLst/>
              <a:gdLst>
                <a:gd name="T0" fmla="*/ 28 w 56"/>
                <a:gd name="T1" fmla="*/ 57 h 57"/>
                <a:gd name="T2" fmla="*/ 0 w 56"/>
                <a:gd name="T3" fmla="*/ 28 h 57"/>
                <a:gd name="T4" fmla="*/ 28 w 56"/>
                <a:gd name="T5" fmla="*/ 0 h 57"/>
                <a:gd name="T6" fmla="*/ 56 w 56"/>
                <a:gd name="T7" fmla="*/ 28 h 57"/>
                <a:gd name="T8" fmla="*/ 28 w 56"/>
                <a:gd name="T9" fmla="*/ 57 h 57"/>
                <a:gd name="T10" fmla="*/ 28 w 56"/>
                <a:gd name="T11" fmla="*/ 5 h 57"/>
                <a:gd name="T12" fmla="*/ 6 w 56"/>
                <a:gd name="T13" fmla="*/ 28 h 57"/>
                <a:gd name="T14" fmla="*/ 28 w 56"/>
                <a:gd name="T15" fmla="*/ 52 h 57"/>
                <a:gd name="T16" fmla="*/ 50 w 56"/>
                <a:gd name="T17" fmla="*/ 28 h 57"/>
                <a:gd name="T18" fmla="*/ 28 w 56"/>
                <a:gd name="T19" fmla="*/ 5 h 57"/>
                <a:gd name="T20" fmla="*/ 22 w 56"/>
                <a:gd name="T21" fmla="*/ 45 h 57"/>
                <a:gd name="T22" fmla="*/ 17 w 56"/>
                <a:gd name="T23" fmla="*/ 45 h 57"/>
                <a:gd name="T24" fmla="*/ 17 w 56"/>
                <a:gd name="T25" fmla="*/ 13 h 57"/>
                <a:gd name="T26" fmla="*/ 29 w 56"/>
                <a:gd name="T27" fmla="*/ 13 h 57"/>
                <a:gd name="T28" fmla="*/ 41 w 56"/>
                <a:gd name="T29" fmla="*/ 22 h 57"/>
                <a:gd name="T30" fmla="*/ 32 w 56"/>
                <a:gd name="T31" fmla="*/ 31 h 57"/>
                <a:gd name="T32" fmla="*/ 41 w 56"/>
                <a:gd name="T33" fmla="*/ 45 h 57"/>
                <a:gd name="T34" fmla="*/ 35 w 56"/>
                <a:gd name="T35" fmla="*/ 45 h 57"/>
                <a:gd name="T36" fmla="*/ 27 w 56"/>
                <a:gd name="T37" fmla="*/ 31 h 57"/>
                <a:gd name="T38" fmla="*/ 22 w 56"/>
                <a:gd name="T39" fmla="*/ 31 h 57"/>
                <a:gd name="T40" fmla="*/ 22 w 56"/>
                <a:gd name="T41" fmla="*/ 45 h 57"/>
                <a:gd name="T42" fmla="*/ 28 w 56"/>
                <a:gd name="T43" fmla="*/ 27 h 57"/>
                <a:gd name="T44" fmla="*/ 36 w 56"/>
                <a:gd name="T45" fmla="*/ 22 h 57"/>
                <a:gd name="T46" fmla="*/ 29 w 56"/>
                <a:gd name="T47" fmla="*/ 17 h 57"/>
                <a:gd name="T48" fmla="*/ 22 w 56"/>
                <a:gd name="T49" fmla="*/ 17 h 57"/>
                <a:gd name="T50" fmla="*/ 22 w 56"/>
                <a:gd name="T51" fmla="*/ 27 h 57"/>
                <a:gd name="T52" fmla="*/ 28 w 56"/>
                <a:gd name="T53" fmla="*/ 2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57">
                  <a:moveTo>
                    <a:pt x="28" y="57"/>
                  </a:moveTo>
                  <a:cubicBezTo>
                    <a:pt x="12" y="57"/>
                    <a:pt x="0" y="45"/>
                    <a:pt x="0" y="28"/>
                  </a:cubicBezTo>
                  <a:cubicBezTo>
                    <a:pt x="0" y="11"/>
                    <a:pt x="13" y="0"/>
                    <a:pt x="28" y="0"/>
                  </a:cubicBezTo>
                  <a:cubicBezTo>
                    <a:pt x="43" y="0"/>
                    <a:pt x="56" y="11"/>
                    <a:pt x="56" y="28"/>
                  </a:cubicBezTo>
                  <a:cubicBezTo>
                    <a:pt x="56" y="45"/>
                    <a:pt x="43" y="57"/>
                    <a:pt x="28" y="57"/>
                  </a:cubicBezTo>
                  <a:close/>
                  <a:moveTo>
                    <a:pt x="28" y="5"/>
                  </a:moveTo>
                  <a:cubicBezTo>
                    <a:pt x="16" y="5"/>
                    <a:pt x="6" y="14"/>
                    <a:pt x="6" y="28"/>
                  </a:cubicBezTo>
                  <a:cubicBezTo>
                    <a:pt x="6" y="41"/>
                    <a:pt x="14" y="52"/>
                    <a:pt x="28" y="52"/>
                  </a:cubicBezTo>
                  <a:cubicBezTo>
                    <a:pt x="40" y="52"/>
                    <a:pt x="50" y="42"/>
                    <a:pt x="50" y="28"/>
                  </a:cubicBezTo>
                  <a:cubicBezTo>
                    <a:pt x="50" y="14"/>
                    <a:pt x="40" y="5"/>
                    <a:pt x="28" y="5"/>
                  </a:cubicBezTo>
                  <a:close/>
                  <a:moveTo>
                    <a:pt x="22" y="45"/>
                  </a:moveTo>
                  <a:cubicBezTo>
                    <a:pt x="17" y="45"/>
                    <a:pt x="17" y="45"/>
                    <a:pt x="17" y="45"/>
                  </a:cubicBezTo>
                  <a:cubicBezTo>
                    <a:pt x="17" y="13"/>
                    <a:pt x="17" y="13"/>
                    <a:pt x="17" y="13"/>
                  </a:cubicBezTo>
                  <a:cubicBezTo>
                    <a:pt x="29" y="13"/>
                    <a:pt x="29" y="13"/>
                    <a:pt x="29" y="13"/>
                  </a:cubicBezTo>
                  <a:cubicBezTo>
                    <a:pt x="37" y="13"/>
                    <a:pt x="41" y="16"/>
                    <a:pt x="41" y="22"/>
                  </a:cubicBezTo>
                  <a:cubicBezTo>
                    <a:pt x="41" y="28"/>
                    <a:pt x="37" y="30"/>
                    <a:pt x="32" y="31"/>
                  </a:cubicBezTo>
                  <a:cubicBezTo>
                    <a:pt x="41" y="45"/>
                    <a:pt x="41" y="45"/>
                    <a:pt x="41" y="45"/>
                  </a:cubicBezTo>
                  <a:cubicBezTo>
                    <a:pt x="35" y="45"/>
                    <a:pt x="35" y="45"/>
                    <a:pt x="35" y="45"/>
                  </a:cubicBezTo>
                  <a:cubicBezTo>
                    <a:pt x="27" y="31"/>
                    <a:pt x="27" y="31"/>
                    <a:pt x="27" y="31"/>
                  </a:cubicBezTo>
                  <a:cubicBezTo>
                    <a:pt x="22" y="31"/>
                    <a:pt x="22" y="31"/>
                    <a:pt x="22" y="31"/>
                  </a:cubicBezTo>
                  <a:lnTo>
                    <a:pt x="22" y="45"/>
                  </a:lnTo>
                  <a:close/>
                  <a:moveTo>
                    <a:pt x="28" y="27"/>
                  </a:moveTo>
                  <a:cubicBezTo>
                    <a:pt x="32" y="27"/>
                    <a:pt x="36" y="26"/>
                    <a:pt x="36" y="22"/>
                  </a:cubicBezTo>
                  <a:cubicBezTo>
                    <a:pt x="36" y="18"/>
                    <a:pt x="32" y="17"/>
                    <a:pt x="29" y="17"/>
                  </a:cubicBezTo>
                  <a:cubicBezTo>
                    <a:pt x="22" y="17"/>
                    <a:pt x="22" y="17"/>
                    <a:pt x="22" y="17"/>
                  </a:cubicBezTo>
                  <a:cubicBezTo>
                    <a:pt x="22" y="27"/>
                    <a:pt x="22" y="27"/>
                    <a:pt x="22" y="27"/>
                  </a:cubicBezTo>
                  <a:lnTo>
                    <a:pt x="28" y="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Rectangle 34"/>
            <p:cNvSpPr>
              <a:spLocks noChangeArrowheads="1"/>
            </p:cNvSpPr>
            <p:nvPr userDrawn="1"/>
          </p:nvSpPr>
          <p:spPr bwMode="auto">
            <a:xfrm>
              <a:off x="2430" y="2901"/>
              <a:ext cx="48" cy="301"/>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35"/>
            <p:cNvSpPr>
              <a:spLocks noEditPoints="1"/>
            </p:cNvSpPr>
            <p:nvPr userDrawn="1"/>
          </p:nvSpPr>
          <p:spPr bwMode="auto">
            <a:xfrm>
              <a:off x="2532" y="2901"/>
              <a:ext cx="47" cy="301"/>
            </a:xfrm>
            <a:custGeom>
              <a:avLst/>
              <a:gdLst>
                <a:gd name="T0" fmla="*/ 0 w 47"/>
                <a:gd name="T1" fmla="*/ 0 h 301"/>
                <a:gd name="T2" fmla="*/ 47 w 47"/>
                <a:gd name="T3" fmla="*/ 0 h 301"/>
                <a:gd name="T4" fmla="*/ 47 w 47"/>
                <a:gd name="T5" fmla="*/ 45 h 301"/>
                <a:gd name="T6" fmla="*/ 0 w 47"/>
                <a:gd name="T7" fmla="*/ 45 h 301"/>
                <a:gd name="T8" fmla="*/ 0 w 47"/>
                <a:gd name="T9" fmla="*/ 0 h 301"/>
                <a:gd name="T10" fmla="*/ 0 w 47"/>
                <a:gd name="T11" fmla="*/ 83 h 301"/>
                <a:gd name="T12" fmla="*/ 47 w 47"/>
                <a:gd name="T13" fmla="*/ 83 h 301"/>
                <a:gd name="T14" fmla="*/ 47 w 47"/>
                <a:gd name="T15" fmla="*/ 301 h 301"/>
                <a:gd name="T16" fmla="*/ 0 w 47"/>
                <a:gd name="T17" fmla="*/ 301 h 301"/>
                <a:gd name="T18" fmla="*/ 0 w 47"/>
                <a:gd name="T19" fmla="*/ 8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301">
                  <a:moveTo>
                    <a:pt x="0" y="0"/>
                  </a:moveTo>
                  <a:lnTo>
                    <a:pt x="47" y="0"/>
                  </a:lnTo>
                  <a:lnTo>
                    <a:pt x="47" y="45"/>
                  </a:lnTo>
                  <a:lnTo>
                    <a:pt x="0" y="45"/>
                  </a:lnTo>
                  <a:lnTo>
                    <a:pt x="0" y="0"/>
                  </a:lnTo>
                  <a:close/>
                  <a:moveTo>
                    <a:pt x="0" y="83"/>
                  </a:moveTo>
                  <a:lnTo>
                    <a:pt x="47" y="83"/>
                  </a:lnTo>
                  <a:lnTo>
                    <a:pt x="47" y="301"/>
                  </a:lnTo>
                  <a:lnTo>
                    <a:pt x="0" y="301"/>
                  </a:lnTo>
                  <a:lnTo>
                    <a:pt x="0" y="8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36"/>
            <p:cNvSpPr>
              <a:spLocks/>
            </p:cNvSpPr>
            <p:nvPr userDrawn="1"/>
          </p:nvSpPr>
          <p:spPr bwMode="auto">
            <a:xfrm>
              <a:off x="2610" y="2901"/>
              <a:ext cx="130" cy="301"/>
            </a:xfrm>
            <a:custGeom>
              <a:avLst/>
              <a:gdLst>
                <a:gd name="T0" fmla="*/ 0 w 55"/>
                <a:gd name="T1" fmla="*/ 35 h 127"/>
                <a:gd name="T2" fmla="*/ 15 w 55"/>
                <a:gd name="T3" fmla="*/ 35 h 127"/>
                <a:gd name="T4" fmla="*/ 15 w 55"/>
                <a:gd name="T5" fmla="*/ 28 h 127"/>
                <a:gd name="T6" fmla="*/ 41 w 55"/>
                <a:gd name="T7" fmla="*/ 0 h 127"/>
                <a:gd name="T8" fmla="*/ 55 w 55"/>
                <a:gd name="T9" fmla="*/ 1 h 127"/>
                <a:gd name="T10" fmla="*/ 55 w 55"/>
                <a:gd name="T11" fmla="*/ 17 h 127"/>
                <a:gd name="T12" fmla="*/ 46 w 55"/>
                <a:gd name="T13" fmla="*/ 16 h 127"/>
                <a:gd name="T14" fmla="*/ 36 w 55"/>
                <a:gd name="T15" fmla="*/ 26 h 127"/>
                <a:gd name="T16" fmla="*/ 36 w 55"/>
                <a:gd name="T17" fmla="*/ 35 h 127"/>
                <a:gd name="T18" fmla="*/ 53 w 55"/>
                <a:gd name="T19" fmla="*/ 35 h 127"/>
                <a:gd name="T20" fmla="*/ 53 w 55"/>
                <a:gd name="T21" fmla="*/ 50 h 127"/>
                <a:gd name="T22" fmla="*/ 36 w 55"/>
                <a:gd name="T23" fmla="*/ 50 h 127"/>
                <a:gd name="T24" fmla="*/ 36 w 55"/>
                <a:gd name="T25" fmla="*/ 127 h 127"/>
                <a:gd name="T26" fmla="*/ 15 w 55"/>
                <a:gd name="T27" fmla="*/ 127 h 127"/>
                <a:gd name="T28" fmla="*/ 15 w 55"/>
                <a:gd name="T29" fmla="*/ 50 h 127"/>
                <a:gd name="T30" fmla="*/ 0 w 55"/>
                <a:gd name="T31" fmla="*/ 50 h 127"/>
                <a:gd name="T32" fmla="*/ 0 w 55"/>
                <a:gd name="T33" fmla="*/ 35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127">
                  <a:moveTo>
                    <a:pt x="0" y="35"/>
                  </a:moveTo>
                  <a:cubicBezTo>
                    <a:pt x="15" y="35"/>
                    <a:pt x="15" y="35"/>
                    <a:pt x="15" y="35"/>
                  </a:cubicBezTo>
                  <a:cubicBezTo>
                    <a:pt x="15" y="28"/>
                    <a:pt x="15" y="28"/>
                    <a:pt x="15" y="28"/>
                  </a:cubicBezTo>
                  <a:cubicBezTo>
                    <a:pt x="15" y="4"/>
                    <a:pt x="28" y="0"/>
                    <a:pt x="41" y="0"/>
                  </a:cubicBezTo>
                  <a:cubicBezTo>
                    <a:pt x="47" y="0"/>
                    <a:pt x="52" y="0"/>
                    <a:pt x="55" y="1"/>
                  </a:cubicBezTo>
                  <a:cubicBezTo>
                    <a:pt x="55" y="17"/>
                    <a:pt x="55" y="17"/>
                    <a:pt x="55" y="17"/>
                  </a:cubicBezTo>
                  <a:cubicBezTo>
                    <a:pt x="52" y="16"/>
                    <a:pt x="50" y="16"/>
                    <a:pt x="46" y="16"/>
                  </a:cubicBezTo>
                  <a:cubicBezTo>
                    <a:pt x="40" y="16"/>
                    <a:pt x="36" y="18"/>
                    <a:pt x="36" y="26"/>
                  </a:cubicBezTo>
                  <a:cubicBezTo>
                    <a:pt x="36" y="35"/>
                    <a:pt x="36" y="35"/>
                    <a:pt x="36" y="35"/>
                  </a:cubicBezTo>
                  <a:cubicBezTo>
                    <a:pt x="53" y="35"/>
                    <a:pt x="53" y="35"/>
                    <a:pt x="53" y="35"/>
                  </a:cubicBezTo>
                  <a:cubicBezTo>
                    <a:pt x="53" y="50"/>
                    <a:pt x="53" y="50"/>
                    <a:pt x="53" y="50"/>
                  </a:cubicBezTo>
                  <a:cubicBezTo>
                    <a:pt x="36" y="50"/>
                    <a:pt x="36" y="50"/>
                    <a:pt x="36" y="50"/>
                  </a:cubicBezTo>
                  <a:cubicBezTo>
                    <a:pt x="36" y="127"/>
                    <a:pt x="36" y="127"/>
                    <a:pt x="36" y="127"/>
                  </a:cubicBezTo>
                  <a:cubicBezTo>
                    <a:pt x="15" y="127"/>
                    <a:pt x="15" y="127"/>
                    <a:pt x="15" y="127"/>
                  </a:cubicBezTo>
                  <a:cubicBezTo>
                    <a:pt x="15" y="50"/>
                    <a:pt x="15" y="50"/>
                    <a:pt x="15" y="50"/>
                  </a:cubicBezTo>
                  <a:cubicBezTo>
                    <a:pt x="0" y="50"/>
                    <a:pt x="0" y="50"/>
                    <a:pt x="0" y="50"/>
                  </a:cubicBezTo>
                  <a:lnTo>
                    <a:pt x="0" y="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37"/>
            <p:cNvSpPr>
              <a:spLocks noEditPoints="1"/>
            </p:cNvSpPr>
            <p:nvPr userDrawn="1"/>
          </p:nvSpPr>
          <p:spPr bwMode="auto">
            <a:xfrm>
              <a:off x="2755" y="2979"/>
              <a:ext cx="217" cy="230"/>
            </a:xfrm>
            <a:custGeom>
              <a:avLst/>
              <a:gdLst>
                <a:gd name="T0" fmla="*/ 20 w 92"/>
                <a:gd name="T1" fmla="*/ 54 h 97"/>
                <a:gd name="T2" fmla="*/ 45 w 92"/>
                <a:gd name="T3" fmla="*/ 81 h 97"/>
                <a:gd name="T4" fmla="*/ 68 w 92"/>
                <a:gd name="T5" fmla="*/ 66 h 97"/>
                <a:gd name="T6" fmla="*/ 87 w 92"/>
                <a:gd name="T7" fmla="*/ 66 h 97"/>
                <a:gd name="T8" fmla="*/ 45 w 92"/>
                <a:gd name="T9" fmla="*/ 97 h 97"/>
                <a:gd name="T10" fmla="*/ 0 w 92"/>
                <a:gd name="T11" fmla="*/ 48 h 97"/>
                <a:gd name="T12" fmla="*/ 45 w 92"/>
                <a:gd name="T13" fmla="*/ 0 h 97"/>
                <a:gd name="T14" fmla="*/ 88 w 92"/>
                <a:gd name="T15" fmla="*/ 54 h 97"/>
                <a:gd name="T16" fmla="*/ 20 w 92"/>
                <a:gd name="T17" fmla="*/ 54 h 97"/>
                <a:gd name="T18" fmla="*/ 68 w 92"/>
                <a:gd name="T19" fmla="*/ 40 h 97"/>
                <a:gd name="T20" fmla="*/ 45 w 92"/>
                <a:gd name="T21" fmla="*/ 16 h 97"/>
                <a:gd name="T22" fmla="*/ 20 w 92"/>
                <a:gd name="T23" fmla="*/ 40 h 97"/>
                <a:gd name="T24" fmla="*/ 68 w 92"/>
                <a:gd name="T25" fmla="*/ 4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7">
                  <a:moveTo>
                    <a:pt x="20" y="54"/>
                  </a:moveTo>
                  <a:cubicBezTo>
                    <a:pt x="20" y="68"/>
                    <a:pt x="28" y="81"/>
                    <a:pt x="45" y="81"/>
                  </a:cubicBezTo>
                  <a:cubicBezTo>
                    <a:pt x="57" y="81"/>
                    <a:pt x="64" y="76"/>
                    <a:pt x="68" y="66"/>
                  </a:cubicBezTo>
                  <a:cubicBezTo>
                    <a:pt x="87" y="66"/>
                    <a:pt x="87" y="66"/>
                    <a:pt x="87" y="66"/>
                  </a:cubicBezTo>
                  <a:cubicBezTo>
                    <a:pt x="82" y="86"/>
                    <a:pt x="65" y="97"/>
                    <a:pt x="45" y="97"/>
                  </a:cubicBezTo>
                  <a:cubicBezTo>
                    <a:pt x="16" y="97"/>
                    <a:pt x="0" y="77"/>
                    <a:pt x="0" y="48"/>
                  </a:cubicBezTo>
                  <a:cubicBezTo>
                    <a:pt x="0" y="22"/>
                    <a:pt x="17" y="0"/>
                    <a:pt x="45" y="0"/>
                  </a:cubicBezTo>
                  <a:cubicBezTo>
                    <a:pt x="74" y="0"/>
                    <a:pt x="92" y="26"/>
                    <a:pt x="88" y="54"/>
                  </a:cubicBezTo>
                  <a:lnTo>
                    <a:pt x="20" y="54"/>
                  </a:lnTo>
                  <a:close/>
                  <a:moveTo>
                    <a:pt x="68" y="40"/>
                  </a:moveTo>
                  <a:cubicBezTo>
                    <a:pt x="67" y="27"/>
                    <a:pt x="58" y="16"/>
                    <a:pt x="45" y="16"/>
                  </a:cubicBezTo>
                  <a:cubicBezTo>
                    <a:pt x="31" y="16"/>
                    <a:pt x="21" y="26"/>
                    <a:pt x="20" y="40"/>
                  </a:cubicBezTo>
                  <a:lnTo>
                    <a:pt x="68" y="4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38"/>
            <p:cNvSpPr>
              <a:spLocks noEditPoints="1"/>
            </p:cNvSpPr>
            <p:nvPr userDrawn="1"/>
          </p:nvSpPr>
          <p:spPr bwMode="auto">
            <a:xfrm>
              <a:off x="3117" y="2901"/>
              <a:ext cx="28" cy="301"/>
            </a:xfrm>
            <a:custGeom>
              <a:avLst/>
              <a:gdLst>
                <a:gd name="T0" fmla="*/ 0 w 28"/>
                <a:gd name="T1" fmla="*/ 0 h 301"/>
                <a:gd name="T2" fmla="*/ 28 w 28"/>
                <a:gd name="T3" fmla="*/ 0 h 301"/>
                <a:gd name="T4" fmla="*/ 28 w 28"/>
                <a:gd name="T5" fmla="*/ 43 h 301"/>
                <a:gd name="T6" fmla="*/ 0 w 28"/>
                <a:gd name="T7" fmla="*/ 43 h 301"/>
                <a:gd name="T8" fmla="*/ 0 w 28"/>
                <a:gd name="T9" fmla="*/ 0 h 301"/>
                <a:gd name="T10" fmla="*/ 0 w 28"/>
                <a:gd name="T11" fmla="*/ 83 h 301"/>
                <a:gd name="T12" fmla="*/ 28 w 28"/>
                <a:gd name="T13" fmla="*/ 83 h 301"/>
                <a:gd name="T14" fmla="*/ 28 w 28"/>
                <a:gd name="T15" fmla="*/ 301 h 301"/>
                <a:gd name="T16" fmla="*/ 0 w 28"/>
                <a:gd name="T17" fmla="*/ 301 h 301"/>
                <a:gd name="T18" fmla="*/ 0 w 28"/>
                <a:gd name="T19" fmla="*/ 8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301">
                  <a:moveTo>
                    <a:pt x="0" y="0"/>
                  </a:moveTo>
                  <a:lnTo>
                    <a:pt x="28" y="0"/>
                  </a:lnTo>
                  <a:lnTo>
                    <a:pt x="28" y="43"/>
                  </a:lnTo>
                  <a:lnTo>
                    <a:pt x="0" y="43"/>
                  </a:lnTo>
                  <a:lnTo>
                    <a:pt x="0" y="0"/>
                  </a:lnTo>
                  <a:close/>
                  <a:moveTo>
                    <a:pt x="0" y="83"/>
                  </a:moveTo>
                  <a:lnTo>
                    <a:pt x="28" y="83"/>
                  </a:lnTo>
                  <a:lnTo>
                    <a:pt x="28" y="301"/>
                  </a:lnTo>
                  <a:lnTo>
                    <a:pt x="0" y="301"/>
                  </a:lnTo>
                  <a:lnTo>
                    <a:pt x="0" y="8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39"/>
            <p:cNvSpPr>
              <a:spLocks/>
            </p:cNvSpPr>
            <p:nvPr userDrawn="1"/>
          </p:nvSpPr>
          <p:spPr bwMode="auto">
            <a:xfrm>
              <a:off x="3183" y="2979"/>
              <a:ext cx="177" cy="230"/>
            </a:xfrm>
            <a:custGeom>
              <a:avLst/>
              <a:gdLst>
                <a:gd name="T0" fmla="*/ 60 w 75"/>
                <a:gd name="T1" fmla="*/ 29 h 97"/>
                <a:gd name="T2" fmla="*/ 36 w 75"/>
                <a:gd name="T3" fmla="*/ 9 h 97"/>
                <a:gd name="T4" fmla="*/ 14 w 75"/>
                <a:gd name="T5" fmla="*/ 25 h 97"/>
                <a:gd name="T6" fmla="*/ 33 w 75"/>
                <a:gd name="T7" fmla="*/ 41 h 97"/>
                <a:gd name="T8" fmla="*/ 48 w 75"/>
                <a:gd name="T9" fmla="*/ 44 h 97"/>
                <a:gd name="T10" fmla="*/ 75 w 75"/>
                <a:gd name="T11" fmla="*/ 69 h 97"/>
                <a:gd name="T12" fmla="*/ 38 w 75"/>
                <a:gd name="T13" fmla="*/ 97 h 97"/>
                <a:gd name="T14" fmla="*/ 0 w 75"/>
                <a:gd name="T15" fmla="*/ 65 h 97"/>
                <a:gd name="T16" fmla="*/ 11 w 75"/>
                <a:gd name="T17" fmla="*/ 65 h 97"/>
                <a:gd name="T18" fmla="*/ 38 w 75"/>
                <a:gd name="T19" fmla="*/ 88 h 97"/>
                <a:gd name="T20" fmla="*/ 63 w 75"/>
                <a:gd name="T21" fmla="*/ 70 h 97"/>
                <a:gd name="T22" fmla="*/ 43 w 75"/>
                <a:gd name="T23" fmla="*/ 53 h 97"/>
                <a:gd name="T24" fmla="*/ 29 w 75"/>
                <a:gd name="T25" fmla="*/ 50 h 97"/>
                <a:gd name="T26" fmla="*/ 3 w 75"/>
                <a:gd name="T27" fmla="*/ 26 h 97"/>
                <a:gd name="T28" fmla="*/ 38 w 75"/>
                <a:gd name="T29" fmla="*/ 0 h 97"/>
                <a:gd name="T30" fmla="*/ 71 w 75"/>
                <a:gd name="T31" fmla="*/ 29 h 97"/>
                <a:gd name="T32" fmla="*/ 60 w 75"/>
                <a:gd name="T33" fmla="*/ 2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97">
                  <a:moveTo>
                    <a:pt x="60" y="29"/>
                  </a:moveTo>
                  <a:cubicBezTo>
                    <a:pt x="60" y="15"/>
                    <a:pt x="49" y="9"/>
                    <a:pt x="36" y="9"/>
                  </a:cubicBezTo>
                  <a:cubicBezTo>
                    <a:pt x="26" y="9"/>
                    <a:pt x="14" y="13"/>
                    <a:pt x="14" y="25"/>
                  </a:cubicBezTo>
                  <a:cubicBezTo>
                    <a:pt x="14" y="35"/>
                    <a:pt x="26" y="39"/>
                    <a:pt x="33" y="41"/>
                  </a:cubicBezTo>
                  <a:cubicBezTo>
                    <a:pt x="48" y="44"/>
                    <a:pt x="48" y="44"/>
                    <a:pt x="48" y="44"/>
                  </a:cubicBezTo>
                  <a:cubicBezTo>
                    <a:pt x="61" y="46"/>
                    <a:pt x="75" y="53"/>
                    <a:pt x="75" y="69"/>
                  </a:cubicBezTo>
                  <a:cubicBezTo>
                    <a:pt x="75" y="89"/>
                    <a:pt x="55" y="97"/>
                    <a:pt x="38" y="97"/>
                  </a:cubicBezTo>
                  <a:cubicBezTo>
                    <a:pt x="16" y="97"/>
                    <a:pt x="2" y="87"/>
                    <a:pt x="0" y="65"/>
                  </a:cubicBezTo>
                  <a:cubicBezTo>
                    <a:pt x="11" y="65"/>
                    <a:pt x="11" y="65"/>
                    <a:pt x="11" y="65"/>
                  </a:cubicBezTo>
                  <a:cubicBezTo>
                    <a:pt x="12" y="80"/>
                    <a:pt x="23" y="88"/>
                    <a:pt x="38" y="88"/>
                  </a:cubicBezTo>
                  <a:cubicBezTo>
                    <a:pt x="49" y="88"/>
                    <a:pt x="63" y="83"/>
                    <a:pt x="63" y="70"/>
                  </a:cubicBezTo>
                  <a:cubicBezTo>
                    <a:pt x="63" y="59"/>
                    <a:pt x="53" y="56"/>
                    <a:pt x="43" y="53"/>
                  </a:cubicBezTo>
                  <a:cubicBezTo>
                    <a:pt x="29" y="50"/>
                    <a:pt x="29" y="50"/>
                    <a:pt x="29" y="50"/>
                  </a:cubicBezTo>
                  <a:cubicBezTo>
                    <a:pt x="14" y="46"/>
                    <a:pt x="3" y="41"/>
                    <a:pt x="3" y="26"/>
                  </a:cubicBezTo>
                  <a:cubicBezTo>
                    <a:pt x="3" y="7"/>
                    <a:pt x="22" y="0"/>
                    <a:pt x="38" y="0"/>
                  </a:cubicBezTo>
                  <a:cubicBezTo>
                    <a:pt x="56" y="0"/>
                    <a:pt x="71" y="9"/>
                    <a:pt x="71" y="29"/>
                  </a:cubicBezTo>
                  <a:lnTo>
                    <a:pt x="60" y="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40"/>
            <p:cNvSpPr>
              <a:spLocks/>
            </p:cNvSpPr>
            <p:nvPr userDrawn="1"/>
          </p:nvSpPr>
          <p:spPr bwMode="auto">
            <a:xfrm>
              <a:off x="3493" y="2984"/>
              <a:ext cx="305" cy="218"/>
            </a:xfrm>
            <a:custGeom>
              <a:avLst/>
              <a:gdLst>
                <a:gd name="T0" fmla="*/ 0 w 305"/>
                <a:gd name="T1" fmla="*/ 0 h 218"/>
                <a:gd name="T2" fmla="*/ 28 w 305"/>
                <a:gd name="T3" fmla="*/ 0 h 218"/>
                <a:gd name="T4" fmla="*/ 85 w 305"/>
                <a:gd name="T5" fmla="*/ 187 h 218"/>
                <a:gd name="T6" fmla="*/ 85 w 305"/>
                <a:gd name="T7" fmla="*/ 187 h 218"/>
                <a:gd name="T8" fmla="*/ 137 w 305"/>
                <a:gd name="T9" fmla="*/ 0 h 218"/>
                <a:gd name="T10" fmla="*/ 168 w 305"/>
                <a:gd name="T11" fmla="*/ 0 h 218"/>
                <a:gd name="T12" fmla="*/ 222 w 305"/>
                <a:gd name="T13" fmla="*/ 187 h 218"/>
                <a:gd name="T14" fmla="*/ 222 w 305"/>
                <a:gd name="T15" fmla="*/ 187 h 218"/>
                <a:gd name="T16" fmla="*/ 279 w 305"/>
                <a:gd name="T17" fmla="*/ 0 h 218"/>
                <a:gd name="T18" fmla="*/ 305 w 305"/>
                <a:gd name="T19" fmla="*/ 0 h 218"/>
                <a:gd name="T20" fmla="*/ 236 w 305"/>
                <a:gd name="T21" fmla="*/ 218 h 218"/>
                <a:gd name="T22" fmla="*/ 208 w 305"/>
                <a:gd name="T23" fmla="*/ 218 h 218"/>
                <a:gd name="T24" fmla="*/ 154 w 305"/>
                <a:gd name="T25" fmla="*/ 35 h 218"/>
                <a:gd name="T26" fmla="*/ 154 w 305"/>
                <a:gd name="T27" fmla="*/ 35 h 218"/>
                <a:gd name="T28" fmla="*/ 99 w 305"/>
                <a:gd name="T29" fmla="*/ 218 h 218"/>
                <a:gd name="T30" fmla="*/ 71 w 305"/>
                <a:gd name="T31" fmla="*/ 218 h 218"/>
                <a:gd name="T32" fmla="*/ 0 w 305"/>
                <a:gd name="T33"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5" h="218">
                  <a:moveTo>
                    <a:pt x="0" y="0"/>
                  </a:moveTo>
                  <a:lnTo>
                    <a:pt x="28" y="0"/>
                  </a:lnTo>
                  <a:lnTo>
                    <a:pt x="85" y="187"/>
                  </a:lnTo>
                  <a:lnTo>
                    <a:pt x="85" y="187"/>
                  </a:lnTo>
                  <a:lnTo>
                    <a:pt x="137" y="0"/>
                  </a:lnTo>
                  <a:lnTo>
                    <a:pt x="168" y="0"/>
                  </a:lnTo>
                  <a:lnTo>
                    <a:pt x="222" y="187"/>
                  </a:lnTo>
                  <a:lnTo>
                    <a:pt x="222" y="187"/>
                  </a:lnTo>
                  <a:lnTo>
                    <a:pt x="279" y="0"/>
                  </a:lnTo>
                  <a:lnTo>
                    <a:pt x="305" y="0"/>
                  </a:lnTo>
                  <a:lnTo>
                    <a:pt x="236" y="218"/>
                  </a:lnTo>
                  <a:lnTo>
                    <a:pt x="208" y="218"/>
                  </a:lnTo>
                  <a:lnTo>
                    <a:pt x="154" y="35"/>
                  </a:lnTo>
                  <a:lnTo>
                    <a:pt x="154" y="35"/>
                  </a:lnTo>
                  <a:lnTo>
                    <a:pt x="99" y="218"/>
                  </a:lnTo>
                  <a:lnTo>
                    <a:pt x="71" y="218"/>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41"/>
            <p:cNvSpPr>
              <a:spLocks/>
            </p:cNvSpPr>
            <p:nvPr userDrawn="1"/>
          </p:nvSpPr>
          <p:spPr bwMode="auto">
            <a:xfrm>
              <a:off x="3826" y="2901"/>
              <a:ext cx="178" cy="301"/>
            </a:xfrm>
            <a:custGeom>
              <a:avLst/>
              <a:gdLst>
                <a:gd name="T0" fmla="*/ 0 w 75"/>
                <a:gd name="T1" fmla="*/ 0 h 127"/>
                <a:gd name="T2" fmla="*/ 12 w 75"/>
                <a:gd name="T3" fmla="*/ 0 h 127"/>
                <a:gd name="T4" fmla="*/ 12 w 75"/>
                <a:gd name="T5" fmla="*/ 51 h 127"/>
                <a:gd name="T6" fmla="*/ 12 w 75"/>
                <a:gd name="T7" fmla="*/ 51 h 127"/>
                <a:gd name="T8" fmla="*/ 41 w 75"/>
                <a:gd name="T9" fmla="*/ 33 h 127"/>
                <a:gd name="T10" fmla="*/ 75 w 75"/>
                <a:gd name="T11" fmla="*/ 68 h 127"/>
                <a:gd name="T12" fmla="*/ 75 w 75"/>
                <a:gd name="T13" fmla="*/ 127 h 127"/>
                <a:gd name="T14" fmla="*/ 64 w 75"/>
                <a:gd name="T15" fmla="*/ 127 h 127"/>
                <a:gd name="T16" fmla="*/ 64 w 75"/>
                <a:gd name="T17" fmla="*/ 70 h 127"/>
                <a:gd name="T18" fmla="*/ 40 w 75"/>
                <a:gd name="T19" fmla="*/ 42 h 127"/>
                <a:gd name="T20" fmla="*/ 12 w 75"/>
                <a:gd name="T21" fmla="*/ 74 h 127"/>
                <a:gd name="T22" fmla="*/ 12 w 75"/>
                <a:gd name="T23" fmla="*/ 127 h 127"/>
                <a:gd name="T24" fmla="*/ 0 w 75"/>
                <a:gd name="T25" fmla="*/ 127 h 127"/>
                <a:gd name="T26" fmla="*/ 0 w 75"/>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127">
                  <a:moveTo>
                    <a:pt x="0" y="0"/>
                  </a:moveTo>
                  <a:cubicBezTo>
                    <a:pt x="12" y="0"/>
                    <a:pt x="12" y="0"/>
                    <a:pt x="12" y="0"/>
                  </a:cubicBezTo>
                  <a:cubicBezTo>
                    <a:pt x="12" y="51"/>
                    <a:pt x="12" y="51"/>
                    <a:pt x="12" y="51"/>
                  </a:cubicBezTo>
                  <a:cubicBezTo>
                    <a:pt x="12" y="51"/>
                    <a:pt x="12" y="51"/>
                    <a:pt x="12" y="51"/>
                  </a:cubicBezTo>
                  <a:cubicBezTo>
                    <a:pt x="16" y="40"/>
                    <a:pt x="28" y="33"/>
                    <a:pt x="41" y="33"/>
                  </a:cubicBezTo>
                  <a:cubicBezTo>
                    <a:pt x="67" y="33"/>
                    <a:pt x="75" y="46"/>
                    <a:pt x="75" y="68"/>
                  </a:cubicBezTo>
                  <a:cubicBezTo>
                    <a:pt x="75" y="127"/>
                    <a:pt x="75" y="127"/>
                    <a:pt x="75" y="127"/>
                  </a:cubicBezTo>
                  <a:cubicBezTo>
                    <a:pt x="64" y="127"/>
                    <a:pt x="64" y="127"/>
                    <a:pt x="64" y="127"/>
                  </a:cubicBezTo>
                  <a:cubicBezTo>
                    <a:pt x="64" y="70"/>
                    <a:pt x="64" y="70"/>
                    <a:pt x="64" y="70"/>
                  </a:cubicBezTo>
                  <a:cubicBezTo>
                    <a:pt x="64" y="54"/>
                    <a:pt x="59" y="42"/>
                    <a:pt x="40" y="42"/>
                  </a:cubicBezTo>
                  <a:cubicBezTo>
                    <a:pt x="23" y="42"/>
                    <a:pt x="12" y="56"/>
                    <a:pt x="12" y="74"/>
                  </a:cubicBezTo>
                  <a:cubicBezTo>
                    <a:pt x="12" y="127"/>
                    <a:pt x="12" y="127"/>
                    <a:pt x="12" y="127"/>
                  </a:cubicBezTo>
                  <a:cubicBezTo>
                    <a:pt x="0" y="127"/>
                    <a:pt x="0" y="127"/>
                    <a:pt x="0" y="127"/>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42"/>
            <p:cNvSpPr>
              <a:spLocks/>
            </p:cNvSpPr>
            <p:nvPr userDrawn="1"/>
          </p:nvSpPr>
          <p:spPr bwMode="auto">
            <a:xfrm>
              <a:off x="4030" y="2984"/>
              <a:ext cx="194" cy="299"/>
            </a:xfrm>
            <a:custGeom>
              <a:avLst/>
              <a:gdLst>
                <a:gd name="T0" fmla="*/ 0 w 82"/>
                <a:gd name="T1" fmla="*/ 0 h 126"/>
                <a:gd name="T2" fmla="*/ 12 w 82"/>
                <a:gd name="T3" fmla="*/ 0 h 126"/>
                <a:gd name="T4" fmla="*/ 42 w 82"/>
                <a:gd name="T5" fmla="*/ 79 h 126"/>
                <a:gd name="T6" fmla="*/ 71 w 82"/>
                <a:gd name="T7" fmla="*/ 0 h 126"/>
                <a:gd name="T8" fmla="*/ 82 w 82"/>
                <a:gd name="T9" fmla="*/ 0 h 126"/>
                <a:gd name="T10" fmla="*/ 42 w 82"/>
                <a:gd name="T11" fmla="*/ 107 h 126"/>
                <a:gd name="T12" fmla="*/ 18 w 82"/>
                <a:gd name="T13" fmla="*/ 126 h 126"/>
                <a:gd name="T14" fmla="*/ 9 w 82"/>
                <a:gd name="T15" fmla="*/ 126 h 126"/>
                <a:gd name="T16" fmla="*/ 9 w 82"/>
                <a:gd name="T17" fmla="*/ 116 h 126"/>
                <a:gd name="T18" fmla="*/ 17 w 82"/>
                <a:gd name="T19" fmla="*/ 117 h 126"/>
                <a:gd name="T20" fmla="*/ 33 w 82"/>
                <a:gd name="T21" fmla="*/ 103 h 126"/>
                <a:gd name="T22" fmla="*/ 37 w 82"/>
                <a:gd name="T23" fmla="*/ 92 h 126"/>
                <a:gd name="T24" fmla="*/ 0 w 82"/>
                <a:gd name="T2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6">
                  <a:moveTo>
                    <a:pt x="0" y="0"/>
                  </a:moveTo>
                  <a:cubicBezTo>
                    <a:pt x="12" y="0"/>
                    <a:pt x="12" y="0"/>
                    <a:pt x="12" y="0"/>
                  </a:cubicBezTo>
                  <a:cubicBezTo>
                    <a:pt x="42" y="79"/>
                    <a:pt x="42" y="79"/>
                    <a:pt x="42" y="79"/>
                  </a:cubicBezTo>
                  <a:cubicBezTo>
                    <a:pt x="71" y="0"/>
                    <a:pt x="71" y="0"/>
                    <a:pt x="71" y="0"/>
                  </a:cubicBezTo>
                  <a:cubicBezTo>
                    <a:pt x="82" y="0"/>
                    <a:pt x="82" y="0"/>
                    <a:pt x="82" y="0"/>
                  </a:cubicBezTo>
                  <a:cubicBezTo>
                    <a:pt x="42" y="107"/>
                    <a:pt x="42" y="107"/>
                    <a:pt x="42" y="107"/>
                  </a:cubicBezTo>
                  <a:cubicBezTo>
                    <a:pt x="35" y="122"/>
                    <a:pt x="32" y="126"/>
                    <a:pt x="18" y="126"/>
                  </a:cubicBezTo>
                  <a:cubicBezTo>
                    <a:pt x="13" y="126"/>
                    <a:pt x="11" y="126"/>
                    <a:pt x="9" y="126"/>
                  </a:cubicBezTo>
                  <a:cubicBezTo>
                    <a:pt x="9" y="116"/>
                    <a:pt x="9" y="116"/>
                    <a:pt x="9" y="116"/>
                  </a:cubicBezTo>
                  <a:cubicBezTo>
                    <a:pt x="12" y="117"/>
                    <a:pt x="14" y="117"/>
                    <a:pt x="17" y="117"/>
                  </a:cubicBezTo>
                  <a:cubicBezTo>
                    <a:pt x="27" y="117"/>
                    <a:pt x="29" y="111"/>
                    <a:pt x="33" y="103"/>
                  </a:cubicBezTo>
                  <a:cubicBezTo>
                    <a:pt x="37" y="92"/>
                    <a:pt x="37" y="92"/>
                    <a:pt x="37" y="92"/>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43"/>
            <p:cNvSpPr>
              <a:spLocks noEditPoints="1"/>
            </p:cNvSpPr>
            <p:nvPr userDrawn="1"/>
          </p:nvSpPr>
          <p:spPr bwMode="auto">
            <a:xfrm>
              <a:off x="4248" y="2984"/>
              <a:ext cx="130" cy="64"/>
            </a:xfrm>
            <a:custGeom>
              <a:avLst/>
              <a:gdLst>
                <a:gd name="T0" fmla="*/ 49 w 130"/>
                <a:gd name="T1" fmla="*/ 9 h 64"/>
                <a:gd name="T2" fmla="*/ 28 w 130"/>
                <a:gd name="T3" fmla="*/ 9 h 64"/>
                <a:gd name="T4" fmla="*/ 28 w 130"/>
                <a:gd name="T5" fmla="*/ 64 h 64"/>
                <a:gd name="T6" fmla="*/ 18 w 130"/>
                <a:gd name="T7" fmla="*/ 64 h 64"/>
                <a:gd name="T8" fmla="*/ 18 w 130"/>
                <a:gd name="T9" fmla="*/ 9 h 64"/>
                <a:gd name="T10" fmla="*/ 0 w 130"/>
                <a:gd name="T11" fmla="*/ 9 h 64"/>
                <a:gd name="T12" fmla="*/ 0 w 130"/>
                <a:gd name="T13" fmla="*/ 0 h 64"/>
                <a:gd name="T14" fmla="*/ 49 w 130"/>
                <a:gd name="T15" fmla="*/ 0 h 64"/>
                <a:gd name="T16" fmla="*/ 49 w 130"/>
                <a:gd name="T17" fmla="*/ 9 h 64"/>
                <a:gd name="T18" fmla="*/ 130 w 130"/>
                <a:gd name="T19" fmla="*/ 64 h 64"/>
                <a:gd name="T20" fmla="*/ 120 w 130"/>
                <a:gd name="T21" fmla="*/ 64 h 64"/>
                <a:gd name="T22" fmla="*/ 120 w 130"/>
                <a:gd name="T23" fmla="*/ 12 h 64"/>
                <a:gd name="T24" fmla="*/ 120 w 130"/>
                <a:gd name="T25" fmla="*/ 12 h 64"/>
                <a:gd name="T26" fmla="*/ 99 w 130"/>
                <a:gd name="T27" fmla="*/ 64 h 64"/>
                <a:gd name="T28" fmla="*/ 92 w 130"/>
                <a:gd name="T29" fmla="*/ 64 h 64"/>
                <a:gd name="T30" fmla="*/ 73 w 130"/>
                <a:gd name="T31" fmla="*/ 12 h 64"/>
                <a:gd name="T32" fmla="*/ 71 w 130"/>
                <a:gd name="T33" fmla="*/ 12 h 64"/>
                <a:gd name="T34" fmla="*/ 71 w 130"/>
                <a:gd name="T35" fmla="*/ 64 h 64"/>
                <a:gd name="T36" fmla="*/ 61 w 130"/>
                <a:gd name="T37" fmla="*/ 64 h 64"/>
                <a:gd name="T38" fmla="*/ 61 w 130"/>
                <a:gd name="T39" fmla="*/ 0 h 64"/>
                <a:gd name="T40" fmla="*/ 78 w 130"/>
                <a:gd name="T41" fmla="*/ 0 h 64"/>
                <a:gd name="T42" fmla="*/ 97 w 130"/>
                <a:gd name="T43" fmla="*/ 47 h 64"/>
                <a:gd name="T44" fmla="*/ 115 w 130"/>
                <a:gd name="T45" fmla="*/ 0 h 64"/>
                <a:gd name="T46" fmla="*/ 130 w 130"/>
                <a:gd name="T47" fmla="*/ 0 h 64"/>
                <a:gd name="T48" fmla="*/ 130 w 130"/>
                <a:gd name="T49"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0" h="64">
                  <a:moveTo>
                    <a:pt x="49" y="9"/>
                  </a:moveTo>
                  <a:lnTo>
                    <a:pt x="28" y="9"/>
                  </a:lnTo>
                  <a:lnTo>
                    <a:pt x="28" y="64"/>
                  </a:lnTo>
                  <a:lnTo>
                    <a:pt x="18" y="64"/>
                  </a:lnTo>
                  <a:lnTo>
                    <a:pt x="18" y="9"/>
                  </a:lnTo>
                  <a:lnTo>
                    <a:pt x="0" y="9"/>
                  </a:lnTo>
                  <a:lnTo>
                    <a:pt x="0" y="0"/>
                  </a:lnTo>
                  <a:lnTo>
                    <a:pt x="49" y="0"/>
                  </a:lnTo>
                  <a:lnTo>
                    <a:pt x="49" y="9"/>
                  </a:lnTo>
                  <a:close/>
                  <a:moveTo>
                    <a:pt x="130" y="64"/>
                  </a:moveTo>
                  <a:lnTo>
                    <a:pt x="120" y="64"/>
                  </a:lnTo>
                  <a:lnTo>
                    <a:pt x="120" y="12"/>
                  </a:lnTo>
                  <a:lnTo>
                    <a:pt x="120" y="12"/>
                  </a:lnTo>
                  <a:lnTo>
                    <a:pt x="99" y="64"/>
                  </a:lnTo>
                  <a:lnTo>
                    <a:pt x="92" y="64"/>
                  </a:lnTo>
                  <a:lnTo>
                    <a:pt x="73" y="12"/>
                  </a:lnTo>
                  <a:lnTo>
                    <a:pt x="71" y="12"/>
                  </a:lnTo>
                  <a:lnTo>
                    <a:pt x="71" y="64"/>
                  </a:lnTo>
                  <a:lnTo>
                    <a:pt x="61" y="64"/>
                  </a:lnTo>
                  <a:lnTo>
                    <a:pt x="61" y="0"/>
                  </a:lnTo>
                  <a:lnTo>
                    <a:pt x="78" y="0"/>
                  </a:lnTo>
                  <a:lnTo>
                    <a:pt x="97" y="47"/>
                  </a:lnTo>
                  <a:lnTo>
                    <a:pt x="115" y="0"/>
                  </a:lnTo>
                  <a:lnTo>
                    <a:pt x="130" y="0"/>
                  </a:lnTo>
                  <a:lnTo>
                    <a:pt x="130" y="6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30" name="Group 46"/>
          <p:cNvGrpSpPr>
            <a:grpSpLocks noChangeAspect="1"/>
          </p:cNvGrpSpPr>
          <p:nvPr userDrawn="1"/>
        </p:nvGrpSpPr>
        <p:grpSpPr bwMode="auto">
          <a:xfrm>
            <a:off x="5032755" y="4008708"/>
            <a:ext cx="2297940" cy="1358900"/>
            <a:chOff x="838" y="960"/>
            <a:chExt cx="4072" cy="2408"/>
          </a:xfrm>
          <a:solidFill>
            <a:schemeClr val="bg1"/>
          </a:solidFill>
        </p:grpSpPr>
        <p:sp>
          <p:nvSpPr>
            <p:cNvPr id="131" name="Freeform 47"/>
            <p:cNvSpPr>
              <a:spLocks/>
            </p:cNvSpPr>
            <p:nvPr userDrawn="1"/>
          </p:nvSpPr>
          <p:spPr bwMode="auto">
            <a:xfrm>
              <a:off x="1328" y="960"/>
              <a:ext cx="549" cy="467"/>
            </a:xfrm>
            <a:custGeom>
              <a:avLst/>
              <a:gdLst>
                <a:gd name="T0" fmla="*/ 122 w 232"/>
                <a:gd name="T1" fmla="*/ 120 h 197"/>
                <a:gd name="T2" fmla="*/ 98 w 232"/>
                <a:gd name="T3" fmla="*/ 181 h 197"/>
                <a:gd name="T4" fmla="*/ 217 w 232"/>
                <a:gd name="T5" fmla="*/ 98 h 197"/>
                <a:gd name="T6" fmla="*/ 170 w 232"/>
                <a:gd name="T7" fmla="*/ 113 h 197"/>
                <a:gd name="T8" fmla="*/ 197 w 232"/>
                <a:gd name="T9" fmla="*/ 0 h 197"/>
                <a:gd name="T10" fmla="*/ 101 w 232"/>
                <a:gd name="T11" fmla="*/ 59 h 197"/>
                <a:gd name="T12" fmla="*/ 40 w 232"/>
                <a:gd name="T13" fmla="*/ 197 h 197"/>
                <a:gd name="T14" fmla="*/ 122 w 232"/>
                <a:gd name="T15" fmla="*/ 120 h 1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2" h="197">
                  <a:moveTo>
                    <a:pt x="122" y="120"/>
                  </a:moveTo>
                  <a:cubicBezTo>
                    <a:pt x="105" y="130"/>
                    <a:pt x="91" y="156"/>
                    <a:pt x="98" y="181"/>
                  </a:cubicBezTo>
                  <a:cubicBezTo>
                    <a:pt x="121" y="146"/>
                    <a:pt x="193" y="178"/>
                    <a:pt x="217" y="98"/>
                  </a:cubicBezTo>
                  <a:cubicBezTo>
                    <a:pt x="201" y="111"/>
                    <a:pt x="180" y="114"/>
                    <a:pt x="170" y="113"/>
                  </a:cubicBezTo>
                  <a:cubicBezTo>
                    <a:pt x="209" y="97"/>
                    <a:pt x="232" y="39"/>
                    <a:pt x="197" y="0"/>
                  </a:cubicBezTo>
                  <a:cubicBezTo>
                    <a:pt x="207" y="46"/>
                    <a:pt x="148" y="50"/>
                    <a:pt x="101" y="59"/>
                  </a:cubicBezTo>
                  <a:cubicBezTo>
                    <a:pt x="14" y="75"/>
                    <a:pt x="0" y="156"/>
                    <a:pt x="40" y="197"/>
                  </a:cubicBezTo>
                  <a:cubicBezTo>
                    <a:pt x="35" y="148"/>
                    <a:pt x="74" y="119"/>
                    <a:pt x="122" y="12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48"/>
            <p:cNvSpPr>
              <a:spLocks noEditPoints="1"/>
            </p:cNvSpPr>
            <p:nvPr userDrawn="1"/>
          </p:nvSpPr>
          <p:spPr bwMode="auto">
            <a:xfrm>
              <a:off x="862" y="1396"/>
              <a:ext cx="1296" cy="1175"/>
            </a:xfrm>
            <a:custGeom>
              <a:avLst/>
              <a:gdLst>
                <a:gd name="T0" fmla="*/ 298 w 548"/>
                <a:gd name="T1" fmla="*/ 215 h 496"/>
                <a:gd name="T2" fmla="*/ 311 w 548"/>
                <a:gd name="T3" fmla="*/ 110 h 496"/>
                <a:gd name="T4" fmla="*/ 237 w 548"/>
                <a:gd name="T5" fmla="*/ 110 h 496"/>
                <a:gd name="T6" fmla="*/ 250 w 548"/>
                <a:gd name="T7" fmla="*/ 215 h 496"/>
                <a:gd name="T8" fmla="*/ 263 w 548"/>
                <a:gd name="T9" fmla="*/ 408 h 496"/>
                <a:gd name="T10" fmla="*/ 285 w 548"/>
                <a:gd name="T11" fmla="*/ 408 h 496"/>
                <a:gd name="T12" fmla="*/ 298 w 548"/>
                <a:gd name="T13" fmla="*/ 215 h 496"/>
                <a:gd name="T14" fmla="*/ 298 w 548"/>
                <a:gd name="T15" fmla="*/ 215 h 496"/>
                <a:gd name="T16" fmla="*/ 167 w 548"/>
                <a:gd name="T17" fmla="*/ 56 h 496"/>
                <a:gd name="T18" fmla="*/ 174 w 548"/>
                <a:gd name="T19" fmla="*/ 88 h 496"/>
                <a:gd name="T20" fmla="*/ 375 w 548"/>
                <a:gd name="T21" fmla="*/ 88 h 496"/>
                <a:gd name="T22" fmla="*/ 382 w 548"/>
                <a:gd name="T23" fmla="*/ 56 h 496"/>
                <a:gd name="T24" fmla="*/ 286 w 548"/>
                <a:gd name="T25" fmla="*/ 56 h 496"/>
                <a:gd name="T26" fmla="*/ 396 w 548"/>
                <a:gd name="T27" fmla="*/ 0 h 496"/>
                <a:gd name="T28" fmla="*/ 548 w 548"/>
                <a:gd name="T29" fmla="*/ 161 h 496"/>
                <a:gd name="T30" fmla="*/ 274 w 548"/>
                <a:gd name="T31" fmla="*/ 496 h 496"/>
                <a:gd name="T32" fmla="*/ 0 w 548"/>
                <a:gd name="T33" fmla="*/ 161 h 496"/>
                <a:gd name="T34" fmla="*/ 152 w 548"/>
                <a:gd name="T35" fmla="*/ 0 h 496"/>
                <a:gd name="T36" fmla="*/ 262 w 548"/>
                <a:gd name="T37" fmla="*/ 56 h 496"/>
                <a:gd name="T38" fmla="*/ 167 w 548"/>
                <a:gd name="T39" fmla="*/ 56 h 496"/>
                <a:gd name="T40" fmla="*/ 167 w 548"/>
                <a:gd name="T41" fmla="*/ 5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8" h="496">
                  <a:moveTo>
                    <a:pt x="298" y="215"/>
                  </a:moveTo>
                  <a:cubicBezTo>
                    <a:pt x="301" y="174"/>
                    <a:pt x="302" y="137"/>
                    <a:pt x="311" y="110"/>
                  </a:cubicBezTo>
                  <a:cubicBezTo>
                    <a:pt x="237" y="110"/>
                    <a:pt x="237" y="110"/>
                    <a:pt x="237" y="110"/>
                  </a:cubicBezTo>
                  <a:cubicBezTo>
                    <a:pt x="246" y="137"/>
                    <a:pt x="247" y="174"/>
                    <a:pt x="250" y="215"/>
                  </a:cubicBezTo>
                  <a:cubicBezTo>
                    <a:pt x="254" y="265"/>
                    <a:pt x="263" y="408"/>
                    <a:pt x="263" y="408"/>
                  </a:cubicBezTo>
                  <a:cubicBezTo>
                    <a:pt x="285" y="408"/>
                    <a:pt x="285" y="408"/>
                    <a:pt x="285" y="408"/>
                  </a:cubicBezTo>
                  <a:cubicBezTo>
                    <a:pt x="285" y="408"/>
                    <a:pt x="294" y="265"/>
                    <a:pt x="298" y="215"/>
                  </a:cubicBezTo>
                  <a:cubicBezTo>
                    <a:pt x="298" y="215"/>
                    <a:pt x="298" y="215"/>
                    <a:pt x="298" y="215"/>
                  </a:cubicBezTo>
                  <a:close/>
                  <a:moveTo>
                    <a:pt x="167" y="56"/>
                  </a:moveTo>
                  <a:cubicBezTo>
                    <a:pt x="167" y="56"/>
                    <a:pt x="173" y="72"/>
                    <a:pt x="174" y="88"/>
                  </a:cubicBezTo>
                  <a:cubicBezTo>
                    <a:pt x="375" y="88"/>
                    <a:pt x="375" y="88"/>
                    <a:pt x="375" y="88"/>
                  </a:cubicBezTo>
                  <a:cubicBezTo>
                    <a:pt x="375" y="72"/>
                    <a:pt x="382" y="56"/>
                    <a:pt x="382" y="56"/>
                  </a:cubicBezTo>
                  <a:cubicBezTo>
                    <a:pt x="286" y="56"/>
                    <a:pt x="286" y="56"/>
                    <a:pt x="286" y="56"/>
                  </a:cubicBezTo>
                  <a:cubicBezTo>
                    <a:pt x="299" y="35"/>
                    <a:pt x="330" y="0"/>
                    <a:pt x="396" y="0"/>
                  </a:cubicBezTo>
                  <a:cubicBezTo>
                    <a:pt x="467" y="0"/>
                    <a:pt x="547" y="58"/>
                    <a:pt x="548" y="161"/>
                  </a:cubicBezTo>
                  <a:cubicBezTo>
                    <a:pt x="548" y="314"/>
                    <a:pt x="388" y="424"/>
                    <a:pt x="274" y="496"/>
                  </a:cubicBezTo>
                  <a:cubicBezTo>
                    <a:pt x="161" y="424"/>
                    <a:pt x="0" y="314"/>
                    <a:pt x="0" y="161"/>
                  </a:cubicBezTo>
                  <a:cubicBezTo>
                    <a:pt x="1" y="58"/>
                    <a:pt x="81" y="0"/>
                    <a:pt x="152" y="0"/>
                  </a:cubicBezTo>
                  <a:cubicBezTo>
                    <a:pt x="218" y="0"/>
                    <a:pt x="249" y="35"/>
                    <a:pt x="262" y="56"/>
                  </a:cubicBezTo>
                  <a:cubicBezTo>
                    <a:pt x="167" y="56"/>
                    <a:pt x="167" y="56"/>
                    <a:pt x="167" y="56"/>
                  </a:cubicBezTo>
                  <a:cubicBezTo>
                    <a:pt x="167" y="56"/>
                    <a:pt x="167" y="56"/>
                    <a:pt x="167" y="5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51"/>
            <p:cNvSpPr>
              <a:spLocks noEditPoints="1"/>
            </p:cNvSpPr>
            <p:nvPr userDrawn="1"/>
          </p:nvSpPr>
          <p:spPr bwMode="auto">
            <a:xfrm>
              <a:off x="2371" y="1225"/>
              <a:ext cx="296" cy="301"/>
            </a:xfrm>
            <a:custGeom>
              <a:avLst/>
              <a:gdLst>
                <a:gd name="T0" fmla="*/ 182 w 296"/>
                <a:gd name="T1" fmla="*/ 0 h 301"/>
                <a:gd name="T2" fmla="*/ 296 w 296"/>
                <a:gd name="T3" fmla="*/ 301 h 301"/>
                <a:gd name="T4" fmla="*/ 227 w 296"/>
                <a:gd name="T5" fmla="*/ 301 h 301"/>
                <a:gd name="T6" fmla="*/ 204 w 296"/>
                <a:gd name="T7" fmla="*/ 235 h 301"/>
                <a:gd name="T8" fmla="*/ 93 w 296"/>
                <a:gd name="T9" fmla="*/ 235 h 301"/>
                <a:gd name="T10" fmla="*/ 69 w 296"/>
                <a:gd name="T11" fmla="*/ 301 h 301"/>
                <a:gd name="T12" fmla="*/ 0 w 296"/>
                <a:gd name="T13" fmla="*/ 301 h 301"/>
                <a:gd name="T14" fmla="*/ 116 w 296"/>
                <a:gd name="T15" fmla="*/ 0 h 301"/>
                <a:gd name="T16" fmla="*/ 182 w 296"/>
                <a:gd name="T17" fmla="*/ 0 h 301"/>
                <a:gd name="T18" fmla="*/ 187 w 296"/>
                <a:gd name="T19" fmla="*/ 185 h 301"/>
                <a:gd name="T20" fmla="*/ 149 w 296"/>
                <a:gd name="T21" fmla="*/ 74 h 301"/>
                <a:gd name="T22" fmla="*/ 147 w 296"/>
                <a:gd name="T23" fmla="*/ 74 h 301"/>
                <a:gd name="T24" fmla="*/ 109 w 296"/>
                <a:gd name="T25" fmla="*/ 185 h 301"/>
                <a:gd name="T26" fmla="*/ 187 w 296"/>
                <a:gd name="T27" fmla="*/ 18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6" h="301">
                  <a:moveTo>
                    <a:pt x="182" y="0"/>
                  </a:moveTo>
                  <a:lnTo>
                    <a:pt x="296" y="301"/>
                  </a:lnTo>
                  <a:lnTo>
                    <a:pt x="227" y="301"/>
                  </a:lnTo>
                  <a:lnTo>
                    <a:pt x="204" y="235"/>
                  </a:lnTo>
                  <a:lnTo>
                    <a:pt x="93" y="235"/>
                  </a:lnTo>
                  <a:lnTo>
                    <a:pt x="69" y="301"/>
                  </a:lnTo>
                  <a:lnTo>
                    <a:pt x="0" y="301"/>
                  </a:lnTo>
                  <a:lnTo>
                    <a:pt x="116" y="0"/>
                  </a:lnTo>
                  <a:lnTo>
                    <a:pt x="182" y="0"/>
                  </a:lnTo>
                  <a:close/>
                  <a:moveTo>
                    <a:pt x="187" y="185"/>
                  </a:moveTo>
                  <a:lnTo>
                    <a:pt x="149" y="74"/>
                  </a:lnTo>
                  <a:lnTo>
                    <a:pt x="147" y="74"/>
                  </a:lnTo>
                  <a:lnTo>
                    <a:pt x="109" y="185"/>
                  </a:lnTo>
                  <a:lnTo>
                    <a:pt x="187" y="1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52"/>
            <p:cNvSpPr>
              <a:spLocks/>
            </p:cNvSpPr>
            <p:nvPr userDrawn="1"/>
          </p:nvSpPr>
          <p:spPr bwMode="auto">
            <a:xfrm>
              <a:off x="2688" y="1301"/>
              <a:ext cx="334" cy="225"/>
            </a:xfrm>
            <a:custGeom>
              <a:avLst/>
              <a:gdLst>
                <a:gd name="T0" fmla="*/ 24 w 141"/>
                <a:gd name="T1" fmla="*/ 3 h 95"/>
                <a:gd name="T2" fmla="*/ 24 w 141"/>
                <a:gd name="T3" fmla="*/ 15 h 95"/>
                <a:gd name="T4" fmla="*/ 24 w 141"/>
                <a:gd name="T5" fmla="*/ 15 h 95"/>
                <a:gd name="T6" fmla="*/ 36 w 141"/>
                <a:gd name="T7" fmla="*/ 4 h 95"/>
                <a:gd name="T8" fmla="*/ 52 w 141"/>
                <a:gd name="T9" fmla="*/ 0 h 95"/>
                <a:gd name="T10" fmla="*/ 68 w 141"/>
                <a:gd name="T11" fmla="*/ 4 h 95"/>
                <a:gd name="T12" fmla="*/ 79 w 141"/>
                <a:gd name="T13" fmla="*/ 16 h 95"/>
                <a:gd name="T14" fmla="*/ 90 w 141"/>
                <a:gd name="T15" fmla="*/ 5 h 95"/>
                <a:gd name="T16" fmla="*/ 107 w 141"/>
                <a:gd name="T17" fmla="*/ 0 h 95"/>
                <a:gd name="T18" fmla="*/ 121 w 141"/>
                <a:gd name="T19" fmla="*/ 2 h 95"/>
                <a:gd name="T20" fmla="*/ 131 w 141"/>
                <a:gd name="T21" fmla="*/ 8 h 95"/>
                <a:gd name="T22" fmla="*/ 138 w 141"/>
                <a:gd name="T23" fmla="*/ 18 h 95"/>
                <a:gd name="T24" fmla="*/ 141 w 141"/>
                <a:gd name="T25" fmla="*/ 33 h 95"/>
                <a:gd name="T26" fmla="*/ 141 w 141"/>
                <a:gd name="T27" fmla="*/ 95 h 95"/>
                <a:gd name="T28" fmla="*/ 115 w 141"/>
                <a:gd name="T29" fmla="*/ 95 h 95"/>
                <a:gd name="T30" fmla="*/ 115 w 141"/>
                <a:gd name="T31" fmla="*/ 43 h 95"/>
                <a:gd name="T32" fmla="*/ 115 w 141"/>
                <a:gd name="T33" fmla="*/ 34 h 95"/>
                <a:gd name="T34" fmla="*/ 113 w 141"/>
                <a:gd name="T35" fmla="*/ 27 h 95"/>
                <a:gd name="T36" fmla="*/ 108 w 141"/>
                <a:gd name="T37" fmla="*/ 22 h 95"/>
                <a:gd name="T38" fmla="*/ 100 w 141"/>
                <a:gd name="T39" fmla="*/ 20 h 95"/>
                <a:gd name="T40" fmla="*/ 91 w 141"/>
                <a:gd name="T41" fmla="*/ 22 h 95"/>
                <a:gd name="T42" fmla="*/ 86 w 141"/>
                <a:gd name="T43" fmla="*/ 28 h 95"/>
                <a:gd name="T44" fmla="*/ 84 w 141"/>
                <a:gd name="T45" fmla="*/ 35 h 95"/>
                <a:gd name="T46" fmla="*/ 83 w 141"/>
                <a:gd name="T47" fmla="*/ 44 h 95"/>
                <a:gd name="T48" fmla="*/ 83 w 141"/>
                <a:gd name="T49" fmla="*/ 95 h 95"/>
                <a:gd name="T50" fmla="*/ 58 w 141"/>
                <a:gd name="T51" fmla="*/ 95 h 95"/>
                <a:gd name="T52" fmla="*/ 58 w 141"/>
                <a:gd name="T53" fmla="*/ 43 h 95"/>
                <a:gd name="T54" fmla="*/ 58 w 141"/>
                <a:gd name="T55" fmla="*/ 35 h 95"/>
                <a:gd name="T56" fmla="*/ 56 w 141"/>
                <a:gd name="T57" fmla="*/ 28 h 95"/>
                <a:gd name="T58" fmla="*/ 52 w 141"/>
                <a:gd name="T59" fmla="*/ 22 h 95"/>
                <a:gd name="T60" fmla="*/ 42 w 141"/>
                <a:gd name="T61" fmla="*/ 20 h 95"/>
                <a:gd name="T62" fmla="*/ 38 w 141"/>
                <a:gd name="T63" fmla="*/ 21 h 95"/>
                <a:gd name="T64" fmla="*/ 32 w 141"/>
                <a:gd name="T65" fmla="*/ 24 h 95"/>
                <a:gd name="T66" fmla="*/ 27 w 141"/>
                <a:gd name="T67" fmla="*/ 31 h 95"/>
                <a:gd name="T68" fmla="*/ 25 w 141"/>
                <a:gd name="T69" fmla="*/ 42 h 95"/>
                <a:gd name="T70" fmla="*/ 25 w 141"/>
                <a:gd name="T71" fmla="*/ 95 h 95"/>
                <a:gd name="T72" fmla="*/ 0 w 141"/>
                <a:gd name="T73" fmla="*/ 95 h 95"/>
                <a:gd name="T74" fmla="*/ 0 w 141"/>
                <a:gd name="T75" fmla="*/ 3 h 95"/>
                <a:gd name="T76" fmla="*/ 24 w 141"/>
                <a:gd name="T77"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1" h="95">
                  <a:moveTo>
                    <a:pt x="24" y="3"/>
                  </a:moveTo>
                  <a:cubicBezTo>
                    <a:pt x="24" y="15"/>
                    <a:pt x="24" y="15"/>
                    <a:pt x="24" y="15"/>
                  </a:cubicBezTo>
                  <a:cubicBezTo>
                    <a:pt x="24" y="15"/>
                    <a:pt x="24" y="15"/>
                    <a:pt x="24" y="15"/>
                  </a:cubicBezTo>
                  <a:cubicBezTo>
                    <a:pt x="28" y="11"/>
                    <a:pt x="32" y="7"/>
                    <a:pt x="36" y="4"/>
                  </a:cubicBezTo>
                  <a:cubicBezTo>
                    <a:pt x="41" y="2"/>
                    <a:pt x="46" y="0"/>
                    <a:pt x="52" y="0"/>
                  </a:cubicBezTo>
                  <a:cubicBezTo>
                    <a:pt x="58" y="0"/>
                    <a:pt x="64" y="1"/>
                    <a:pt x="68" y="4"/>
                  </a:cubicBezTo>
                  <a:cubicBezTo>
                    <a:pt x="73" y="6"/>
                    <a:pt x="77" y="10"/>
                    <a:pt x="79" y="16"/>
                  </a:cubicBezTo>
                  <a:cubicBezTo>
                    <a:pt x="82" y="12"/>
                    <a:pt x="86" y="8"/>
                    <a:pt x="90" y="5"/>
                  </a:cubicBezTo>
                  <a:cubicBezTo>
                    <a:pt x="95" y="2"/>
                    <a:pt x="101" y="0"/>
                    <a:pt x="107" y="0"/>
                  </a:cubicBezTo>
                  <a:cubicBezTo>
                    <a:pt x="112" y="0"/>
                    <a:pt x="116" y="1"/>
                    <a:pt x="121" y="2"/>
                  </a:cubicBezTo>
                  <a:cubicBezTo>
                    <a:pt x="125" y="3"/>
                    <a:pt x="128" y="5"/>
                    <a:pt x="131" y="8"/>
                  </a:cubicBezTo>
                  <a:cubicBezTo>
                    <a:pt x="134" y="10"/>
                    <a:pt x="137" y="14"/>
                    <a:pt x="138" y="18"/>
                  </a:cubicBezTo>
                  <a:cubicBezTo>
                    <a:pt x="140" y="22"/>
                    <a:pt x="141" y="27"/>
                    <a:pt x="141" y="33"/>
                  </a:cubicBezTo>
                  <a:cubicBezTo>
                    <a:pt x="141" y="95"/>
                    <a:pt x="141" y="95"/>
                    <a:pt x="141" y="95"/>
                  </a:cubicBezTo>
                  <a:cubicBezTo>
                    <a:pt x="115" y="95"/>
                    <a:pt x="115" y="95"/>
                    <a:pt x="115" y="95"/>
                  </a:cubicBezTo>
                  <a:cubicBezTo>
                    <a:pt x="115" y="43"/>
                    <a:pt x="115" y="43"/>
                    <a:pt x="115" y="43"/>
                  </a:cubicBezTo>
                  <a:cubicBezTo>
                    <a:pt x="115" y="40"/>
                    <a:pt x="115" y="37"/>
                    <a:pt x="115" y="34"/>
                  </a:cubicBezTo>
                  <a:cubicBezTo>
                    <a:pt x="115" y="31"/>
                    <a:pt x="114" y="29"/>
                    <a:pt x="113" y="27"/>
                  </a:cubicBezTo>
                  <a:cubicBezTo>
                    <a:pt x="112" y="25"/>
                    <a:pt x="111" y="23"/>
                    <a:pt x="108" y="22"/>
                  </a:cubicBezTo>
                  <a:cubicBezTo>
                    <a:pt x="106" y="21"/>
                    <a:pt x="104" y="20"/>
                    <a:pt x="100" y="20"/>
                  </a:cubicBezTo>
                  <a:cubicBezTo>
                    <a:pt x="96" y="20"/>
                    <a:pt x="94" y="21"/>
                    <a:pt x="91" y="22"/>
                  </a:cubicBezTo>
                  <a:cubicBezTo>
                    <a:pt x="89" y="24"/>
                    <a:pt x="87" y="26"/>
                    <a:pt x="86" y="28"/>
                  </a:cubicBezTo>
                  <a:cubicBezTo>
                    <a:pt x="85" y="30"/>
                    <a:pt x="84" y="32"/>
                    <a:pt x="84" y="35"/>
                  </a:cubicBezTo>
                  <a:cubicBezTo>
                    <a:pt x="83" y="38"/>
                    <a:pt x="83" y="41"/>
                    <a:pt x="83" y="44"/>
                  </a:cubicBezTo>
                  <a:cubicBezTo>
                    <a:pt x="83" y="95"/>
                    <a:pt x="83" y="95"/>
                    <a:pt x="83" y="95"/>
                  </a:cubicBezTo>
                  <a:cubicBezTo>
                    <a:pt x="58" y="95"/>
                    <a:pt x="58" y="95"/>
                    <a:pt x="58" y="95"/>
                  </a:cubicBezTo>
                  <a:cubicBezTo>
                    <a:pt x="58" y="43"/>
                    <a:pt x="58" y="43"/>
                    <a:pt x="58" y="43"/>
                  </a:cubicBezTo>
                  <a:cubicBezTo>
                    <a:pt x="58" y="41"/>
                    <a:pt x="58" y="38"/>
                    <a:pt x="58" y="35"/>
                  </a:cubicBezTo>
                  <a:cubicBezTo>
                    <a:pt x="57" y="33"/>
                    <a:pt x="57" y="30"/>
                    <a:pt x="56" y="28"/>
                  </a:cubicBezTo>
                  <a:cubicBezTo>
                    <a:pt x="55" y="26"/>
                    <a:pt x="54" y="24"/>
                    <a:pt x="52" y="22"/>
                  </a:cubicBezTo>
                  <a:cubicBezTo>
                    <a:pt x="49" y="21"/>
                    <a:pt x="46" y="20"/>
                    <a:pt x="42" y="20"/>
                  </a:cubicBezTo>
                  <a:cubicBezTo>
                    <a:pt x="41" y="20"/>
                    <a:pt x="40" y="21"/>
                    <a:pt x="38" y="21"/>
                  </a:cubicBezTo>
                  <a:cubicBezTo>
                    <a:pt x="36" y="22"/>
                    <a:pt x="34" y="23"/>
                    <a:pt x="32" y="24"/>
                  </a:cubicBezTo>
                  <a:cubicBezTo>
                    <a:pt x="30" y="26"/>
                    <a:pt x="29" y="28"/>
                    <a:pt x="27" y="31"/>
                  </a:cubicBezTo>
                  <a:cubicBezTo>
                    <a:pt x="26" y="33"/>
                    <a:pt x="25" y="37"/>
                    <a:pt x="25" y="42"/>
                  </a:cubicBezTo>
                  <a:cubicBezTo>
                    <a:pt x="25" y="95"/>
                    <a:pt x="25" y="95"/>
                    <a:pt x="25" y="95"/>
                  </a:cubicBezTo>
                  <a:cubicBezTo>
                    <a:pt x="0" y="95"/>
                    <a:pt x="0" y="95"/>
                    <a:pt x="0" y="95"/>
                  </a:cubicBezTo>
                  <a:cubicBezTo>
                    <a:pt x="0" y="3"/>
                    <a:pt x="0" y="3"/>
                    <a:pt x="0" y="3"/>
                  </a:cubicBezTo>
                  <a:lnTo>
                    <a:pt x="24" y="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53"/>
            <p:cNvSpPr>
              <a:spLocks noEditPoints="1"/>
            </p:cNvSpPr>
            <p:nvPr userDrawn="1"/>
          </p:nvSpPr>
          <p:spPr bwMode="auto">
            <a:xfrm>
              <a:off x="3057" y="1301"/>
              <a:ext cx="220" cy="230"/>
            </a:xfrm>
            <a:custGeom>
              <a:avLst/>
              <a:gdLst>
                <a:gd name="T0" fmla="*/ 32 w 93"/>
                <a:gd name="T1" fmla="*/ 73 h 97"/>
                <a:gd name="T2" fmla="*/ 48 w 93"/>
                <a:gd name="T3" fmla="*/ 78 h 97"/>
                <a:gd name="T4" fmla="*/ 61 w 93"/>
                <a:gd name="T5" fmla="*/ 75 h 97"/>
                <a:gd name="T6" fmla="*/ 68 w 93"/>
                <a:gd name="T7" fmla="*/ 66 h 97"/>
                <a:gd name="T8" fmla="*/ 91 w 93"/>
                <a:gd name="T9" fmla="*/ 66 h 97"/>
                <a:gd name="T10" fmla="*/ 74 w 93"/>
                <a:gd name="T11" fmla="*/ 90 h 97"/>
                <a:gd name="T12" fmla="*/ 47 w 93"/>
                <a:gd name="T13" fmla="*/ 97 h 97"/>
                <a:gd name="T14" fmla="*/ 28 w 93"/>
                <a:gd name="T15" fmla="*/ 94 h 97"/>
                <a:gd name="T16" fmla="*/ 13 w 93"/>
                <a:gd name="T17" fmla="*/ 84 h 97"/>
                <a:gd name="T18" fmla="*/ 4 w 93"/>
                <a:gd name="T19" fmla="*/ 69 h 97"/>
                <a:gd name="T20" fmla="*/ 0 w 93"/>
                <a:gd name="T21" fmla="*/ 49 h 97"/>
                <a:gd name="T22" fmla="*/ 4 w 93"/>
                <a:gd name="T23" fmla="*/ 30 h 97"/>
                <a:gd name="T24" fmla="*/ 13 w 93"/>
                <a:gd name="T25" fmla="*/ 14 h 97"/>
                <a:gd name="T26" fmla="*/ 28 w 93"/>
                <a:gd name="T27" fmla="*/ 4 h 97"/>
                <a:gd name="T28" fmla="*/ 47 w 93"/>
                <a:gd name="T29" fmla="*/ 0 h 97"/>
                <a:gd name="T30" fmla="*/ 68 w 93"/>
                <a:gd name="T31" fmla="*/ 5 h 97"/>
                <a:gd name="T32" fmla="*/ 82 w 93"/>
                <a:gd name="T33" fmla="*/ 17 h 97"/>
                <a:gd name="T34" fmla="*/ 90 w 93"/>
                <a:gd name="T35" fmla="*/ 35 h 97"/>
                <a:gd name="T36" fmla="*/ 92 w 93"/>
                <a:gd name="T37" fmla="*/ 55 h 97"/>
                <a:gd name="T38" fmla="*/ 26 w 93"/>
                <a:gd name="T39" fmla="*/ 55 h 97"/>
                <a:gd name="T40" fmla="*/ 32 w 93"/>
                <a:gd name="T41" fmla="*/ 73 h 97"/>
                <a:gd name="T42" fmla="*/ 60 w 93"/>
                <a:gd name="T43" fmla="*/ 24 h 97"/>
                <a:gd name="T44" fmla="*/ 47 w 93"/>
                <a:gd name="T45" fmla="*/ 19 h 97"/>
                <a:gd name="T46" fmla="*/ 37 w 93"/>
                <a:gd name="T47" fmla="*/ 21 h 97"/>
                <a:gd name="T48" fmla="*/ 30 w 93"/>
                <a:gd name="T49" fmla="*/ 27 h 97"/>
                <a:gd name="T50" fmla="*/ 27 w 93"/>
                <a:gd name="T51" fmla="*/ 33 h 97"/>
                <a:gd name="T52" fmla="*/ 26 w 93"/>
                <a:gd name="T53" fmla="*/ 39 h 97"/>
                <a:gd name="T54" fmla="*/ 67 w 93"/>
                <a:gd name="T55" fmla="*/ 39 h 97"/>
                <a:gd name="T56" fmla="*/ 60 w 93"/>
                <a:gd name="T57"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3" h="97">
                  <a:moveTo>
                    <a:pt x="32" y="73"/>
                  </a:moveTo>
                  <a:cubicBezTo>
                    <a:pt x="36" y="77"/>
                    <a:pt x="41" y="78"/>
                    <a:pt x="48" y="78"/>
                  </a:cubicBezTo>
                  <a:cubicBezTo>
                    <a:pt x="53" y="78"/>
                    <a:pt x="58" y="77"/>
                    <a:pt x="61" y="75"/>
                  </a:cubicBezTo>
                  <a:cubicBezTo>
                    <a:pt x="65" y="72"/>
                    <a:pt x="67" y="69"/>
                    <a:pt x="68" y="66"/>
                  </a:cubicBezTo>
                  <a:cubicBezTo>
                    <a:pt x="91" y="66"/>
                    <a:pt x="91" y="66"/>
                    <a:pt x="91" y="66"/>
                  </a:cubicBezTo>
                  <a:cubicBezTo>
                    <a:pt x="87" y="78"/>
                    <a:pt x="81" y="85"/>
                    <a:pt x="74" y="90"/>
                  </a:cubicBezTo>
                  <a:cubicBezTo>
                    <a:pt x="67" y="95"/>
                    <a:pt x="58" y="97"/>
                    <a:pt x="47" y="97"/>
                  </a:cubicBezTo>
                  <a:cubicBezTo>
                    <a:pt x="40" y="97"/>
                    <a:pt x="34" y="96"/>
                    <a:pt x="28" y="94"/>
                  </a:cubicBezTo>
                  <a:cubicBezTo>
                    <a:pt x="22" y="92"/>
                    <a:pt x="17" y="88"/>
                    <a:pt x="13" y="84"/>
                  </a:cubicBezTo>
                  <a:cubicBezTo>
                    <a:pt x="9" y="80"/>
                    <a:pt x="6" y="75"/>
                    <a:pt x="4" y="69"/>
                  </a:cubicBezTo>
                  <a:cubicBezTo>
                    <a:pt x="1" y="63"/>
                    <a:pt x="0" y="56"/>
                    <a:pt x="0" y="49"/>
                  </a:cubicBezTo>
                  <a:cubicBezTo>
                    <a:pt x="0" y="42"/>
                    <a:pt x="1" y="36"/>
                    <a:pt x="4" y="30"/>
                  </a:cubicBezTo>
                  <a:cubicBezTo>
                    <a:pt x="6" y="24"/>
                    <a:pt x="9" y="19"/>
                    <a:pt x="13" y="14"/>
                  </a:cubicBezTo>
                  <a:cubicBezTo>
                    <a:pt x="17" y="10"/>
                    <a:pt x="22" y="7"/>
                    <a:pt x="28" y="4"/>
                  </a:cubicBezTo>
                  <a:cubicBezTo>
                    <a:pt x="34" y="2"/>
                    <a:pt x="40" y="0"/>
                    <a:pt x="47" y="0"/>
                  </a:cubicBezTo>
                  <a:cubicBezTo>
                    <a:pt x="55" y="0"/>
                    <a:pt x="62" y="2"/>
                    <a:pt x="68" y="5"/>
                  </a:cubicBezTo>
                  <a:cubicBezTo>
                    <a:pt x="74" y="8"/>
                    <a:pt x="78" y="12"/>
                    <a:pt x="82" y="17"/>
                  </a:cubicBezTo>
                  <a:cubicBezTo>
                    <a:pt x="86" y="22"/>
                    <a:pt x="89" y="28"/>
                    <a:pt x="90" y="35"/>
                  </a:cubicBezTo>
                  <a:cubicBezTo>
                    <a:pt x="92" y="41"/>
                    <a:pt x="93" y="48"/>
                    <a:pt x="92" y="55"/>
                  </a:cubicBezTo>
                  <a:cubicBezTo>
                    <a:pt x="26" y="55"/>
                    <a:pt x="26" y="55"/>
                    <a:pt x="26" y="55"/>
                  </a:cubicBezTo>
                  <a:cubicBezTo>
                    <a:pt x="26" y="63"/>
                    <a:pt x="28" y="69"/>
                    <a:pt x="32" y="73"/>
                  </a:cubicBezTo>
                  <a:close/>
                  <a:moveTo>
                    <a:pt x="60" y="24"/>
                  </a:moveTo>
                  <a:cubicBezTo>
                    <a:pt x="57" y="21"/>
                    <a:pt x="53" y="19"/>
                    <a:pt x="47" y="19"/>
                  </a:cubicBezTo>
                  <a:cubicBezTo>
                    <a:pt x="43" y="19"/>
                    <a:pt x="39" y="20"/>
                    <a:pt x="37" y="21"/>
                  </a:cubicBezTo>
                  <a:cubicBezTo>
                    <a:pt x="34" y="23"/>
                    <a:pt x="32" y="25"/>
                    <a:pt x="30" y="27"/>
                  </a:cubicBezTo>
                  <a:cubicBezTo>
                    <a:pt x="29" y="29"/>
                    <a:pt x="27" y="31"/>
                    <a:pt x="27" y="33"/>
                  </a:cubicBezTo>
                  <a:cubicBezTo>
                    <a:pt x="26" y="35"/>
                    <a:pt x="26" y="37"/>
                    <a:pt x="26" y="39"/>
                  </a:cubicBezTo>
                  <a:cubicBezTo>
                    <a:pt x="67" y="39"/>
                    <a:pt x="67" y="39"/>
                    <a:pt x="67" y="39"/>
                  </a:cubicBezTo>
                  <a:cubicBezTo>
                    <a:pt x="66" y="33"/>
                    <a:pt x="64" y="28"/>
                    <a:pt x="60" y="2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54"/>
            <p:cNvSpPr>
              <a:spLocks/>
            </p:cNvSpPr>
            <p:nvPr userDrawn="1"/>
          </p:nvSpPr>
          <p:spPr bwMode="auto">
            <a:xfrm>
              <a:off x="3311" y="1301"/>
              <a:ext cx="139" cy="225"/>
            </a:xfrm>
            <a:custGeom>
              <a:avLst/>
              <a:gdLst>
                <a:gd name="T0" fmla="*/ 24 w 59"/>
                <a:gd name="T1" fmla="*/ 3 h 95"/>
                <a:gd name="T2" fmla="*/ 24 w 59"/>
                <a:gd name="T3" fmla="*/ 20 h 95"/>
                <a:gd name="T4" fmla="*/ 25 w 59"/>
                <a:gd name="T5" fmla="*/ 20 h 95"/>
                <a:gd name="T6" fmla="*/ 29 w 59"/>
                <a:gd name="T7" fmla="*/ 12 h 95"/>
                <a:gd name="T8" fmla="*/ 36 w 59"/>
                <a:gd name="T9" fmla="*/ 6 h 95"/>
                <a:gd name="T10" fmla="*/ 45 w 59"/>
                <a:gd name="T11" fmla="*/ 2 h 95"/>
                <a:gd name="T12" fmla="*/ 54 w 59"/>
                <a:gd name="T13" fmla="*/ 0 h 95"/>
                <a:gd name="T14" fmla="*/ 59 w 59"/>
                <a:gd name="T15" fmla="*/ 1 h 95"/>
                <a:gd name="T16" fmla="*/ 59 w 59"/>
                <a:gd name="T17" fmla="*/ 25 h 95"/>
                <a:gd name="T18" fmla="*/ 55 w 59"/>
                <a:gd name="T19" fmla="*/ 24 h 95"/>
                <a:gd name="T20" fmla="*/ 50 w 59"/>
                <a:gd name="T21" fmla="*/ 24 h 95"/>
                <a:gd name="T22" fmla="*/ 39 w 59"/>
                <a:gd name="T23" fmla="*/ 26 h 95"/>
                <a:gd name="T24" fmla="*/ 31 w 59"/>
                <a:gd name="T25" fmla="*/ 33 h 95"/>
                <a:gd name="T26" fmla="*/ 27 w 59"/>
                <a:gd name="T27" fmla="*/ 42 h 95"/>
                <a:gd name="T28" fmla="*/ 25 w 59"/>
                <a:gd name="T29" fmla="*/ 53 h 95"/>
                <a:gd name="T30" fmla="*/ 25 w 59"/>
                <a:gd name="T31" fmla="*/ 95 h 95"/>
                <a:gd name="T32" fmla="*/ 0 w 59"/>
                <a:gd name="T33" fmla="*/ 95 h 95"/>
                <a:gd name="T34" fmla="*/ 0 w 59"/>
                <a:gd name="T35" fmla="*/ 3 h 95"/>
                <a:gd name="T36" fmla="*/ 24 w 59"/>
                <a:gd name="T37"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 h="95">
                  <a:moveTo>
                    <a:pt x="24" y="3"/>
                  </a:moveTo>
                  <a:cubicBezTo>
                    <a:pt x="24" y="20"/>
                    <a:pt x="24" y="20"/>
                    <a:pt x="24" y="20"/>
                  </a:cubicBezTo>
                  <a:cubicBezTo>
                    <a:pt x="25" y="20"/>
                    <a:pt x="25" y="20"/>
                    <a:pt x="25" y="20"/>
                  </a:cubicBezTo>
                  <a:cubicBezTo>
                    <a:pt x="26" y="17"/>
                    <a:pt x="27" y="14"/>
                    <a:pt x="29" y="12"/>
                  </a:cubicBezTo>
                  <a:cubicBezTo>
                    <a:pt x="31" y="10"/>
                    <a:pt x="34" y="8"/>
                    <a:pt x="36" y="6"/>
                  </a:cubicBezTo>
                  <a:cubicBezTo>
                    <a:pt x="39" y="4"/>
                    <a:pt x="42" y="3"/>
                    <a:pt x="45" y="2"/>
                  </a:cubicBezTo>
                  <a:cubicBezTo>
                    <a:pt x="48" y="1"/>
                    <a:pt x="51" y="0"/>
                    <a:pt x="54" y="0"/>
                  </a:cubicBezTo>
                  <a:cubicBezTo>
                    <a:pt x="56" y="0"/>
                    <a:pt x="57" y="1"/>
                    <a:pt x="59" y="1"/>
                  </a:cubicBezTo>
                  <a:cubicBezTo>
                    <a:pt x="59" y="25"/>
                    <a:pt x="59" y="25"/>
                    <a:pt x="59" y="25"/>
                  </a:cubicBezTo>
                  <a:cubicBezTo>
                    <a:pt x="58" y="25"/>
                    <a:pt x="57" y="24"/>
                    <a:pt x="55" y="24"/>
                  </a:cubicBezTo>
                  <a:cubicBezTo>
                    <a:pt x="54" y="24"/>
                    <a:pt x="52" y="24"/>
                    <a:pt x="50" y="24"/>
                  </a:cubicBezTo>
                  <a:cubicBezTo>
                    <a:pt x="46" y="24"/>
                    <a:pt x="42" y="25"/>
                    <a:pt x="39" y="26"/>
                  </a:cubicBezTo>
                  <a:cubicBezTo>
                    <a:pt x="35" y="28"/>
                    <a:pt x="33" y="30"/>
                    <a:pt x="31" y="33"/>
                  </a:cubicBezTo>
                  <a:cubicBezTo>
                    <a:pt x="29" y="35"/>
                    <a:pt x="27" y="38"/>
                    <a:pt x="27" y="42"/>
                  </a:cubicBezTo>
                  <a:cubicBezTo>
                    <a:pt x="26" y="45"/>
                    <a:pt x="25" y="49"/>
                    <a:pt x="25" y="53"/>
                  </a:cubicBezTo>
                  <a:cubicBezTo>
                    <a:pt x="25" y="95"/>
                    <a:pt x="25" y="95"/>
                    <a:pt x="25" y="95"/>
                  </a:cubicBezTo>
                  <a:cubicBezTo>
                    <a:pt x="0" y="95"/>
                    <a:pt x="0" y="95"/>
                    <a:pt x="0" y="95"/>
                  </a:cubicBezTo>
                  <a:cubicBezTo>
                    <a:pt x="0" y="3"/>
                    <a:pt x="0" y="3"/>
                    <a:pt x="0" y="3"/>
                  </a:cubicBezTo>
                  <a:lnTo>
                    <a:pt x="24" y="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55"/>
            <p:cNvSpPr>
              <a:spLocks noEditPoints="1"/>
            </p:cNvSpPr>
            <p:nvPr userDrawn="1"/>
          </p:nvSpPr>
          <p:spPr bwMode="auto">
            <a:xfrm>
              <a:off x="3476" y="1225"/>
              <a:ext cx="59" cy="301"/>
            </a:xfrm>
            <a:custGeom>
              <a:avLst/>
              <a:gdLst>
                <a:gd name="T0" fmla="*/ 0 w 59"/>
                <a:gd name="T1" fmla="*/ 50 h 301"/>
                <a:gd name="T2" fmla="*/ 0 w 59"/>
                <a:gd name="T3" fmla="*/ 0 h 301"/>
                <a:gd name="T4" fmla="*/ 59 w 59"/>
                <a:gd name="T5" fmla="*/ 0 h 301"/>
                <a:gd name="T6" fmla="*/ 59 w 59"/>
                <a:gd name="T7" fmla="*/ 50 h 301"/>
                <a:gd name="T8" fmla="*/ 0 w 59"/>
                <a:gd name="T9" fmla="*/ 50 h 301"/>
                <a:gd name="T10" fmla="*/ 59 w 59"/>
                <a:gd name="T11" fmla="*/ 83 h 301"/>
                <a:gd name="T12" fmla="*/ 59 w 59"/>
                <a:gd name="T13" fmla="*/ 301 h 301"/>
                <a:gd name="T14" fmla="*/ 0 w 59"/>
                <a:gd name="T15" fmla="*/ 301 h 301"/>
                <a:gd name="T16" fmla="*/ 0 w 59"/>
                <a:gd name="T17" fmla="*/ 83 h 301"/>
                <a:gd name="T18" fmla="*/ 59 w 59"/>
                <a:gd name="T19" fmla="*/ 8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301">
                  <a:moveTo>
                    <a:pt x="0" y="50"/>
                  </a:moveTo>
                  <a:lnTo>
                    <a:pt x="0" y="0"/>
                  </a:lnTo>
                  <a:lnTo>
                    <a:pt x="59" y="0"/>
                  </a:lnTo>
                  <a:lnTo>
                    <a:pt x="59" y="50"/>
                  </a:lnTo>
                  <a:lnTo>
                    <a:pt x="0" y="50"/>
                  </a:lnTo>
                  <a:close/>
                  <a:moveTo>
                    <a:pt x="59" y="83"/>
                  </a:moveTo>
                  <a:lnTo>
                    <a:pt x="59" y="301"/>
                  </a:lnTo>
                  <a:lnTo>
                    <a:pt x="0" y="301"/>
                  </a:lnTo>
                  <a:lnTo>
                    <a:pt x="0" y="83"/>
                  </a:lnTo>
                  <a:lnTo>
                    <a:pt x="59" y="8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56"/>
            <p:cNvSpPr>
              <a:spLocks/>
            </p:cNvSpPr>
            <p:nvPr userDrawn="1"/>
          </p:nvSpPr>
          <p:spPr bwMode="auto">
            <a:xfrm>
              <a:off x="3578" y="1301"/>
              <a:ext cx="215" cy="230"/>
            </a:xfrm>
            <a:custGeom>
              <a:avLst/>
              <a:gdLst>
                <a:gd name="T0" fmla="*/ 46 w 91"/>
                <a:gd name="T1" fmla="*/ 19 h 97"/>
                <a:gd name="T2" fmla="*/ 36 w 91"/>
                <a:gd name="T3" fmla="*/ 22 h 97"/>
                <a:gd name="T4" fmla="*/ 30 w 91"/>
                <a:gd name="T5" fmla="*/ 29 h 97"/>
                <a:gd name="T6" fmla="*/ 26 w 91"/>
                <a:gd name="T7" fmla="*/ 39 h 97"/>
                <a:gd name="T8" fmla="*/ 25 w 91"/>
                <a:gd name="T9" fmla="*/ 49 h 97"/>
                <a:gd name="T10" fmla="*/ 26 w 91"/>
                <a:gd name="T11" fmla="*/ 60 h 97"/>
                <a:gd name="T12" fmla="*/ 29 w 91"/>
                <a:gd name="T13" fmla="*/ 69 h 97"/>
                <a:gd name="T14" fmla="*/ 36 w 91"/>
                <a:gd name="T15" fmla="*/ 76 h 97"/>
                <a:gd name="T16" fmla="*/ 46 w 91"/>
                <a:gd name="T17" fmla="*/ 78 h 97"/>
                <a:gd name="T18" fmla="*/ 60 w 91"/>
                <a:gd name="T19" fmla="*/ 73 h 97"/>
                <a:gd name="T20" fmla="*/ 66 w 91"/>
                <a:gd name="T21" fmla="*/ 60 h 97"/>
                <a:gd name="T22" fmla="*/ 91 w 91"/>
                <a:gd name="T23" fmla="*/ 60 h 97"/>
                <a:gd name="T24" fmla="*/ 76 w 91"/>
                <a:gd name="T25" fmla="*/ 88 h 97"/>
                <a:gd name="T26" fmla="*/ 46 w 91"/>
                <a:gd name="T27" fmla="*/ 97 h 97"/>
                <a:gd name="T28" fmla="*/ 27 w 91"/>
                <a:gd name="T29" fmla="*/ 94 h 97"/>
                <a:gd name="T30" fmla="*/ 12 w 91"/>
                <a:gd name="T31" fmla="*/ 84 h 97"/>
                <a:gd name="T32" fmla="*/ 3 w 91"/>
                <a:gd name="T33" fmla="*/ 69 h 97"/>
                <a:gd name="T34" fmla="*/ 0 w 91"/>
                <a:gd name="T35" fmla="*/ 50 h 97"/>
                <a:gd name="T36" fmla="*/ 3 w 91"/>
                <a:gd name="T37" fmla="*/ 30 h 97"/>
                <a:gd name="T38" fmla="*/ 12 w 91"/>
                <a:gd name="T39" fmla="*/ 15 h 97"/>
                <a:gd name="T40" fmla="*/ 27 w 91"/>
                <a:gd name="T41" fmla="*/ 4 h 97"/>
                <a:gd name="T42" fmla="*/ 47 w 91"/>
                <a:gd name="T43" fmla="*/ 0 h 97"/>
                <a:gd name="T44" fmla="*/ 62 w 91"/>
                <a:gd name="T45" fmla="*/ 2 h 97"/>
                <a:gd name="T46" fmla="*/ 76 w 91"/>
                <a:gd name="T47" fmla="*/ 9 h 97"/>
                <a:gd name="T48" fmla="*/ 86 w 91"/>
                <a:gd name="T49" fmla="*/ 20 h 97"/>
                <a:gd name="T50" fmla="*/ 90 w 91"/>
                <a:gd name="T51" fmla="*/ 35 h 97"/>
                <a:gd name="T52" fmla="*/ 65 w 91"/>
                <a:gd name="T53" fmla="*/ 35 h 97"/>
                <a:gd name="T54" fmla="*/ 46 w 91"/>
                <a:gd name="T55" fmla="*/ 1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1" h="97">
                  <a:moveTo>
                    <a:pt x="46" y="19"/>
                  </a:moveTo>
                  <a:cubicBezTo>
                    <a:pt x="42" y="19"/>
                    <a:pt x="39" y="20"/>
                    <a:pt x="36" y="22"/>
                  </a:cubicBezTo>
                  <a:cubicBezTo>
                    <a:pt x="34" y="24"/>
                    <a:pt x="31" y="26"/>
                    <a:pt x="30" y="29"/>
                  </a:cubicBezTo>
                  <a:cubicBezTo>
                    <a:pt x="28" y="32"/>
                    <a:pt x="27" y="35"/>
                    <a:pt x="26" y="39"/>
                  </a:cubicBezTo>
                  <a:cubicBezTo>
                    <a:pt x="25" y="42"/>
                    <a:pt x="25" y="46"/>
                    <a:pt x="25" y="49"/>
                  </a:cubicBezTo>
                  <a:cubicBezTo>
                    <a:pt x="25" y="53"/>
                    <a:pt x="25" y="56"/>
                    <a:pt x="26" y="60"/>
                  </a:cubicBezTo>
                  <a:cubicBezTo>
                    <a:pt x="27" y="63"/>
                    <a:pt x="28" y="66"/>
                    <a:pt x="29" y="69"/>
                  </a:cubicBezTo>
                  <a:cubicBezTo>
                    <a:pt x="31" y="72"/>
                    <a:pt x="33" y="74"/>
                    <a:pt x="36" y="76"/>
                  </a:cubicBezTo>
                  <a:cubicBezTo>
                    <a:pt x="39" y="78"/>
                    <a:pt x="42" y="78"/>
                    <a:pt x="46" y="78"/>
                  </a:cubicBezTo>
                  <a:cubicBezTo>
                    <a:pt x="52" y="78"/>
                    <a:pt x="57" y="77"/>
                    <a:pt x="60" y="73"/>
                  </a:cubicBezTo>
                  <a:cubicBezTo>
                    <a:pt x="63" y="70"/>
                    <a:pt x="65" y="65"/>
                    <a:pt x="66" y="60"/>
                  </a:cubicBezTo>
                  <a:cubicBezTo>
                    <a:pt x="91" y="60"/>
                    <a:pt x="91" y="60"/>
                    <a:pt x="91" y="60"/>
                  </a:cubicBezTo>
                  <a:cubicBezTo>
                    <a:pt x="89" y="72"/>
                    <a:pt x="84" y="81"/>
                    <a:pt x="76" y="88"/>
                  </a:cubicBezTo>
                  <a:cubicBezTo>
                    <a:pt x="68" y="94"/>
                    <a:pt x="58" y="97"/>
                    <a:pt x="46" y="97"/>
                  </a:cubicBezTo>
                  <a:cubicBezTo>
                    <a:pt x="39" y="97"/>
                    <a:pt x="33" y="96"/>
                    <a:pt x="27" y="94"/>
                  </a:cubicBezTo>
                  <a:cubicBezTo>
                    <a:pt x="21" y="92"/>
                    <a:pt x="16" y="88"/>
                    <a:pt x="12" y="84"/>
                  </a:cubicBezTo>
                  <a:cubicBezTo>
                    <a:pt x="8" y="80"/>
                    <a:pt x="5" y="75"/>
                    <a:pt x="3" y="69"/>
                  </a:cubicBezTo>
                  <a:cubicBezTo>
                    <a:pt x="1" y="63"/>
                    <a:pt x="0" y="57"/>
                    <a:pt x="0" y="50"/>
                  </a:cubicBezTo>
                  <a:cubicBezTo>
                    <a:pt x="0" y="43"/>
                    <a:pt x="1" y="37"/>
                    <a:pt x="3" y="30"/>
                  </a:cubicBezTo>
                  <a:cubicBezTo>
                    <a:pt x="5" y="24"/>
                    <a:pt x="8" y="19"/>
                    <a:pt x="12" y="15"/>
                  </a:cubicBezTo>
                  <a:cubicBezTo>
                    <a:pt x="16" y="10"/>
                    <a:pt x="21" y="7"/>
                    <a:pt x="27" y="4"/>
                  </a:cubicBezTo>
                  <a:cubicBezTo>
                    <a:pt x="33" y="2"/>
                    <a:pt x="39" y="0"/>
                    <a:pt x="47" y="0"/>
                  </a:cubicBezTo>
                  <a:cubicBezTo>
                    <a:pt x="52" y="0"/>
                    <a:pt x="57" y="1"/>
                    <a:pt x="62" y="2"/>
                  </a:cubicBezTo>
                  <a:cubicBezTo>
                    <a:pt x="67" y="4"/>
                    <a:pt x="72" y="6"/>
                    <a:pt x="76" y="9"/>
                  </a:cubicBezTo>
                  <a:cubicBezTo>
                    <a:pt x="80" y="12"/>
                    <a:pt x="83" y="16"/>
                    <a:pt x="86" y="20"/>
                  </a:cubicBezTo>
                  <a:cubicBezTo>
                    <a:pt x="88" y="24"/>
                    <a:pt x="90" y="29"/>
                    <a:pt x="90" y="35"/>
                  </a:cubicBezTo>
                  <a:cubicBezTo>
                    <a:pt x="65" y="35"/>
                    <a:pt x="65" y="35"/>
                    <a:pt x="65" y="35"/>
                  </a:cubicBezTo>
                  <a:cubicBezTo>
                    <a:pt x="64" y="25"/>
                    <a:pt x="57" y="19"/>
                    <a:pt x="46" y="1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57"/>
            <p:cNvSpPr>
              <a:spLocks noEditPoints="1"/>
            </p:cNvSpPr>
            <p:nvPr userDrawn="1"/>
          </p:nvSpPr>
          <p:spPr bwMode="auto">
            <a:xfrm>
              <a:off x="3817" y="1301"/>
              <a:ext cx="213" cy="230"/>
            </a:xfrm>
            <a:custGeom>
              <a:avLst/>
              <a:gdLst>
                <a:gd name="T0" fmla="*/ 7 w 90"/>
                <a:gd name="T1" fmla="*/ 16 h 97"/>
                <a:gd name="T2" fmla="*/ 17 w 90"/>
                <a:gd name="T3" fmla="*/ 7 h 97"/>
                <a:gd name="T4" fmla="*/ 31 w 90"/>
                <a:gd name="T5" fmla="*/ 2 h 97"/>
                <a:gd name="T6" fmla="*/ 46 w 90"/>
                <a:gd name="T7" fmla="*/ 0 h 97"/>
                <a:gd name="T8" fmla="*/ 60 w 90"/>
                <a:gd name="T9" fmla="*/ 1 h 97"/>
                <a:gd name="T10" fmla="*/ 73 w 90"/>
                <a:gd name="T11" fmla="*/ 5 h 97"/>
                <a:gd name="T12" fmla="*/ 83 w 90"/>
                <a:gd name="T13" fmla="*/ 13 h 97"/>
                <a:gd name="T14" fmla="*/ 86 w 90"/>
                <a:gd name="T15" fmla="*/ 27 h 97"/>
                <a:gd name="T16" fmla="*/ 86 w 90"/>
                <a:gd name="T17" fmla="*/ 75 h 97"/>
                <a:gd name="T18" fmla="*/ 87 w 90"/>
                <a:gd name="T19" fmla="*/ 86 h 97"/>
                <a:gd name="T20" fmla="*/ 90 w 90"/>
                <a:gd name="T21" fmla="*/ 95 h 97"/>
                <a:gd name="T22" fmla="*/ 64 w 90"/>
                <a:gd name="T23" fmla="*/ 95 h 97"/>
                <a:gd name="T24" fmla="*/ 63 w 90"/>
                <a:gd name="T25" fmla="*/ 91 h 97"/>
                <a:gd name="T26" fmla="*/ 62 w 90"/>
                <a:gd name="T27" fmla="*/ 86 h 97"/>
                <a:gd name="T28" fmla="*/ 48 w 90"/>
                <a:gd name="T29" fmla="*/ 95 h 97"/>
                <a:gd name="T30" fmla="*/ 31 w 90"/>
                <a:gd name="T31" fmla="*/ 97 h 97"/>
                <a:gd name="T32" fmla="*/ 19 w 90"/>
                <a:gd name="T33" fmla="*/ 96 h 97"/>
                <a:gd name="T34" fmla="*/ 9 w 90"/>
                <a:gd name="T35" fmla="*/ 91 h 97"/>
                <a:gd name="T36" fmla="*/ 2 w 90"/>
                <a:gd name="T37" fmla="*/ 82 h 97"/>
                <a:gd name="T38" fmla="*/ 0 w 90"/>
                <a:gd name="T39" fmla="*/ 70 h 97"/>
                <a:gd name="T40" fmla="*/ 3 w 90"/>
                <a:gd name="T41" fmla="*/ 57 h 97"/>
                <a:gd name="T42" fmla="*/ 10 w 90"/>
                <a:gd name="T43" fmla="*/ 49 h 97"/>
                <a:gd name="T44" fmla="*/ 20 w 90"/>
                <a:gd name="T45" fmla="*/ 44 h 97"/>
                <a:gd name="T46" fmla="*/ 31 w 90"/>
                <a:gd name="T47" fmla="*/ 42 h 97"/>
                <a:gd name="T48" fmla="*/ 42 w 90"/>
                <a:gd name="T49" fmla="*/ 40 h 97"/>
                <a:gd name="T50" fmla="*/ 52 w 90"/>
                <a:gd name="T51" fmla="*/ 39 h 97"/>
                <a:gd name="T52" fmla="*/ 59 w 90"/>
                <a:gd name="T53" fmla="*/ 36 h 97"/>
                <a:gd name="T54" fmla="*/ 61 w 90"/>
                <a:gd name="T55" fmla="*/ 30 h 97"/>
                <a:gd name="T56" fmla="*/ 60 w 90"/>
                <a:gd name="T57" fmla="*/ 23 h 97"/>
                <a:gd name="T58" fmla="*/ 56 w 90"/>
                <a:gd name="T59" fmla="*/ 19 h 97"/>
                <a:gd name="T60" fmla="*/ 51 w 90"/>
                <a:gd name="T61" fmla="*/ 18 h 97"/>
                <a:gd name="T62" fmla="*/ 45 w 90"/>
                <a:gd name="T63" fmla="*/ 17 h 97"/>
                <a:gd name="T64" fmla="*/ 33 w 90"/>
                <a:gd name="T65" fmla="*/ 20 h 97"/>
                <a:gd name="T66" fmla="*/ 28 w 90"/>
                <a:gd name="T67" fmla="*/ 31 h 97"/>
                <a:gd name="T68" fmla="*/ 3 w 90"/>
                <a:gd name="T69" fmla="*/ 31 h 97"/>
                <a:gd name="T70" fmla="*/ 7 w 90"/>
                <a:gd name="T71" fmla="*/ 16 h 97"/>
                <a:gd name="T72" fmla="*/ 57 w 90"/>
                <a:gd name="T73" fmla="*/ 52 h 97"/>
                <a:gd name="T74" fmla="*/ 52 w 90"/>
                <a:gd name="T75" fmla="*/ 53 h 97"/>
                <a:gd name="T76" fmla="*/ 46 w 90"/>
                <a:gd name="T77" fmla="*/ 54 h 97"/>
                <a:gd name="T78" fmla="*/ 40 w 90"/>
                <a:gd name="T79" fmla="*/ 55 h 97"/>
                <a:gd name="T80" fmla="*/ 35 w 90"/>
                <a:gd name="T81" fmla="*/ 57 h 97"/>
                <a:gd name="T82" fmla="*/ 30 w 90"/>
                <a:gd name="T83" fmla="*/ 59 h 97"/>
                <a:gd name="T84" fmla="*/ 26 w 90"/>
                <a:gd name="T85" fmla="*/ 63 h 97"/>
                <a:gd name="T86" fmla="*/ 25 w 90"/>
                <a:gd name="T87" fmla="*/ 69 h 97"/>
                <a:gd name="T88" fmla="*/ 26 w 90"/>
                <a:gd name="T89" fmla="*/ 75 h 97"/>
                <a:gd name="T90" fmla="*/ 30 w 90"/>
                <a:gd name="T91" fmla="*/ 78 h 97"/>
                <a:gd name="T92" fmla="*/ 35 w 90"/>
                <a:gd name="T93" fmla="*/ 80 h 97"/>
                <a:gd name="T94" fmla="*/ 41 w 90"/>
                <a:gd name="T95" fmla="*/ 81 h 97"/>
                <a:gd name="T96" fmla="*/ 52 w 90"/>
                <a:gd name="T97" fmla="*/ 78 h 97"/>
                <a:gd name="T98" fmla="*/ 58 w 90"/>
                <a:gd name="T99" fmla="*/ 72 h 97"/>
                <a:gd name="T100" fmla="*/ 61 w 90"/>
                <a:gd name="T101" fmla="*/ 65 h 97"/>
                <a:gd name="T102" fmla="*/ 61 w 90"/>
                <a:gd name="T103" fmla="*/ 59 h 97"/>
                <a:gd name="T104" fmla="*/ 61 w 90"/>
                <a:gd name="T105" fmla="*/ 50 h 97"/>
                <a:gd name="T106" fmla="*/ 57 w 90"/>
                <a:gd name="T107" fmla="*/ 5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 h="97">
                  <a:moveTo>
                    <a:pt x="7" y="16"/>
                  </a:moveTo>
                  <a:cubicBezTo>
                    <a:pt x="10" y="12"/>
                    <a:pt x="13" y="9"/>
                    <a:pt x="17" y="7"/>
                  </a:cubicBezTo>
                  <a:cubicBezTo>
                    <a:pt x="21" y="5"/>
                    <a:pt x="26" y="3"/>
                    <a:pt x="31" y="2"/>
                  </a:cubicBezTo>
                  <a:cubicBezTo>
                    <a:pt x="36" y="1"/>
                    <a:pt x="41" y="0"/>
                    <a:pt x="46" y="0"/>
                  </a:cubicBezTo>
                  <a:cubicBezTo>
                    <a:pt x="51" y="0"/>
                    <a:pt x="55" y="1"/>
                    <a:pt x="60" y="1"/>
                  </a:cubicBezTo>
                  <a:cubicBezTo>
                    <a:pt x="65" y="2"/>
                    <a:pt x="69" y="3"/>
                    <a:pt x="73" y="5"/>
                  </a:cubicBezTo>
                  <a:cubicBezTo>
                    <a:pt x="77" y="7"/>
                    <a:pt x="80" y="10"/>
                    <a:pt x="83" y="13"/>
                  </a:cubicBezTo>
                  <a:cubicBezTo>
                    <a:pt x="85" y="16"/>
                    <a:pt x="86" y="21"/>
                    <a:pt x="86" y="27"/>
                  </a:cubicBezTo>
                  <a:cubicBezTo>
                    <a:pt x="86" y="75"/>
                    <a:pt x="86" y="75"/>
                    <a:pt x="86" y="75"/>
                  </a:cubicBezTo>
                  <a:cubicBezTo>
                    <a:pt x="86" y="79"/>
                    <a:pt x="87" y="83"/>
                    <a:pt x="87" y="86"/>
                  </a:cubicBezTo>
                  <a:cubicBezTo>
                    <a:pt x="88" y="90"/>
                    <a:pt x="88" y="93"/>
                    <a:pt x="90" y="95"/>
                  </a:cubicBezTo>
                  <a:cubicBezTo>
                    <a:pt x="64" y="95"/>
                    <a:pt x="64" y="95"/>
                    <a:pt x="64" y="95"/>
                  </a:cubicBezTo>
                  <a:cubicBezTo>
                    <a:pt x="64" y="94"/>
                    <a:pt x="63" y="92"/>
                    <a:pt x="63" y="91"/>
                  </a:cubicBezTo>
                  <a:cubicBezTo>
                    <a:pt x="63" y="89"/>
                    <a:pt x="62" y="88"/>
                    <a:pt x="62" y="86"/>
                  </a:cubicBezTo>
                  <a:cubicBezTo>
                    <a:pt x="58" y="90"/>
                    <a:pt x="53" y="93"/>
                    <a:pt x="48" y="95"/>
                  </a:cubicBezTo>
                  <a:cubicBezTo>
                    <a:pt x="43" y="96"/>
                    <a:pt x="37" y="97"/>
                    <a:pt x="31" y="97"/>
                  </a:cubicBezTo>
                  <a:cubicBezTo>
                    <a:pt x="27" y="97"/>
                    <a:pt x="23" y="97"/>
                    <a:pt x="19" y="96"/>
                  </a:cubicBezTo>
                  <a:cubicBezTo>
                    <a:pt x="15" y="95"/>
                    <a:pt x="12" y="93"/>
                    <a:pt x="9" y="91"/>
                  </a:cubicBezTo>
                  <a:cubicBezTo>
                    <a:pt x="6" y="88"/>
                    <a:pt x="4" y="86"/>
                    <a:pt x="2" y="82"/>
                  </a:cubicBezTo>
                  <a:cubicBezTo>
                    <a:pt x="1" y="79"/>
                    <a:pt x="0" y="75"/>
                    <a:pt x="0" y="70"/>
                  </a:cubicBezTo>
                  <a:cubicBezTo>
                    <a:pt x="0" y="65"/>
                    <a:pt x="1" y="60"/>
                    <a:pt x="3" y="57"/>
                  </a:cubicBezTo>
                  <a:cubicBezTo>
                    <a:pt x="4" y="54"/>
                    <a:pt x="7" y="51"/>
                    <a:pt x="10" y="49"/>
                  </a:cubicBezTo>
                  <a:cubicBezTo>
                    <a:pt x="13" y="47"/>
                    <a:pt x="16" y="45"/>
                    <a:pt x="20" y="44"/>
                  </a:cubicBezTo>
                  <a:cubicBezTo>
                    <a:pt x="23" y="43"/>
                    <a:pt x="27" y="42"/>
                    <a:pt x="31" y="42"/>
                  </a:cubicBezTo>
                  <a:cubicBezTo>
                    <a:pt x="35" y="41"/>
                    <a:pt x="39" y="41"/>
                    <a:pt x="42" y="40"/>
                  </a:cubicBezTo>
                  <a:cubicBezTo>
                    <a:pt x="46" y="40"/>
                    <a:pt x="49" y="40"/>
                    <a:pt x="52" y="39"/>
                  </a:cubicBezTo>
                  <a:cubicBezTo>
                    <a:pt x="55" y="38"/>
                    <a:pt x="57" y="37"/>
                    <a:pt x="59" y="36"/>
                  </a:cubicBezTo>
                  <a:cubicBezTo>
                    <a:pt x="61" y="34"/>
                    <a:pt x="61" y="32"/>
                    <a:pt x="61" y="30"/>
                  </a:cubicBezTo>
                  <a:cubicBezTo>
                    <a:pt x="61" y="27"/>
                    <a:pt x="61" y="25"/>
                    <a:pt x="60" y="23"/>
                  </a:cubicBezTo>
                  <a:cubicBezTo>
                    <a:pt x="59" y="22"/>
                    <a:pt x="58" y="20"/>
                    <a:pt x="56" y="19"/>
                  </a:cubicBezTo>
                  <a:cubicBezTo>
                    <a:pt x="55" y="19"/>
                    <a:pt x="53" y="18"/>
                    <a:pt x="51" y="18"/>
                  </a:cubicBezTo>
                  <a:cubicBezTo>
                    <a:pt x="49" y="17"/>
                    <a:pt x="47" y="17"/>
                    <a:pt x="45" y="17"/>
                  </a:cubicBezTo>
                  <a:cubicBezTo>
                    <a:pt x="40" y="17"/>
                    <a:pt x="36" y="18"/>
                    <a:pt x="33" y="20"/>
                  </a:cubicBezTo>
                  <a:cubicBezTo>
                    <a:pt x="30" y="23"/>
                    <a:pt x="28" y="26"/>
                    <a:pt x="28" y="31"/>
                  </a:cubicBezTo>
                  <a:cubicBezTo>
                    <a:pt x="3" y="31"/>
                    <a:pt x="3" y="31"/>
                    <a:pt x="3" y="31"/>
                  </a:cubicBezTo>
                  <a:cubicBezTo>
                    <a:pt x="3" y="25"/>
                    <a:pt x="5" y="20"/>
                    <a:pt x="7" y="16"/>
                  </a:cubicBezTo>
                  <a:close/>
                  <a:moveTo>
                    <a:pt x="57" y="52"/>
                  </a:moveTo>
                  <a:cubicBezTo>
                    <a:pt x="56" y="53"/>
                    <a:pt x="54" y="53"/>
                    <a:pt x="52" y="53"/>
                  </a:cubicBezTo>
                  <a:cubicBezTo>
                    <a:pt x="50" y="54"/>
                    <a:pt x="48" y="54"/>
                    <a:pt x="46" y="54"/>
                  </a:cubicBezTo>
                  <a:cubicBezTo>
                    <a:pt x="44" y="55"/>
                    <a:pt x="42" y="55"/>
                    <a:pt x="40" y="55"/>
                  </a:cubicBezTo>
                  <a:cubicBezTo>
                    <a:pt x="38" y="56"/>
                    <a:pt x="36" y="56"/>
                    <a:pt x="35" y="57"/>
                  </a:cubicBezTo>
                  <a:cubicBezTo>
                    <a:pt x="33" y="57"/>
                    <a:pt x="31" y="58"/>
                    <a:pt x="30" y="59"/>
                  </a:cubicBezTo>
                  <a:cubicBezTo>
                    <a:pt x="28" y="60"/>
                    <a:pt x="27" y="61"/>
                    <a:pt x="26" y="63"/>
                  </a:cubicBezTo>
                  <a:cubicBezTo>
                    <a:pt x="26" y="64"/>
                    <a:pt x="25" y="66"/>
                    <a:pt x="25" y="69"/>
                  </a:cubicBezTo>
                  <a:cubicBezTo>
                    <a:pt x="25" y="71"/>
                    <a:pt x="26" y="73"/>
                    <a:pt x="26" y="75"/>
                  </a:cubicBezTo>
                  <a:cubicBezTo>
                    <a:pt x="27" y="76"/>
                    <a:pt x="28" y="77"/>
                    <a:pt x="30" y="78"/>
                  </a:cubicBezTo>
                  <a:cubicBezTo>
                    <a:pt x="31" y="79"/>
                    <a:pt x="33" y="80"/>
                    <a:pt x="35" y="80"/>
                  </a:cubicBezTo>
                  <a:cubicBezTo>
                    <a:pt x="37" y="80"/>
                    <a:pt x="39" y="81"/>
                    <a:pt x="41" y="81"/>
                  </a:cubicBezTo>
                  <a:cubicBezTo>
                    <a:pt x="46" y="81"/>
                    <a:pt x="50" y="80"/>
                    <a:pt x="52" y="78"/>
                  </a:cubicBezTo>
                  <a:cubicBezTo>
                    <a:pt x="55" y="76"/>
                    <a:pt x="57" y="74"/>
                    <a:pt x="58" y="72"/>
                  </a:cubicBezTo>
                  <a:cubicBezTo>
                    <a:pt x="60" y="70"/>
                    <a:pt x="60" y="67"/>
                    <a:pt x="61" y="65"/>
                  </a:cubicBezTo>
                  <a:cubicBezTo>
                    <a:pt x="61" y="63"/>
                    <a:pt x="61" y="61"/>
                    <a:pt x="61" y="59"/>
                  </a:cubicBezTo>
                  <a:cubicBezTo>
                    <a:pt x="61" y="50"/>
                    <a:pt x="61" y="50"/>
                    <a:pt x="61" y="50"/>
                  </a:cubicBezTo>
                  <a:cubicBezTo>
                    <a:pt x="60" y="51"/>
                    <a:pt x="59" y="52"/>
                    <a:pt x="57" y="5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58"/>
            <p:cNvSpPr>
              <a:spLocks/>
            </p:cNvSpPr>
            <p:nvPr userDrawn="1"/>
          </p:nvSpPr>
          <p:spPr bwMode="auto">
            <a:xfrm>
              <a:off x="4068" y="1301"/>
              <a:ext cx="206" cy="225"/>
            </a:xfrm>
            <a:custGeom>
              <a:avLst/>
              <a:gdLst>
                <a:gd name="T0" fmla="*/ 24 w 87"/>
                <a:gd name="T1" fmla="*/ 3 h 95"/>
                <a:gd name="T2" fmla="*/ 24 w 87"/>
                <a:gd name="T3" fmla="*/ 16 h 95"/>
                <a:gd name="T4" fmla="*/ 25 w 87"/>
                <a:gd name="T5" fmla="*/ 16 h 95"/>
                <a:gd name="T6" fmla="*/ 37 w 87"/>
                <a:gd name="T7" fmla="*/ 4 h 95"/>
                <a:gd name="T8" fmla="*/ 53 w 87"/>
                <a:gd name="T9" fmla="*/ 0 h 95"/>
                <a:gd name="T10" fmla="*/ 70 w 87"/>
                <a:gd name="T11" fmla="*/ 3 h 95"/>
                <a:gd name="T12" fmla="*/ 80 w 87"/>
                <a:gd name="T13" fmla="*/ 11 h 95"/>
                <a:gd name="T14" fmla="*/ 85 w 87"/>
                <a:gd name="T15" fmla="*/ 23 h 95"/>
                <a:gd name="T16" fmla="*/ 87 w 87"/>
                <a:gd name="T17" fmla="*/ 38 h 95"/>
                <a:gd name="T18" fmla="*/ 87 w 87"/>
                <a:gd name="T19" fmla="*/ 95 h 95"/>
                <a:gd name="T20" fmla="*/ 61 w 87"/>
                <a:gd name="T21" fmla="*/ 95 h 95"/>
                <a:gd name="T22" fmla="*/ 61 w 87"/>
                <a:gd name="T23" fmla="*/ 43 h 95"/>
                <a:gd name="T24" fmla="*/ 58 w 87"/>
                <a:gd name="T25" fmla="*/ 26 h 95"/>
                <a:gd name="T26" fmla="*/ 45 w 87"/>
                <a:gd name="T27" fmla="*/ 20 h 95"/>
                <a:gd name="T28" fmla="*/ 30 w 87"/>
                <a:gd name="T29" fmla="*/ 26 h 95"/>
                <a:gd name="T30" fmla="*/ 25 w 87"/>
                <a:gd name="T31" fmla="*/ 47 h 95"/>
                <a:gd name="T32" fmla="*/ 25 w 87"/>
                <a:gd name="T33" fmla="*/ 95 h 95"/>
                <a:gd name="T34" fmla="*/ 0 w 87"/>
                <a:gd name="T35" fmla="*/ 95 h 95"/>
                <a:gd name="T36" fmla="*/ 0 w 87"/>
                <a:gd name="T37" fmla="*/ 3 h 95"/>
                <a:gd name="T38" fmla="*/ 24 w 87"/>
                <a:gd name="T39"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95">
                  <a:moveTo>
                    <a:pt x="24" y="3"/>
                  </a:moveTo>
                  <a:cubicBezTo>
                    <a:pt x="24" y="16"/>
                    <a:pt x="24" y="16"/>
                    <a:pt x="24" y="16"/>
                  </a:cubicBezTo>
                  <a:cubicBezTo>
                    <a:pt x="25" y="16"/>
                    <a:pt x="25" y="16"/>
                    <a:pt x="25" y="16"/>
                  </a:cubicBezTo>
                  <a:cubicBezTo>
                    <a:pt x="28" y="10"/>
                    <a:pt x="32" y="6"/>
                    <a:pt x="37" y="4"/>
                  </a:cubicBezTo>
                  <a:cubicBezTo>
                    <a:pt x="42" y="2"/>
                    <a:pt x="48" y="0"/>
                    <a:pt x="53" y="0"/>
                  </a:cubicBezTo>
                  <a:cubicBezTo>
                    <a:pt x="60" y="0"/>
                    <a:pt x="65" y="1"/>
                    <a:pt x="70" y="3"/>
                  </a:cubicBezTo>
                  <a:cubicBezTo>
                    <a:pt x="74" y="5"/>
                    <a:pt x="77" y="8"/>
                    <a:pt x="80" y="11"/>
                  </a:cubicBezTo>
                  <a:cubicBezTo>
                    <a:pt x="82" y="14"/>
                    <a:pt x="84" y="18"/>
                    <a:pt x="85" y="23"/>
                  </a:cubicBezTo>
                  <a:cubicBezTo>
                    <a:pt x="86" y="27"/>
                    <a:pt x="87" y="33"/>
                    <a:pt x="87" y="38"/>
                  </a:cubicBezTo>
                  <a:cubicBezTo>
                    <a:pt x="87" y="95"/>
                    <a:pt x="87" y="95"/>
                    <a:pt x="87" y="95"/>
                  </a:cubicBezTo>
                  <a:cubicBezTo>
                    <a:pt x="61" y="95"/>
                    <a:pt x="61" y="95"/>
                    <a:pt x="61" y="95"/>
                  </a:cubicBezTo>
                  <a:cubicBezTo>
                    <a:pt x="61" y="43"/>
                    <a:pt x="61" y="43"/>
                    <a:pt x="61" y="43"/>
                  </a:cubicBezTo>
                  <a:cubicBezTo>
                    <a:pt x="61" y="35"/>
                    <a:pt x="60" y="30"/>
                    <a:pt x="58" y="26"/>
                  </a:cubicBezTo>
                  <a:cubicBezTo>
                    <a:pt x="55" y="22"/>
                    <a:pt x="51" y="20"/>
                    <a:pt x="45" y="20"/>
                  </a:cubicBezTo>
                  <a:cubicBezTo>
                    <a:pt x="38" y="20"/>
                    <a:pt x="33" y="22"/>
                    <a:pt x="30" y="26"/>
                  </a:cubicBezTo>
                  <a:cubicBezTo>
                    <a:pt x="27" y="31"/>
                    <a:pt x="25" y="37"/>
                    <a:pt x="25" y="47"/>
                  </a:cubicBezTo>
                  <a:cubicBezTo>
                    <a:pt x="25" y="95"/>
                    <a:pt x="25" y="95"/>
                    <a:pt x="25" y="95"/>
                  </a:cubicBezTo>
                  <a:cubicBezTo>
                    <a:pt x="0" y="95"/>
                    <a:pt x="0" y="95"/>
                    <a:pt x="0" y="95"/>
                  </a:cubicBezTo>
                  <a:cubicBezTo>
                    <a:pt x="0" y="3"/>
                    <a:pt x="0" y="3"/>
                    <a:pt x="0" y="3"/>
                  </a:cubicBezTo>
                  <a:lnTo>
                    <a:pt x="24" y="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59"/>
            <p:cNvSpPr>
              <a:spLocks/>
            </p:cNvSpPr>
            <p:nvPr userDrawn="1"/>
          </p:nvSpPr>
          <p:spPr bwMode="auto">
            <a:xfrm>
              <a:off x="2412" y="1652"/>
              <a:ext cx="328" cy="386"/>
            </a:xfrm>
            <a:custGeom>
              <a:avLst/>
              <a:gdLst>
                <a:gd name="T0" fmla="*/ 85 w 328"/>
                <a:gd name="T1" fmla="*/ 0 h 386"/>
                <a:gd name="T2" fmla="*/ 85 w 328"/>
                <a:gd name="T3" fmla="*/ 149 h 386"/>
                <a:gd name="T4" fmla="*/ 243 w 328"/>
                <a:gd name="T5" fmla="*/ 149 h 386"/>
                <a:gd name="T6" fmla="*/ 243 w 328"/>
                <a:gd name="T7" fmla="*/ 0 h 386"/>
                <a:gd name="T8" fmla="*/ 328 w 328"/>
                <a:gd name="T9" fmla="*/ 0 h 386"/>
                <a:gd name="T10" fmla="*/ 328 w 328"/>
                <a:gd name="T11" fmla="*/ 386 h 386"/>
                <a:gd name="T12" fmla="*/ 243 w 328"/>
                <a:gd name="T13" fmla="*/ 386 h 386"/>
                <a:gd name="T14" fmla="*/ 243 w 328"/>
                <a:gd name="T15" fmla="*/ 220 h 386"/>
                <a:gd name="T16" fmla="*/ 85 w 328"/>
                <a:gd name="T17" fmla="*/ 220 h 386"/>
                <a:gd name="T18" fmla="*/ 85 w 328"/>
                <a:gd name="T19" fmla="*/ 386 h 386"/>
                <a:gd name="T20" fmla="*/ 0 w 328"/>
                <a:gd name="T21" fmla="*/ 386 h 386"/>
                <a:gd name="T22" fmla="*/ 0 w 328"/>
                <a:gd name="T23" fmla="*/ 0 h 386"/>
                <a:gd name="T24" fmla="*/ 85 w 328"/>
                <a:gd name="T25"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8" h="386">
                  <a:moveTo>
                    <a:pt x="85" y="0"/>
                  </a:moveTo>
                  <a:lnTo>
                    <a:pt x="85" y="149"/>
                  </a:lnTo>
                  <a:lnTo>
                    <a:pt x="243" y="149"/>
                  </a:lnTo>
                  <a:lnTo>
                    <a:pt x="243" y="0"/>
                  </a:lnTo>
                  <a:lnTo>
                    <a:pt x="328" y="0"/>
                  </a:lnTo>
                  <a:lnTo>
                    <a:pt x="328" y="386"/>
                  </a:lnTo>
                  <a:lnTo>
                    <a:pt x="243" y="386"/>
                  </a:lnTo>
                  <a:lnTo>
                    <a:pt x="243" y="220"/>
                  </a:lnTo>
                  <a:lnTo>
                    <a:pt x="85" y="220"/>
                  </a:lnTo>
                  <a:lnTo>
                    <a:pt x="85" y="386"/>
                  </a:lnTo>
                  <a:lnTo>
                    <a:pt x="0" y="386"/>
                  </a:lnTo>
                  <a:lnTo>
                    <a:pt x="0" y="0"/>
                  </a:lnTo>
                  <a:lnTo>
                    <a:pt x="85"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Freeform 60"/>
            <p:cNvSpPr>
              <a:spLocks noEditPoints="1"/>
            </p:cNvSpPr>
            <p:nvPr userDrawn="1"/>
          </p:nvSpPr>
          <p:spPr bwMode="auto">
            <a:xfrm>
              <a:off x="2792" y="1751"/>
              <a:ext cx="282" cy="294"/>
            </a:xfrm>
            <a:custGeom>
              <a:avLst/>
              <a:gdLst>
                <a:gd name="T0" fmla="*/ 41 w 119"/>
                <a:gd name="T1" fmla="*/ 93 h 124"/>
                <a:gd name="T2" fmla="*/ 62 w 119"/>
                <a:gd name="T3" fmla="*/ 100 h 124"/>
                <a:gd name="T4" fmla="*/ 79 w 119"/>
                <a:gd name="T5" fmla="*/ 95 h 124"/>
                <a:gd name="T6" fmla="*/ 87 w 119"/>
                <a:gd name="T7" fmla="*/ 85 h 124"/>
                <a:gd name="T8" fmla="*/ 116 w 119"/>
                <a:gd name="T9" fmla="*/ 85 h 124"/>
                <a:gd name="T10" fmla="*/ 95 w 119"/>
                <a:gd name="T11" fmla="*/ 115 h 124"/>
                <a:gd name="T12" fmla="*/ 61 w 119"/>
                <a:gd name="T13" fmla="*/ 124 h 124"/>
                <a:gd name="T14" fmla="*/ 35 w 119"/>
                <a:gd name="T15" fmla="*/ 120 h 124"/>
                <a:gd name="T16" fmla="*/ 16 w 119"/>
                <a:gd name="T17" fmla="*/ 107 h 124"/>
                <a:gd name="T18" fmla="*/ 4 w 119"/>
                <a:gd name="T19" fmla="*/ 88 h 124"/>
                <a:gd name="T20" fmla="*/ 0 w 119"/>
                <a:gd name="T21" fmla="*/ 62 h 124"/>
                <a:gd name="T22" fmla="*/ 4 w 119"/>
                <a:gd name="T23" fmla="*/ 38 h 124"/>
                <a:gd name="T24" fmla="*/ 17 w 119"/>
                <a:gd name="T25" fmla="*/ 18 h 124"/>
                <a:gd name="T26" fmla="*/ 36 w 119"/>
                <a:gd name="T27" fmla="*/ 5 h 124"/>
                <a:gd name="T28" fmla="*/ 61 w 119"/>
                <a:gd name="T29" fmla="*/ 0 h 124"/>
                <a:gd name="T30" fmla="*/ 87 w 119"/>
                <a:gd name="T31" fmla="*/ 6 h 124"/>
                <a:gd name="T32" fmla="*/ 105 w 119"/>
                <a:gd name="T33" fmla="*/ 21 h 124"/>
                <a:gd name="T34" fmla="*/ 116 w 119"/>
                <a:gd name="T35" fmla="*/ 44 h 124"/>
                <a:gd name="T36" fmla="*/ 118 w 119"/>
                <a:gd name="T37" fmla="*/ 70 h 124"/>
                <a:gd name="T38" fmla="*/ 33 w 119"/>
                <a:gd name="T39" fmla="*/ 70 h 124"/>
                <a:gd name="T40" fmla="*/ 41 w 119"/>
                <a:gd name="T41" fmla="*/ 93 h 124"/>
                <a:gd name="T42" fmla="*/ 77 w 119"/>
                <a:gd name="T43" fmla="*/ 31 h 124"/>
                <a:gd name="T44" fmla="*/ 60 w 119"/>
                <a:gd name="T45" fmla="*/ 24 h 124"/>
                <a:gd name="T46" fmla="*/ 47 w 119"/>
                <a:gd name="T47" fmla="*/ 27 h 124"/>
                <a:gd name="T48" fmla="*/ 38 w 119"/>
                <a:gd name="T49" fmla="*/ 33 h 124"/>
                <a:gd name="T50" fmla="*/ 34 w 119"/>
                <a:gd name="T51" fmla="*/ 42 h 124"/>
                <a:gd name="T52" fmla="*/ 33 w 119"/>
                <a:gd name="T53" fmla="*/ 49 h 124"/>
                <a:gd name="T54" fmla="*/ 85 w 119"/>
                <a:gd name="T55" fmla="*/ 49 h 124"/>
                <a:gd name="T56" fmla="*/ 77 w 119"/>
                <a:gd name="T57" fmla="*/ 3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124">
                  <a:moveTo>
                    <a:pt x="41" y="93"/>
                  </a:moveTo>
                  <a:cubicBezTo>
                    <a:pt x="45" y="98"/>
                    <a:pt x="52" y="100"/>
                    <a:pt x="62" y="100"/>
                  </a:cubicBezTo>
                  <a:cubicBezTo>
                    <a:pt x="68" y="100"/>
                    <a:pt x="74" y="99"/>
                    <a:pt x="79" y="95"/>
                  </a:cubicBezTo>
                  <a:cubicBezTo>
                    <a:pt x="83" y="92"/>
                    <a:pt x="86" y="88"/>
                    <a:pt x="87" y="85"/>
                  </a:cubicBezTo>
                  <a:cubicBezTo>
                    <a:pt x="116" y="85"/>
                    <a:pt x="116" y="85"/>
                    <a:pt x="116" y="85"/>
                  </a:cubicBezTo>
                  <a:cubicBezTo>
                    <a:pt x="111" y="99"/>
                    <a:pt x="104" y="109"/>
                    <a:pt x="95" y="115"/>
                  </a:cubicBezTo>
                  <a:cubicBezTo>
                    <a:pt x="85" y="121"/>
                    <a:pt x="74" y="124"/>
                    <a:pt x="61" y="124"/>
                  </a:cubicBezTo>
                  <a:cubicBezTo>
                    <a:pt x="51" y="124"/>
                    <a:pt x="43" y="123"/>
                    <a:pt x="35" y="120"/>
                  </a:cubicBezTo>
                  <a:cubicBezTo>
                    <a:pt x="28" y="117"/>
                    <a:pt x="21" y="113"/>
                    <a:pt x="16" y="107"/>
                  </a:cubicBezTo>
                  <a:cubicBezTo>
                    <a:pt x="11" y="102"/>
                    <a:pt x="7" y="95"/>
                    <a:pt x="4" y="88"/>
                  </a:cubicBezTo>
                  <a:cubicBezTo>
                    <a:pt x="1" y="80"/>
                    <a:pt x="0" y="72"/>
                    <a:pt x="0" y="62"/>
                  </a:cubicBezTo>
                  <a:cubicBezTo>
                    <a:pt x="0" y="53"/>
                    <a:pt x="1" y="45"/>
                    <a:pt x="4" y="38"/>
                  </a:cubicBezTo>
                  <a:cubicBezTo>
                    <a:pt x="7" y="30"/>
                    <a:pt x="11" y="23"/>
                    <a:pt x="17" y="18"/>
                  </a:cubicBezTo>
                  <a:cubicBezTo>
                    <a:pt x="22" y="12"/>
                    <a:pt x="28" y="8"/>
                    <a:pt x="36" y="5"/>
                  </a:cubicBezTo>
                  <a:cubicBezTo>
                    <a:pt x="43" y="1"/>
                    <a:pt x="51" y="0"/>
                    <a:pt x="61" y="0"/>
                  </a:cubicBezTo>
                  <a:cubicBezTo>
                    <a:pt x="71" y="0"/>
                    <a:pt x="79" y="2"/>
                    <a:pt x="87" y="6"/>
                  </a:cubicBezTo>
                  <a:cubicBezTo>
                    <a:pt x="94" y="10"/>
                    <a:pt x="100" y="15"/>
                    <a:pt x="105" y="21"/>
                  </a:cubicBezTo>
                  <a:cubicBezTo>
                    <a:pt x="110" y="28"/>
                    <a:pt x="114" y="35"/>
                    <a:pt x="116" y="44"/>
                  </a:cubicBezTo>
                  <a:cubicBezTo>
                    <a:pt x="118" y="52"/>
                    <a:pt x="119" y="61"/>
                    <a:pt x="118" y="70"/>
                  </a:cubicBezTo>
                  <a:cubicBezTo>
                    <a:pt x="33" y="70"/>
                    <a:pt x="33" y="70"/>
                    <a:pt x="33" y="70"/>
                  </a:cubicBezTo>
                  <a:cubicBezTo>
                    <a:pt x="33" y="81"/>
                    <a:pt x="36" y="88"/>
                    <a:pt x="41" y="93"/>
                  </a:cubicBezTo>
                  <a:close/>
                  <a:moveTo>
                    <a:pt x="77" y="31"/>
                  </a:moveTo>
                  <a:cubicBezTo>
                    <a:pt x="73" y="26"/>
                    <a:pt x="68" y="24"/>
                    <a:pt x="60" y="24"/>
                  </a:cubicBezTo>
                  <a:cubicBezTo>
                    <a:pt x="54" y="24"/>
                    <a:pt x="50" y="25"/>
                    <a:pt x="47" y="27"/>
                  </a:cubicBezTo>
                  <a:cubicBezTo>
                    <a:pt x="43" y="29"/>
                    <a:pt x="40" y="31"/>
                    <a:pt x="38" y="33"/>
                  </a:cubicBezTo>
                  <a:cubicBezTo>
                    <a:pt x="36" y="36"/>
                    <a:pt x="35" y="39"/>
                    <a:pt x="34" y="42"/>
                  </a:cubicBezTo>
                  <a:cubicBezTo>
                    <a:pt x="33" y="45"/>
                    <a:pt x="33" y="47"/>
                    <a:pt x="33" y="49"/>
                  </a:cubicBezTo>
                  <a:cubicBezTo>
                    <a:pt x="85" y="49"/>
                    <a:pt x="85" y="49"/>
                    <a:pt x="85" y="49"/>
                  </a:cubicBezTo>
                  <a:cubicBezTo>
                    <a:pt x="84" y="41"/>
                    <a:pt x="81" y="35"/>
                    <a:pt x="77" y="3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Freeform 61"/>
            <p:cNvSpPr>
              <a:spLocks noEditPoints="1"/>
            </p:cNvSpPr>
            <p:nvPr userDrawn="1"/>
          </p:nvSpPr>
          <p:spPr bwMode="auto">
            <a:xfrm>
              <a:off x="3105" y="1751"/>
              <a:ext cx="274" cy="294"/>
            </a:xfrm>
            <a:custGeom>
              <a:avLst/>
              <a:gdLst>
                <a:gd name="T0" fmla="*/ 10 w 116"/>
                <a:gd name="T1" fmla="*/ 20 h 124"/>
                <a:gd name="T2" fmla="*/ 22 w 116"/>
                <a:gd name="T3" fmla="*/ 8 h 124"/>
                <a:gd name="T4" fmla="*/ 40 w 116"/>
                <a:gd name="T5" fmla="*/ 2 h 124"/>
                <a:gd name="T6" fmla="*/ 60 w 116"/>
                <a:gd name="T7" fmla="*/ 0 h 124"/>
                <a:gd name="T8" fmla="*/ 78 w 116"/>
                <a:gd name="T9" fmla="*/ 1 h 124"/>
                <a:gd name="T10" fmla="*/ 94 w 116"/>
                <a:gd name="T11" fmla="*/ 6 h 124"/>
                <a:gd name="T12" fmla="*/ 107 w 116"/>
                <a:gd name="T13" fmla="*/ 16 h 124"/>
                <a:gd name="T14" fmla="*/ 112 w 116"/>
                <a:gd name="T15" fmla="*/ 33 h 124"/>
                <a:gd name="T16" fmla="*/ 112 w 116"/>
                <a:gd name="T17" fmla="*/ 95 h 124"/>
                <a:gd name="T18" fmla="*/ 113 w 116"/>
                <a:gd name="T19" fmla="*/ 110 h 124"/>
                <a:gd name="T20" fmla="*/ 116 w 116"/>
                <a:gd name="T21" fmla="*/ 121 h 124"/>
                <a:gd name="T22" fmla="*/ 83 w 116"/>
                <a:gd name="T23" fmla="*/ 121 h 124"/>
                <a:gd name="T24" fmla="*/ 81 w 116"/>
                <a:gd name="T25" fmla="*/ 116 h 124"/>
                <a:gd name="T26" fmla="*/ 80 w 116"/>
                <a:gd name="T27" fmla="*/ 110 h 124"/>
                <a:gd name="T28" fmla="*/ 62 w 116"/>
                <a:gd name="T29" fmla="*/ 121 h 124"/>
                <a:gd name="T30" fmla="*/ 41 w 116"/>
                <a:gd name="T31" fmla="*/ 124 h 124"/>
                <a:gd name="T32" fmla="*/ 25 w 116"/>
                <a:gd name="T33" fmla="*/ 122 h 124"/>
                <a:gd name="T34" fmla="*/ 12 w 116"/>
                <a:gd name="T35" fmla="*/ 116 h 124"/>
                <a:gd name="T36" fmla="*/ 3 w 116"/>
                <a:gd name="T37" fmla="*/ 105 h 124"/>
                <a:gd name="T38" fmla="*/ 0 w 116"/>
                <a:gd name="T39" fmla="*/ 89 h 124"/>
                <a:gd name="T40" fmla="*/ 4 w 116"/>
                <a:gd name="T41" fmla="*/ 73 h 124"/>
                <a:gd name="T42" fmla="*/ 13 w 116"/>
                <a:gd name="T43" fmla="*/ 62 h 124"/>
                <a:gd name="T44" fmla="*/ 26 w 116"/>
                <a:gd name="T45" fmla="*/ 56 h 124"/>
                <a:gd name="T46" fmla="*/ 40 w 116"/>
                <a:gd name="T47" fmla="*/ 53 h 124"/>
                <a:gd name="T48" fmla="*/ 55 w 116"/>
                <a:gd name="T49" fmla="*/ 51 h 124"/>
                <a:gd name="T50" fmla="*/ 67 w 116"/>
                <a:gd name="T51" fmla="*/ 49 h 124"/>
                <a:gd name="T52" fmla="*/ 76 w 116"/>
                <a:gd name="T53" fmla="*/ 45 h 124"/>
                <a:gd name="T54" fmla="*/ 79 w 116"/>
                <a:gd name="T55" fmla="*/ 38 h 124"/>
                <a:gd name="T56" fmla="*/ 77 w 116"/>
                <a:gd name="T57" fmla="*/ 29 h 124"/>
                <a:gd name="T58" fmla="*/ 73 w 116"/>
                <a:gd name="T59" fmla="*/ 24 h 124"/>
                <a:gd name="T60" fmla="*/ 66 w 116"/>
                <a:gd name="T61" fmla="*/ 22 h 124"/>
                <a:gd name="T62" fmla="*/ 58 w 116"/>
                <a:gd name="T63" fmla="*/ 22 h 124"/>
                <a:gd name="T64" fmla="*/ 43 w 116"/>
                <a:gd name="T65" fmla="*/ 26 h 124"/>
                <a:gd name="T66" fmla="*/ 36 w 116"/>
                <a:gd name="T67" fmla="*/ 39 h 124"/>
                <a:gd name="T68" fmla="*/ 4 w 116"/>
                <a:gd name="T69" fmla="*/ 39 h 124"/>
                <a:gd name="T70" fmla="*/ 10 w 116"/>
                <a:gd name="T71" fmla="*/ 20 h 124"/>
                <a:gd name="T72" fmla="*/ 74 w 116"/>
                <a:gd name="T73" fmla="*/ 66 h 124"/>
                <a:gd name="T74" fmla="*/ 67 w 116"/>
                <a:gd name="T75" fmla="*/ 68 h 124"/>
                <a:gd name="T76" fmla="*/ 60 w 116"/>
                <a:gd name="T77" fmla="*/ 69 h 124"/>
                <a:gd name="T78" fmla="*/ 52 w 116"/>
                <a:gd name="T79" fmla="*/ 70 h 124"/>
                <a:gd name="T80" fmla="*/ 45 w 116"/>
                <a:gd name="T81" fmla="*/ 72 h 124"/>
                <a:gd name="T82" fmla="*/ 39 w 116"/>
                <a:gd name="T83" fmla="*/ 75 h 124"/>
                <a:gd name="T84" fmla="*/ 34 w 116"/>
                <a:gd name="T85" fmla="*/ 80 h 124"/>
                <a:gd name="T86" fmla="*/ 33 w 116"/>
                <a:gd name="T87" fmla="*/ 88 h 124"/>
                <a:gd name="T88" fmla="*/ 34 w 116"/>
                <a:gd name="T89" fmla="*/ 95 h 124"/>
                <a:gd name="T90" fmla="*/ 39 w 116"/>
                <a:gd name="T91" fmla="*/ 100 h 124"/>
                <a:gd name="T92" fmla="*/ 45 w 116"/>
                <a:gd name="T93" fmla="*/ 102 h 124"/>
                <a:gd name="T94" fmla="*/ 53 w 116"/>
                <a:gd name="T95" fmla="*/ 103 h 124"/>
                <a:gd name="T96" fmla="*/ 68 w 116"/>
                <a:gd name="T97" fmla="*/ 100 h 124"/>
                <a:gd name="T98" fmla="*/ 75 w 116"/>
                <a:gd name="T99" fmla="*/ 92 h 124"/>
                <a:gd name="T100" fmla="*/ 79 w 116"/>
                <a:gd name="T101" fmla="*/ 83 h 124"/>
                <a:gd name="T102" fmla="*/ 79 w 116"/>
                <a:gd name="T103" fmla="*/ 76 h 124"/>
                <a:gd name="T104" fmla="*/ 79 w 116"/>
                <a:gd name="T105" fmla="*/ 63 h 124"/>
                <a:gd name="T106" fmla="*/ 74 w 116"/>
                <a:gd name="T107" fmla="*/ 66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24">
                  <a:moveTo>
                    <a:pt x="10" y="20"/>
                  </a:moveTo>
                  <a:cubicBezTo>
                    <a:pt x="13" y="15"/>
                    <a:pt x="17" y="11"/>
                    <a:pt x="22" y="8"/>
                  </a:cubicBezTo>
                  <a:cubicBezTo>
                    <a:pt x="28" y="5"/>
                    <a:pt x="34" y="3"/>
                    <a:pt x="40" y="2"/>
                  </a:cubicBezTo>
                  <a:cubicBezTo>
                    <a:pt x="47" y="0"/>
                    <a:pt x="53" y="0"/>
                    <a:pt x="60" y="0"/>
                  </a:cubicBezTo>
                  <a:cubicBezTo>
                    <a:pt x="66" y="0"/>
                    <a:pt x="72" y="0"/>
                    <a:pt x="78" y="1"/>
                  </a:cubicBezTo>
                  <a:cubicBezTo>
                    <a:pt x="84" y="2"/>
                    <a:pt x="89" y="4"/>
                    <a:pt x="94" y="6"/>
                  </a:cubicBezTo>
                  <a:cubicBezTo>
                    <a:pt x="99" y="8"/>
                    <a:pt x="104" y="12"/>
                    <a:pt x="107" y="16"/>
                  </a:cubicBezTo>
                  <a:cubicBezTo>
                    <a:pt x="110" y="20"/>
                    <a:pt x="112" y="26"/>
                    <a:pt x="112" y="33"/>
                  </a:cubicBezTo>
                  <a:cubicBezTo>
                    <a:pt x="112" y="95"/>
                    <a:pt x="112" y="95"/>
                    <a:pt x="112" y="95"/>
                  </a:cubicBezTo>
                  <a:cubicBezTo>
                    <a:pt x="112" y="100"/>
                    <a:pt x="112" y="106"/>
                    <a:pt x="113" y="110"/>
                  </a:cubicBezTo>
                  <a:cubicBezTo>
                    <a:pt x="113" y="115"/>
                    <a:pt x="114" y="119"/>
                    <a:pt x="116" y="121"/>
                  </a:cubicBezTo>
                  <a:cubicBezTo>
                    <a:pt x="83" y="121"/>
                    <a:pt x="83" y="121"/>
                    <a:pt x="83" y="121"/>
                  </a:cubicBezTo>
                  <a:cubicBezTo>
                    <a:pt x="82" y="120"/>
                    <a:pt x="82" y="118"/>
                    <a:pt x="81" y="116"/>
                  </a:cubicBezTo>
                  <a:cubicBezTo>
                    <a:pt x="81" y="114"/>
                    <a:pt x="81" y="112"/>
                    <a:pt x="80" y="110"/>
                  </a:cubicBezTo>
                  <a:cubicBezTo>
                    <a:pt x="75" y="115"/>
                    <a:pt x="69" y="119"/>
                    <a:pt x="62" y="121"/>
                  </a:cubicBezTo>
                  <a:cubicBezTo>
                    <a:pt x="55" y="123"/>
                    <a:pt x="48" y="124"/>
                    <a:pt x="41" y="124"/>
                  </a:cubicBezTo>
                  <a:cubicBezTo>
                    <a:pt x="35" y="124"/>
                    <a:pt x="30" y="124"/>
                    <a:pt x="25" y="122"/>
                  </a:cubicBezTo>
                  <a:cubicBezTo>
                    <a:pt x="20" y="121"/>
                    <a:pt x="16" y="119"/>
                    <a:pt x="12" y="116"/>
                  </a:cubicBezTo>
                  <a:cubicBezTo>
                    <a:pt x="8" y="113"/>
                    <a:pt x="5" y="109"/>
                    <a:pt x="3" y="105"/>
                  </a:cubicBezTo>
                  <a:cubicBezTo>
                    <a:pt x="1" y="101"/>
                    <a:pt x="0" y="95"/>
                    <a:pt x="0" y="89"/>
                  </a:cubicBezTo>
                  <a:cubicBezTo>
                    <a:pt x="0" y="82"/>
                    <a:pt x="1" y="77"/>
                    <a:pt x="4" y="73"/>
                  </a:cubicBezTo>
                  <a:cubicBezTo>
                    <a:pt x="6" y="68"/>
                    <a:pt x="9" y="65"/>
                    <a:pt x="13" y="62"/>
                  </a:cubicBezTo>
                  <a:cubicBezTo>
                    <a:pt x="17" y="60"/>
                    <a:pt x="21" y="58"/>
                    <a:pt x="26" y="56"/>
                  </a:cubicBezTo>
                  <a:cubicBezTo>
                    <a:pt x="31" y="55"/>
                    <a:pt x="35" y="54"/>
                    <a:pt x="40" y="53"/>
                  </a:cubicBezTo>
                  <a:cubicBezTo>
                    <a:pt x="45" y="52"/>
                    <a:pt x="50" y="52"/>
                    <a:pt x="55" y="51"/>
                  </a:cubicBezTo>
                  <a:cubicBezTo>
                    <a:pt x="60" y="51"/>
                    <a:pt x="64" y="50"/>
                    <a:pt x="67" y="49"/>
                  </a:cubicBezTo>
                  <a:cubicBezTo>
                    <a:pt x="71" y="48"/>
                    <a:pt x="74" y="47"/>
                    <a:pt x="76" y="45"/>
                  </a:cubicBezTo>
                  <a:cubicBezTo>
                    <a:pt x="78" y="44"/>
                    <a:pt x="79" y="41"/>
                    <a:pt x="79" y="38"/>
                  </a:cubicBezTo>
                  <a:cubicBezTo>
                    <a:pt x="79" y="34"/>
                    <a:pt x="79" y="31"/>
                    <a:pt x="77" y="29"/>
                  </a:cubicBezTo>
                  <a:cubicBezTo>
                    <a:pt x="76" y="27"/>
                    <a:pt x="75" y="26"/>
                    <a:pt x="73" y="24"/>
                  </a:cubicBezTo>
                  <a:cubicBezTo>
                    <a:pt x="71" y="23"/>
                    <a:pt x="69" y="22"/>
                    <a:pt x="66" y="22"/>
                  </a:cubicBezTo>
                  <a:cubicBezTo>
                    <a:pt x="64" y="22"/>
                    <a:pt x="61" y="22"/>
                    <a:pt x="58" y="22"/>
                  </a:cubicBezTo>
                  <a:cubicBezTo>
                    <a:pt x="52" y="22"/>
                    <a:pt x="47" y="23"/>
                    <a:pt x="43" y="26"/>
                  </a:cubicBezTo>
                  <a:cubicBezTo>
                    <a:pt x="39" y="28"/>
                    <a:pt x="37" y="33"/>
                    <a:pt x="36" y="39"/>
                  </a:cubicBezTo>
                  <a:cubicBezTo>
                    <a:pt x="4" y="39"/>
                    <a:pt x="4" y="39"/>
                    <a:pt x="4" y="39"/>
                  </a:cubicBezTo>
                  <a:cubicBezTo>
                    <a:pt x="4" y="32"/>
                    <a:pt x="6" y="25"/>
                    <a:pt x="10" y="20"/>
                  </a:cubicBezTo>
                  <a:close/>
                  <a:moveTo>
                    <a:pt x="74" y="66"/>
                  </a:moveTo>
                  <a:cubicBezTo>
                    <a:pt x="72" y="67"/>
                    <a:pt x="70" y="68"/>
                    <a:pt x="67" y="68"/>
                  </a:cubicBezTo>
                  <a:cubicBezTo>
                    <a:pt x="65" y="69"/>
                    <a:pt x="62" y="69"/>
                    <a:pt x="60" y="69"/>
                  </a:cubicBezTo>
                  <a:cubicBezTo>
                    <a:pt x="57" y="70"/>
                    <a:pt x="55" y="70"/>
                    <a:pt x="52" y="70"/>
                  </a:cubicBezTo>
                  <a:cubicBezTo>
                    <a:pt x="50" y="71"/>
                    <a:pt x="47" y="71"/>
                    <a:pt x="45" y="72"/>
                  </a:cubicBezTo>
                  <a:cubicBezTo>
                    <a:pt x="42" y="73"/>
                    <a:pt x="40" y="74"/>
                    <a:pt x="39" y="75"/>
                  </a:cubicBezTo>
                  <a:cubicBezTo>
                    <a:pt x="37" y="77"/>
                    <a:pt x="35" y="78"/>
                    <a:pt x="34" y="80"/>
                  </a:cubicBezTo>
                  <a:cubicBezTo>
                    <a:pt x="33" y="82"/>
                    <a:pt x="33" y="85"/>
                    <a:pt x="33" y="88"/>
                  </a:cubicBezTo>
                  <a:cubicBezTo>
                    <a:pt x="33" y="91"/>
                    <a:pt x="33" y="93"/>
                    <a:pt x="34" y="95"/>
                  </a:cubicBezTo>
                  <a:cubicBezTo>
                    <a:pt x="35" y="97"/>
                    <a:pt x="37" y="99"/>
                    <a:pt x="39" y="100"/>
                  </a:cubicBezTo>
                  <a:cubicBezTo>
                    <a:pt x="41" y="101"/>
                    <a:pt x="43" y="102"/>
                    <a:pt x="45" y="102"/>
                  </a:cubicBezTo>
                  <a:cubicBezTo>
                    <a:pt x="48" y="103"/>
                    <a:pt x="50" y="103"/>
                    <a:pt x="53" y="103"/>
                  </a:cubicBezTo>
                  <a:cubicBezTo>
                    <a:pt x="59" y="103"/>
                    <a:pt x="64" y="102"/>
                    <a:pt x="68" y="100"/>
                  </a:cubicBezTo>
                  <a:cubicBezTo>
                    <a:pt x="71" y="98"/>
                    <a:pt x="74" y="95"/>
                    <a:pt x="75" y="92"/>
                  </a:cubicBezTo>
                  <a:cubicBezTo>
                    <a:pt x="77" y="89"/>
                    <a:pt x="78" y="86"/>
                    <a:pt x="79" y="83"/>
                  </a:cubicBezTo>
                  <a:cubicBezTo>
                    <a:pt x="79" y="80"/>
                    <a:pt x="79" y="77"/>
                    <a:pt x="79" y="76"/>
                  </a:cubicBezTo>
                  <a:cubicBezTo>
                    <a:pt x="79" y="63"/>
                    <a:pt x="79" y="63"/>
                    <a:pt x="79" y="63"/>
                  </a:cubicBezTo>
                  <a:cubicBezTo>
                    <a:pt x="78" y="65"/>
                    <a:pt x="76" y="66"/>
                    <a:pt x="74" y="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Freeform 62"/>
            <p:cNvSpPr>
              <a:spLocks/>
            </p:cNvSpPr>
            <p:nvPr userDrawn="1"/>
          </p:nvSpPr>
          <p:spPr bwMode="auto">
            <a:xfrm>
              <a:off x="3429" y="1751"/>
              <a:ext cx="180" cy="287"/>
            </a:xfrm>
            <a:custGeom>
              <a:avLst/>
              <a:gdLst>
                <a:gd name="T0" fmla="*/ 31 w 76"/>
                <a:gd name="T1" fmla="*/ 3 h 121"/>
                <a:gd name="T2" fmla="*/ 31 w 76"/>
                <a:gd name="T3" fmla="*/ 25 h 121"/>
                <a:gd name="T4" fmla="*/ 31 w 76"/>
                <a:gd name="T5" fmla="*/ 25 h 121"/>
                <a:gd name="T6" fmla="*/ 37 w 76"/>
                <a:gd name="T7" fmla="*/ 15 h 121"/>
                <a:gd name="T8" fmla="*/ 46 w 76"/>
                <a:gd name="T9" fmla="*/ 7 h 121"/>
                <a:gd name="T10" fmla="*/ 57 w 76"/>
                <a:gd name="T11" fmla="*/ 2 h 121"/>
                <a:gd name="T12" fmla="*/ 69 w 76"/>
                <a:gd name="T13" fmla="*/ 0 h 121"/>
                <a:gd name="T14" fmla="*/ 76 w 76"/>
                <a:gd name="T15" fmla="*/ 1 h 121"/>
                <a:gd name="T16" fmla="*/ 76 w 76"/>
                <a:gd name="T17" fmla="*/ 31 h 121"/>
                <a:gd name="T18" fmla="*/ 71 w 76"/>
                <a:gd name="T19" fmla="*/ 30 h 121"/>
                <a:gd name="T20" fmla="*/ 64 w 76"/>
                <a:gd name="T21" fmla="*/ 30 h 121"/>
                <a:gd name="T22" fmla="*/ 49 w 76"/>
                <a:gd name="T23" fmla="*/ 33 h 121"/>
                <a:gd name="T24" fmla="*/ 39 w 76"/>
                <a:gd name="T25" fmla="*/ 41 h 121"/>
                <a:gd name="T26" fmla="*/ 34 w 76"/>
                <a:gd name="T27" fmla="*/ 53 h 121"/>
                <a:gd name="T28" fmla="*/ 32 w 76"/>
                <a:gd name="T29" fmla="*/ 68 h 121"/>
                <a:gd name="T30" fmla="*/ 32 w 76"/>
                <a:gd name="T31" fmla="*/ 121 h 121"/>
                <a:gd name="T32" fmla="*/ 0 w 76"/>
                <a:gd name="T33" fmla="*/ 121 h 121"/>
                <a:gd name="T34" fmla="*/ 0 w 76"/>
                <a:gd name="T35" fmla="*/ 3 h 121"/>
                <a:gd name="T36" fmla="*/ 31 w 76"/>
                <a:gd name="T37" fmla="*/ 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 h="121">
                  <a:moveTo>
                    <a:pt x="31" y="3"/>
                  </a:moveTo>
                  <a:cubicBezTo>
                    <a:pt x="31" y="25"/>
                    <a:pt x="31" y="25"/>
                    <a:pt x="31" y="25"/>
                  </a:cubicBezTo>
                  <a:cubicBezTo>
                    <a:pt x="31" y="25"/>
                    <a:pt x="31" y="25"/>
                    <a:pt x="31" y="25"/>
                  </a:cubicBezTo>
                  <a:cubicBezTo>
                    <a:pt x="33" y="21"/>
                    <a:pt x="35" y="18"/>
                    <a:pt x="37" y="15"/>
                  </a:cubicBezTo>
                  <a:cubicBezTo>
                    <a:pt x="40" y="12"/>
                    <a:pt x="43" y="9"/>
                    <a:pt x="46" y="7"/>
                  </a:cubicBezTo>
                  <a:cubicBezTo>
                    <a:pt x="50" y="5"/>
                    <a:pt x="53" y="3"/>
                    <a:pt x="57" y="2"/>
                  </a:cubicBezTo>
                  <a:cubicBezTo>
                    <a:pt x="61" y="0"/>
                    <a:pt x="65" y="0"/>
                    <a:pt x="69" y="0"/>
                  </a:cubicBezTo>
                  <a:cubicBezTo>
                    <a:pt x="71" y="0"/>
                    <a:pt x="74" y="0"/>
                    <a:pt x="76" y="1"/>
                  </a:cubicBezTo>
                  <a:cubicBezTo>
                    <a:pt x="76" y="31"/>
                    <a:pt x="76" y="31"/>
                    <a:pt x="76" y="31"/>
                  </a:cubicBezTo>
                  <a:cubicBezTo>
                    <a:pt x="75" y="31"/>
                    <a:pt x="73" y="31"/>
                    <a:pt x="71" y="30"/>
                  </a:cubicBezTo>
                  <a:cubicBezTo>
                    <a:pt x="69" y="30"/>
                    <a:pt x="66" y="30"/>
                    <a:pt x="64" y="30"/>
                  </a:cubicBezTo>
                  <a:cubicBezTo>
                    <a:pt x="59" y="30"/>
                    <a:pt x="53" y="31"/>
                    <a:pt x="49" y="33"/>
                  </a:cubicBezTo>
                  <a:cubicBezTo>
                    <a:pt x="45" y="35"/>
                    <a:pt x="42" y="38"/>
                    <a:pt x="39" y="41"/>
                  </a:cubicBezTo>
                  <a:cubicBezTo>
                    <a:pt x="37" y="45"/>
                    <a:pt x="35" y="49"/>
                    <a:pt x="34" y="53"/>
                  </a:cubicBezTo>
                  <a:cubicBezTo>
                    <a:pt x="33" y="58"/>
                    <a:pt x="32" y="63"/>
                    <a:pt x="32" y="68"/>
                  </a:cubicBezTo>
                  <a:cubicBezTo>
                    <a:pt x="32" y="121"/>
                    <a:pt x="32" y="121"/>
                    <a:pt x="32" y="121"/>
                  </a:cubicBezTo>
                  <a:cubicBezTo>
                    <a:pt x="0" y="121"/>
                    <a:pt x="0" y="121"/>
                    <a:pt x="0" y="121"/>
                  </a:cubicBezTo>
                  <a:cubicBezTo>
                    <a:pt x="0" y="3"/>
                    <a:pt x="0" y="3"/>
                    <a:pt x="0" y="3"/>
                  </a:cubicBezTo>
                  <a:lnTo>
                    <a:pt x="31" y="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Freeform 63"/>
            <p:cNvSpPr>
              <a:spLocks/>
            </p:cNvSpPr>
            <p:nvPr userDrawn="1"/>
          </p:nvSpPr>
          <p:spPr bwMode="auto">
            <a:xfrm>
              <a:off x="3644" y="1673"/>
              <a:ext cx="180" cy="370"/>
            </a:xfrm>
            <a:custGeom>
              <a:avLst/>
              <a:gdLst>
                <a:gd name="T0" fmla="*/ 76 w 76"/>
                <a:gd name="T1" fmla="*/ 36 h 156"/>
                <a:gd name="T2" fmla="*/ 76 w 76"/>
                <a:gd name="T3" fmla="*/ 58 h 156"/>
                <a:gd name="T4" fmla="*/ 52 w 76"/>
                <a:gd name="T5" fmla="*/ 58 h 156"/>
                <a:gd name="T6" fmla="*/ 52 w 76"/>
                <a:gd name="T7" fmla="*/ 116 h 156"/>
                <a:gd name="T8" fmla="*/ 55 w 76"/>
                <a:gd name="T9" fmla="*/ 127 h 156"/>
                <a:gd name="T10" fmla="*/ 66 w 76"/>
                <a:gd name="T11" fmla="*/ 130 h 156"/>
                <a:gd name="T12" fmla="*/ 71 w 76"/>
                <a:gd name="T13" fmla="*/ 130 h 156"/>
                <a:gd name="T14" fmla="*/ 76 w 76"/>
                <a:gd name="T15" fmla="*/ 129 h 156"/>
                <a:gd name="T16" fmla="*/ 76 w 76"/>
                <a:gd name="T17" fmla="*/ 154 h 156"/>
                <a:gd name="T18" fmla="*/ 67 w 76"/>
                <a:gd name="T19" fmla="*/ 155 h 156"/>
                <a:gd name="T20" fmla="*/ 57 w 76"/>
                <a:gd name="T21" fmla="*/ 156 h 156"/>
                <a:gd name="T22" fmla="*/ 43 w 76"/>
                <a:gd name="T23" fmla="*/ 155 h 156"/>
                <a:gd name="T24" fmla="*/ 31 w 76"/>
                <a:gd name="T25" fmla="*/ 151 h 156"/>
                <a:gd name="T26" fmla="*/ 22 w 76"/>
                <a:gd name="T27" fmla="*/ 142 h 156"/>
                <a:gd name="T28" fmla="*/ 19 w 76"/>
                <a:gd name="T29" fmla="*/ 128 h 156"/>
                <a:gd name="T30" fmla="*/ 19 w 76"/>
                <a:gd name="T31" fmla="*/ 58 h 156"/>
                <a:gd name="T32" fmla="*/ 0 w 76"/>
                <a:gd name="T33" fmla="*/ 58 h 156"/>
                <a:gd name="T34" fmla="*/ 0 w 76"/>
                <a:gd name="T35" fmla="*/ 36 h 156"/>
                <a:gd name="T36" fmla="*/ 19 w 76"/>
                <a:gd name="T37" fmla="*/ 36 h 156"/>
                <a:gd name="T38" fmla="*/ 19 w 76"/>
                <a:gd name="T39" fmla="*/ 0 h 156"/>
                <a:gd name="T40" fmla="*/ 52 w 76"/>
                <a:gd name="T41" fmla="*/ 0 h 156"/>
                <a:gd name="T42" fmla="*/ 52 w 76"/>
                <a:gd name="T43" fmla="*/ 36 h 156"/>
                <a:gd name="T44" fmla="*/ 76 w 76"/>
                <a:gd name="T45" fmla="*/ 3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 h="156">
                  <a:moveTo>
                    <a:pt x="76" y="36"/>
                  </a:moveTo>
                  <a:cubicBezTo>
                    <a:pt x="76" y="58"/>
                    <a:pt x="76" y="58"/>
                    <a:pt x="76" y="58"/>
                  </a:cubicBezTo>
                  <a:cubicBezTo>
                    <a:pt x="52" y="58"/>
                    <a:pt x="52" y="58"/>
                    <a:pt x="52" y="58"/>
                  </a:cubicBezTo>
                  <a:cubicBezTo>
                    <a:pt x="52" y="116"/>
                    <a:pt x="52" y="116"/>
                    <a:pt x="52" y="116"/>
                  </a:cubicBezTo>
                  <a:cubicBezTo>
                    <a:pt x="52" y="122"/>
                    <a:pt x="53" y="126"/>
                    <a:pt x="55" y="127"/>
                  </a:cubicBezTo>
                  <a:cubicBezTo>
                    <a:pt x="57" y="129"/>
                    <a:pt x="60" y="130"/>
                    <a:pt x="66" y="130"/>
                  </a:cubicBezTo>
                  <a:cubicBezTo>
                    <a:pt x="68" y="130"/>
                    <a:pt x="69" y="130"/>
                    <a:pt x="71" y="130"/>
                  </a:cubicBezTo>
                  <a:cubicBezTo>
                    <a:pt x="73" y="130"/>
                    <a:pt x="74" y="130"/>
                    <a:pt x="76" y="129"/>
                  </a:cubicBezTo>
                  <a:cubicBezTo>
                    <a:pt x="76" y="154"/>
                    <a:pt x="76" y="154"/>
                    <a:pt x="76" y="154"/>
                  </a:cubicBezTo>
                  <a:cubicBezTo>
                    <a:pt x="73" y="155"/>
                    <a:pt x="70" y="155"/>
                    <a:pt x="67" y="155"/>
                  </a:cubicBezTo>
                  <a:cubicBezTo>
                    <a:pt x="63" y="156"/>
                    <a:pt x="60" y="156"/>
                    <a:pt x="57" y="156"/>
                  </a:cubicBezTo>
                  <a:cubicBezTo>
                    <a:pt x="52" y="156"/>
                    <a:pt x="47" y="155"/>
                    <a:pt x="43" y="155"/>
                  </a:cubicBezTo>
                  <a:cubicBezTo>
                    <a:pt x="38" y="154"/>
                    <a:pt x="34" y="153"/>
                    <a:pt x="31" y="151"/>
                  </a:cubicBezTo>
                  <a:cubicBezTo>
                    <a:pt x="27" y="149"/>
                    <a:pt x="24" y="146"/>
                    <a:pt x="22" y="142"/>
                  </a:cubicBezTo>
                  <a:cubicBezTo>
                    <a:pt x="20" y="138"/>
                    <a:pt x="19" y="134"/>
                    <a:pt x="19" y="128"/>
                  </a:cubicBezTo>
                  <a:cubicBezTo>
                    <a:pt x="19" y="58"/>
                    <a:pt x="19" y="58"/>
                    <a:pt x="19" y="58"/>
                  </a:cubicBezTo>
                  <a:cubicBezTo>
                    <a:pt x="0" y="58"/>
                    <a:pt x="0" y="58"/>
                    <a:pt x="0" y="58"/>
                  </a:cubicBezTo>
                  <a:cubicBezTo>
                    <a:pt x="0" y="36"/>
                    <a:pt x="0" y="36"/>
                    <a:pt x="0" y="36"/>
                  </a:cubicBezTo>
                  <a:cubicBezTo>
                    <a:pt x="19" y="36"/>
                    <a:pt x="19" y="36"/>
                    <a:pt x="19" y="36"/>
                  </a:cubicBezTo>
                  <a:cubicBezTo>
                    <a:pt x="19" y="0"/>
                    <a:pt x="19" y="0"/>
                    <a:pt x="19" y="0"/>
                  </a:cubicBezTo>
                  <a:cubicBezTo>
                    <a:pt x="52" y="0"/>
                    <a:pt x="52" y="0"/>
                    <a:pt x="52" y="0"/>
                  </a:cubicBezTo>
                  <a:cubicBezTo>
                    <a:pt x="52" y="36"/>
                    <a:pt x="52" y="36"/>
                    <a:pt x="52" y="36"/>
                  </a:cubicBezTo>
                  <a:lnTo>
                    <a:pt x="76" y="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64"/>
            <p:cNvSpPr>
              <a:spLocks noEditPoints="1"/>
            </p:cNvSpPr>
            <p:nvPr userDrawn="1"/>
          </p:nvSpPr>
          <p:spPr bwMode="auto">
            <a:xfrm>
              <a:off x="2371" y="2159"/>
              <a:ext cx="296" cy="303"/>
            </a:xfrm>
            <a:custGeom>
              <a:avLst/>
              <a:gdLst>
                <a:gd name="T0" fmla="*/ 182 w 296"/>
                <a:gd name="T1" fmla="*/ 0 h 303"/>
                <a:gd name="T2" fmla="*/ 296 w 296"/>
                <a:gd name="T3" fmla="*/ 303 h 303"/>
                <a:gd name="T4" fmla="*/ 227 w 296"/>
                <a:gd name="T5" fmla="*/ 303 h 303"/>
                <a:gd name="T6" fmla="*/ 204 w 296"/>
                <a:gd name="T7" fmla="*/ 234 h 303"/>
                <a:gd name="T8" fmla="*/ 93 w 296"/>
                <a:gd name="T9" fmla="*/ 234 h 303"/>
                <a:gd name="T10" fmla="*/ 69 w 296"/>
                <a:gd name="T11" fmla="*/ 303 h 303"/>
                <a:gd name="T12" fmla="*/ 0 w 296"/>
                <a:gd name="T13" fmla="*/ 303 h 303"/>
                <a:gd name="T14" fmla="*/ 116 w 296"/>
                <a:gd name="T15" fmla="*/ 0 h 303"/>
                <a:gd name="T16" fmla="*/ 182 w 296"/>
                <a:gd name="T17" fmla="*/ 0 h 303"/>
                <a:gd name="T18" fmla="*/ 187 w 296"/>
                <a:gd name="T19" fmla="*/ 187 h 303"/>
                <a:gd name="T20" fmla="*/ 149 w 296"/>
                <a:gd name="T21" fmla="*/ 76 h 303"/>
                <a:gd name="T22" fmla="*/ 147 w 296"/>
                <a:gd name="T23" fmla="*/ 76 h 303"/>
                <a:gd name="T24" fmla="*/ 109 w 296"/>
                <a:gd name="T25" fmla="*/ 187 h 303"/>
                <a:gd name="T26" fmla="*/ 187 w 296"/>
                <a:gd name="T27" fmla="*/ 187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6" h="303">
                  <a:moveTo>
                    <a:pt x="182" y="0"/>
                  </a:moveTo>
                  <a:lnTo>
                    <a:pt x="296" y="303"/>
                  </a:lnTo>
                  <a:lnTo>
                    <a:pt x="227" y="303"/>
                  </a:lnTo>
                  <a:lnTo>
                    <a:pt x="204" y="234"/>
                  </a:lnTo>
                  <a:lnTo>
                    <a:pt x="93" y="234"/>
                  </a:lnTo>
                  <a:lnTo>
                    <a:pt x="69" y="303"/>
                  </a:lnTo>
                  <a:lnTo>
                    <a:pt x="0" y="303"/>
                  </a:lnTo>
                  <a:lnTo>
                    <a:pt x="116" y="0"/>
                  </a:lnTo>
                  <a:lnTo>
                    <a:pt x="182" y="0"/>
                  </a:lnTo>
                  <a:close/>
                  <a:moveTo>
                    <a:pt x="187" y="187"/>
                  </a:moveTo>
                  <a:lnTo>
                    <a:pt x="149" y="76"/>
                  </a:lnTo>
                  <a:lnTo>
                    <a:pt x="147" y="76"/>
                  </a:lnTo>
                  <a:lnTo>
                    <a:pt x="109" y="187"/>
                  </a:lnTo>
                  <a:lnTo>
                    <a:pt x="187" y="18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65"/>
            <p:cNvSpPr>
              <a:spLocks/>
            </p:cNvSpPr>
            <p:nvPr userDrawn="1"/>
          </p:nvSpPr>
          <p:spPr bwMode="auto">
            <a:xfrm>
              <a:off x="2676" y="2237"/>
              <a:ext cx="202" cy="230"/>
            </a:xfrm>
            <a:custGeom>
              <a:avLst/>
              <a:gdLst>
                <a:gd name="T0" fmla="*/ 26 w 85"/>
                <a:gd name="T1" fmla="*/ 72 h 97"/>
                <a:gd name="T2" fmla="*/ 30 w 85"/>
                <a:gd name="T3" fmla="*/ 77 h 97"/>
                <a:gd name="T4" fmla="*/ 36 w 85"/>
                <a:gd name="T5" fmla="*/ 79 h 97"/>
                <a:gd name="T6" fmla="*/ 43 w 85"/>
                <a:gd name="T7" fmla="*/ 80 h 97"/>
                <a:gd name="T8" fmla="*/ 49 w 85"/>
                <a:gd name="T9" fmla="*/ 80 h 97"/>
                <a:gd name="T10" fmla="*/ 54 w 85"/>
                <a:gd name="T11" fmla="*/ 78 h 97"/>
                <a:gd name="T12" fmla="*/ 58 w 85"/>
                <a:gd name="T13" fmla="*/ 74 h 97"/>
                <a:gd name="T14" fmla="*/ 60 w 85"/>
                <a:gd name="T15" fmla="*/ 69 h 97"/>
                <a:gd name="T16" fmla="*/ 52 w 85"/>
                <a:gd name="T17" fmla="*/ 60 h 97"/>
                <a:gd name="T18" fmla="*/ 31 w 85"/>
                <a:gd name="T19" fmla="*/ 54 h 97"/>
                <a:gd name="T20" fmla="*/ 20 w 85"/>
                <a:gd name="T21" fmla="*/ 51 h 97"/>
                <a:gd name="T22" fmla="*/ 11 w 85"/>
                <a:gd name="T23" fmla="*/ 47 h 97"/>
                <a:gd name="T24" fmla="*/ 4 w 85"/>
                <a:gd name="T25" fmla="*/ 40 h 97"/>
                <a:gd name="T26" fmla="*/ 2 w 85"/>
                <a:gd name="T27" fmla="*/ 30 h 97"/>
                <a:gd name="T28" fmla="*/ 5 w 85"/>
                <a:gd name="T29" fmla="*/ 15 h 97"/>
                <a:gd name="T30" fmla="*/ 15 w 85"/>
                <a:gd name="T31" fmla="*/ 6 h 97"/>
                <a:gd name="T32" fmla="*/ 27 w 85"/>
                <a:gd name="T33" fmla="*/ 1 h 97"/>
                <a:gd name="T34" fmla="*/ 42 w 85"/>
                <a:gd name="T35" fmla="*/ 0 h 97"/>
                <a:gd name="T36" fmla="*/ 57 w 85"/>
                <a:gd name="T37" fmla="*/ 2 h 97"/>
                <a:gd name="T38" fmla="*/ 69 w 85"/>
                <a:gd name="T39" fmla="*/ 6 h 97"/>
                <a:gd name="T40" fmla="*/ 78 w 85"/>
                <a:gd name="T41" fmla="*/ 15 h 97"/>
                <a:gd name="T42" fmla="*/ 83 w 85"/>
                <a:gd name="T43" fmla="*/ 30 h 97"/>
                <a:gd name="T44" fmla="*/ 59 w 85"/>
                <a:gd name="T45" fmla="*/ 30 h 97"/>
                <a:gd name="T46" fmla="*/ 53 w 85"/>
                <a:gd name="T47" fmla="*/ 20 h 97"/>
                <a:gd name="T48" fmla="*/ 41 w 85"/>
                <a:gd name="T49" fmla="*/ 17 h 97"/>
                <a:gd name="T50" fmla="*/ 37 w 85"/>
                <a:gd name="T51" fmla="*/ 17 h 97"/>
                <a:gd name="T52" fmla="*/ 32 w 85"/>
                <a:gd name="T53" fmla="*/ 18 h 97"/>
                <a:gd name="T54" fmla="*/ 29 w 85"/>
                <a:gd name="T55" fmla="*/ 21 h 97"/>
                <a:gd name="T56" fmla="*/ 27 w 85"/>
                <a:gd name="T57" fmla="*/ 26 h 97"/>
                <a:gd name="T58" fmla="*/ 30 w 85"/>
                <a:gd name="T59" fmla="*/ 31 h 97"/>
                <a:gd name="T60" fmla="*/ 36 w 85"/>
                <a:gd name="T61" fmla="*/ 35 h 97"/>
                <a:gd name="T62" fmla="*/ 45 w 85"/>
                <a:gd name="T63" fmla="*/ 37 h 97"/>
                <a:gd name="T64" fmla="*/ 56 w 85"/>
                <a:gd name="T65" fmla="*/ 39 h 97"/>
                <a:gd name="T66" fmla="*/ 67 w 85"/>
                <a:gd name="T67" fmla="*/ 42 h 97"/>
                <a:gd name="T68" fmla="*/ 76 w 85"/>
                <a:gd name="T69" fmla="*/ 47 h 97"/>
                <a:gd name="T70" fmla="*/ 83 w 85"/>
                <a:gd name="T71" fmla="*/ 54 h 97"/>
                <a:gd name="T72" fmla="*/ 85 w 85"/>
                <a:gd name="T73" fmla="*/ 65 h 97"/>
                <a:gd name="T74" fmla="*/ 82 w 85"/>
                <a:gd name="T75" fmla="*/ 80 h 97"/>
                <a:gd name="T76" fmla="*/ 72 w 85"/>
                <a:gd name="T77" fmla="*/ 90 h 97"/>
                <a:gd name="T78" fmla="*/ 59 w 85"/>
                <a:gd name="T79" fmla="*/ 96 h 97"/>
                <a:gd name="T80" fmla="*/ 43 w 85"/>
                <a:gd name="T81" fmla="*/ 97 h 97"/>
                <a:gd name="T82" fmla="*/ 27 w 85"/>
                <a:gd name="T83" fmla="*/ 95 h 97"/>
                <a:gd name="T84" fmla="*/ 14 w 85"/>
                <a:gd name="T85" fmla="*/ 90 h 97"/>
                <a:gd name="T86" fmla="*/ 4 w 85"/>
                <a:gd name="T87" fmla="*/ 80 h 97"/>
                <a:gd name="T88" fmla="*/ 0 w 85"/>
                <a:gd name="T89" fmla="*/ 65 h 97"/>
                <a:gd name="T90" fmla="*/ 24 w 85"/>
                <a:gd name="T91" fmla="*/ 65 h 97"/>
                <a:gd name="T92" fmla="*/ 26 w 85"/>
                <a:gd name="T93" fmla="*/ 7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97">
                  <a:moveTo>
                    <a:pt x="26" y="72"/>
                  </a:moveTo>
                  <a:cubicBezTo>
                    <a:pt x="27" y="74"/>
                    <a:pt x="28" y="75"/>
                    <a:pt x="30" y="77"/>
                  </a:cubicBezTo>
                  <a:cubicBezTo>
                    <a:pt x="32" y="78"/>
                    <a:pt x="34" y="79"/>
                    <a:pt x="36" y="79"/>
                  </a:cubicBezTo>
                  <a:cubicBezTo>
                    <a:pt x="38" y="80"/>
                    <a:pt x="41" y="80"/>
                    <a:pt x="43" y="80"/>
                  </a:cubicBezTo>
                  <a:cubicBezTo>
                    <a:pt x="45" y="80"/>
                    <a:pt x="47" y="80"/>
                    <a:pt x="49" y="80"/>
                  </a:cubicBezTo>
                  <a:cubicBezTo>
                    <a:pt x="51" y="79"/>
                    <a:pt x="53" y="79"/>
                    <a:pt x="54" y="78"/>
                  </a:cubicBezTo>
                  <a:cubicBezTo>
                    <a:pt x="56" y="77"/>
                    <a:pt x="57" y="76"/>
                    <a:pt x="58" y="74"/>
                  </a:cubicBezTo>
                  <a:cubicBezTo>
                    <a:pt x="59" y="73"/>
                    <a:pt x="60" y="71"/>
                    <a:pt x="60" y="69"/>
                  </a:cubicBezTo>
                  <a:cubicBezTo>
                    <a:pt x="60" y="65"/>
                    <a:pt x="57" y="62"/>
                    <a:pt x="52" y="60"/>
                  </a:cubicBezTo>
                  <a:cubicBezTo>
                    <a:pt x="47" y="58"/>
                    <a:pt x="40" y="56"/>
                    <a:pt x="31" y="54"/>
                  </a:cubicBezTo>
                  <a:cubicBezTo>
                    <a:pt x="27" y="53"/>
                    <a:pt x="24" y="52"/>
                    <a:pt x="20" y="51"/>
                  </a:cubicBezTo>
                  <a:cubicBezTo>
                    <a:pt x="17" y="50"/>
                    <a:pt x="14" y="49"/>
                    <a:pt x="11" y="47"/>
                  </a:cubicBezTo>
                  <a:cubicBezTo>
                    <a:pt x="8" y="45"/>
                    <a:pt x="6" y="43"/>
                    <a:pt x="4" y="40"/>
                  </a:cubicBezTo>
                  <a:cubicBezTo>
                    <a:pt x="3" y="37"/>
                    <a:pt x="2" y="34"/>
                    <a:pt x="2" y="30"/>
                  </a:cubicBezTo>
                  <a:cubicBezTo>
                    <a:pt x="2" y="24"/>
                    <a:pt x="3" y="19"/>
                    <a:pt x="5" y="15"/>
                  </a:cubicBezTo>
                  <a:cubicBezTo>
                    <a:pt x="8" y="11"/>
                    <a:pt x="11" y="8"/>
                    <a:pt x="15" y="6"/>
                  </a:cubicBezTo>
                  <a:cubicBezTo>
                    <a:pt x="18" y="4"/>
                    <a:pt x="23" y="2"/>
                    <a:pt x="27" y="1"/>
                  </a:cubicBezTo>
                  <a:cubicBezTo>
                    <a:pt x="32" y="1"/>
                    <a:pt x="37" y="0"/>
                    <a:pt x="42" y="0"/>
                  </a:cubicBezTo>
                  <a:cubicBezTo>
                    <a:pt x="47" y="0"/>
                    <a:pt x="52" y="1"/>
                    <a:pt x="57" y="2"/>
                  </a:cubicBezTo>
                  <a:cubicBezTo>
                    <a:pt x="61" y="2"/>
                    <a:pt x="65" y="4"/>
                    <a:pt x="69" y="6"/>
                  </a:cubicBezTo>
                  <a:cubicBezTo>
                    <a:pt x="73" y="9"/>
                    <a:pt x="76" y="12"/>
                    <a:pt x="78" y="15"/>
                  </a:cubicBezTo>
                  <a:cubicBezTo>
                    <a:pt x="81" y="19"/>
                    <a:pt x="82" y="24"/>
                    <a:pt x="83" y="30"/>
                  </a:cubicBezTo>
                  <a:cubicBezTo>
                    <a:pt x="59" y="30"/>
                    <a:pt x="59" y="30"/>
                    <a:pt x="59" y="30"/>
                  </a:cubicBezTo>
                  <a:cubicBezTo>
                    <a:pt x="58" y="25"/>
                    <a:pt x="56" y="21"/>
                    <a:pt x="53" y="20"/>
                  </a:cubicBezTo>
                  <a:cubicBezTo>
                    <a:pt x="50" y="18"/>
                    <a:pt x="46" y="17"/>
                    <a:pt x="41" y="17"/>
                  </a:cubicBezTo>
                  <a:cubicBezTo>
                    <a:pt x="40" y="17"/>
                    <a:pt x="38" y="17"/>
                    <a:pt x="37" y="17"/>
                  </a:cubicBezTo>
                  <a:cubicBezTo>
                    <a:pt x="35" y="17"/>
                    <a:pt x="34" y="18"/>
                    <a:pt x="32" y="18"/>
                  </a:cubicBezTo>
                  <a:cubicBezTo>
                    <a:pt x="31" y="19"/>
                    <a:pt x="30" y="20"/>
                    <a:pt x="29" y="21"/>
                  </a:cubicBezTo>
                  <a:cubicBezTo>
                    <a:pt x="28" y="22"/>
                    <a:pt x="27" y="24"/>
                    <a:pt x="27" y="26"/>
                  </a:cubicBezTo>
                  <a:cubicBezTo>
                    <a:pt x="27" y="28"/>
                    <a:pt x="28" y="30"/>
                    <a:pt x="30" y="31"/>
                  </a:cubicBezTo>
                  <a:cubicBezTo>
                    <a:pt x="31" y="33"/>
                    <a:pt x="34" y="34"/>
                    <a:pt x="36" y="35"/>
                  </a:cubicBezTo>
                  <a:cubicBezTo>
                    <a:pt x="39" y="35"/>
                    <a:pt x="42" y="36"/>
                    <a:pt x="45" y="37"/>
                  </a:cubicBezTo>
                  <a:cubicBezTo>
                    <a:pt x="49" y="38"/>
                    <a:pt x="52" y="38"/>
                    <a:pt x="56" y="39"/>
                  </a:cubicBezTo>
                  <a:cubicBezTo>
                    <a:pt x="60" y="40"/>
                    <a:pt x="63" y="41"/>
                    <a:pt x="67" y="42"/>
                  </a:cubicBezTo>
                  <a:cubicBezTo>
                    <a:pt x="70" y="44"/>
                    <a:pt x="73" y="45"/>
                    <a:pt x="76" y="47"/>
                  </a:cubicBezTo>
                  <a:cubicBezTo>
                    <a:pt x="79" y="49"/>
                    <a:pt x="81" y="51"/>
                    <a:pt x="83" y="54"/>
                  </a:cubicBezTo>
                  <a:cubicBezTo>
                    <a:pt x="84" y="57"/>
                    <a:pt x="85" y="61"/>
                    <a:pt x="85" y="65"/>
                  </a:cubicBezTo>
                  <a:cubicBezTo>
                    <a:pt x="85" y="71"/>
                    <a:pt x="84" y="76"/>
                    <a:pt x="82" y="80"/>
                  </a:cubicBezTo>
                  <a:cubicBezTo>
                    <a:pt x="79" y="85"/>
                    <a:pt x="76" y="88"/>
                    <a:pt x="72" y="90"/>
                  </a:cubicBezTo>
                  <a:cubicBezTo>
                    <a:pt x="68" y="93"/>
                    <a:pt x="64" y="95"/>
                    <a:pt x="59" y="96"/>
                  </a:cubicBezTo>
                  <a:cubicBezTo>
                    <a:pt x="53" y="97"/>
                    <a:pt x="48" y="97"/>
                    <a:pt x="43" y="97"/>
                  </a:cubicBezTo>
                  <a:cubicBezTo>
                    <a:pt x="38" y="97"/>
                    <a:pt x="33" y="97"/>
                    <a:pt x="27" y="95"/>
                  </a:cubicBezTo>
                  <a:cubicBezTo>
                    <a:pt x="22" y="94"/>
                    <a:pt x="18" y="93"/>
                    <a:pt x="14" y="90"/>
                  </a:cubicBezTo>
                  <a:cubicBezTo>
                    <a:pt x="10" y="88"/>
                    <a:pt x="7" y="84"/>
                    <a:pt x="4" y="80"/>
                  </a:cubicBezTo>
                  <a:cubicBezTo>
                    <a:pt x="1" y="76"/>
                    <a:pt x="0" y="71"/>
                    <a:pt x="0" y="65"/>
                  </a:cubicBezTo>
                  <a:cubicBezTo>
                    <a:pt x="24" y="65"/>
                    <a:pt x="24" y="65"/>
                    <a:pt x="24" y="65"/>
                  </a:cubicBezTo>
                  <a:cubicBezTo>
                    <a:pt x="24" y="68"/>
                    <a:pt x="24" y="70"/>
                    <a:pt x="26" y="7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66"/>
            <p:cNvSpPr>
              <a:spLocks/>
            </p:cNvSpPr>
            <p:nvPr userDrawn="1"/>
          </p:nvSpPr>
          <p:spPr bwMode="auto">
            <a:xfrm>
              <a:off x="2904" y="2237"/>
              <a:ext cx="201" cy="230"/>
            </a:xfrm>
            <a:custGeom>
              <a:avLst/>
              <a:gdLst>
                <a:gd name="T0" fmla="*/ 25 w 85"/>
                <a:gd name="T1" fmla="*/ 72 h 97"/>
                <a:gd name="T2" fmla="*/ 30 w 85"/>
                <a:gd name="T3" fmla="*/ 77 h 97"/>
                <a:gd name="T4" fmla="*/ 36 w 85"/>
                <a:gd name="T5" fmla="*/ 79 h 97"/>
                <a:gd name="T6" fmla="*/ 43 w 85"/>
                <a:gd name="T7" fmla="*/ 80 h 97"/>
                <a:gd name="T8" fmla="*/ 49 w 85"/>
                <a:gd name="T9" fmla="*/ 80 h 97"/>
                <a:gd name="T10" fmla="*/ 54 w 85"/>
                <a:gd name="T11" fmla="*/ 78 h 97"/>
                <a:gd name="T12" fmla="*/ 58 w 85"/>
                <a:gd name="T13" fmla="*/ 74 h 97"/>
                <a:gd name="T14" fmla="*/ 60 w 85"/>
                <a:gd name="T15" fmla="*/ 69 h 97"/>
                <a:gd name="T16" fmla="*/ 52 w 85"/>
                <a:gd name="T17" fmla="*/ 60 h 97"/>
                <a:gd name="T18" fmla="*/ 31 w 85"/>
                <a:gd name="T19" fmla="*/ 54 h 97"/>
                <a:gd name="T20" fmla="*/ 20 w 85"/>
                <a:gd name="T21" fmla="*/ 51 h 97"/>
                <a:gd name="T22" fmla="*/ 11 w 85"/>
                <a:gd name="T23" fmla="*/ 47 h 97"/>
                <a:gd name="T24" fmla="*/ 4 w 85"/>
                <a:gd name="T25" fmla="*/ 40 h 97"/>
                <a:gd name="T26" fmla="*/ 2 w 85"/>
                <a:gd name="T27" fmla="*/ 30 h 97"/>
                <a:gd name="T28" fmla="*/ 5 w 85"/>
                <a:gd name="T29" fmla="*/ 15 h 97"/>
                <a:gd name="T30" fmla="*/ 14 w 85"/>
                <a:gd name="T31" fmla="*/ 6 h 97"/>
                <a:gd name="T32" fmla="*/ 27 w 85"/>
                <a:gd name="T33" fmla="*/ 1 h 97"/>
                <a:gd name="T34" fmla="*/ 42 w 85"/>
                <a:gd name="T35" fmla="*/ 0 h 97"/>
                <a:gd name="T36" fmla="*/ 56 w 85"/>
                <a:gd name="T37" fmla="*/ 2 h 97"/>
                <a:gd name="T38" fmla="*/ 69 w 85"/>
                <a:gd name="T39" fmla="*/ 6 h 97"/>
                <a:gd name="T40" fmla="*/ 78 w 85"/>
                <a:gd name="T41" fmla="*/ 15 h 97"/>
                <a:gd name="T42" fmla="*/ 82 w 85"/>
                <a:gd name="T43" fmla="*/ 30 h 97"/>
                <a:gd name="T44" fmla="*/ 58 w 85"/>
                <a:gd name="T45" fmla="*/ 30 h 97"/>
                <a:gd name="T46" fmla="*/ 53 w 85"/>
                <a:gd name="T47" fmla="*/ 20 h 97"/>
                <a:gd name="T48" fmla="*/ 41 w 85"/>
                <a:gd name="T49" fmla="*/ 17 h 97"/>
                <a:gd name="T50" fmla="*/ 36 w 85"/>
                <a:gd name="T51" fmla="*/ 17 h 97"/>
                <a:gd name="T52" fmla="*/ 32 w 85"/>
                <a:gd name="T53" fmla="*/ 18 h 97"/>
                <a:gd name="T54" fmla="*/ 28 w 85"/>
                <a:gd name="T55" fmla="*/ 21 h 97"/>
                <a:gd name="T56" fmla="*/ 27 w 85"/>
                <a:gd name="T57" fmla="*/ 26 h 97"/>
                <a:gd name="T58" fmla="*/ 29 w 85"/>
                <a:gd name="T59" fmla="*/ 31 h 97"/>
                <a:gd name="T60" fmla="*/ 36 w 85"/>
                <a:gd name="T61" fmla="*/ 35 h 97"/>
                <a:gd name="T62" fmla="*/ 45 w 85"/>
                <a:gd name="T63" fmla="*/ 37 h 97"/>
                <a:gd name="T64" fmla="*/ 56 w 85"/>
                <a:gd name="T65" fmla="*/ 39 h 97"/>
                <a:gd name="T66" fmla="*/ 66 w 85"/>
                <a:gd name="T67" fmla="*/ 42 h 97"/>
                <a:gd name="T68" fmla="*/ 76 w 85"/>
                <a:gd name="T69" fmla="*/ 47 h 97"/>
                <a:gd name="T70" fmla="*/ 82 w 85"/>
                <a:gd name="T71" fmla="*/ 54 h 97"/>
                <a:gd name="T72" fmla="*/ 85 w 85"/>
                <a:gd name="T73" fmla="*/ 65 h 97"/>
                <a:gd name="T74" fmla="*/ 81 w 85"/>
                <a:gd name="T75" fmla="*/ 80 h 97"/>
                <a:gd name="T76" fmla="*/ 72 w 85"/>
                <a:gd name="T77" fmla="*/ 90 h 97"/>
                <a:gd name="T78" fmla="*/ 58 w 85"/>
                <a:gd name="T79" fmla="*/ 96 h 97"/>
                <a:gd name="T80" fmla="*/ 43 w 85"/>
                <a:gd name="T81" fmla="*/ 97 h 97"/>
                <a:gd name="T82" fmla="*/ 27 w 85"/>
                <a:gd name="T83" fmla="*/ 95 h 97"/>
                <a:gd name="T84" fmla="*/ 14 w 85"/>
                <a:gd name="T85" fmla="*/ 90 h 97"/>
                <a:gd name="T86" fmla="*/ 4 w 85"/>
                <a:gd name="T87" fmla="*/ 80 h 97"/>
                <a:gd name="T88" fmla="*/ 0 w 85"/>
                <a:gd name="T89" fmla="*/ 65 h 97"/>
                <a:gd name="T90" fmla="*/ 24 w 85"/>
                <a:gd name="T91" fmla="*/ 65 h 97"/>
                <a:gd name="T92" fmla="*/ 25 w 85"/>
                <a:gd name="T93" fmla="*/ 7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97">
                  <a:moveTo>
                    <a:pt x="25" y="72"/>
                  </a:moveTo>
                  <a:cubicBezTo>
                    <a:pt x="26" y="74"/>
                    <a:pt x="28" y="75"/>
                    <a:pt x="30" y="77"/>
                  </a:cubicBezTo>
                  <a:cubicBezTo>
                    <a:pt x="31" y="78"/>
                    <a:pt x="33" y="79"/>
                    <a:pt x="36" y="79"/>
                  </a:cubicBezTo>
                  <a:cubicBezTo>
                    <a:pt x="38" y="80"/>
                    <a:pt x="41" y="80"/>
                    <a:pt x="43" y="80"/>
                  </a:cubicBezTo>
                  <a:cubicBezTo>
                    <a:pt x="45" y="80"/>
                    <a:pt x="47" y="80"/>
                    <a:pt x="49" y="80"/>
                  </a:cubicBezTo>
                  <a:cubicBezTo>
                    <a:pt x="51" y="79"/>
                    <a:pt x="52" y="79"/>
                    <a:pt x="54" y="78"/>
                  </a:cubicBezTo>
                  <a:cubicBezTo>
                    <a:pt x="56" y="77"/>
                    <a:pt x="57" y="76"/>
                    <a:pt x="58" y="74"/>
                  </a:cubicBezTo>
                  <a:cubicBezTo>
                    <a:pt x="59" y="73"/>
                    <a:pt x="60" y="71"/>
                    <a:pt x="60" y="69"/>
                  </a:cubicBezTo>
                  <a:cubicBezTo>
                    <a:pt x="60" y="65"/>
                    <a:pt x="57" y="62"/>
                    <a:pt x="52" y="60"/>
                  </a:cubicBezTo>
                  <a:cubicBezTo>
                    <a:pt x="47" y="58"/>
                    <a:pt x="40" y="56"/>
                    <a:pt x="31" y="54"/>
                  </a:cubicBezTo>
                  <a:cubicBezTo>
                    <a:pt x="27" y="53"/>
                    <a:pt x="24" y="52"/>
                    <a:pt x="20" y="51"/>
                  </a:cubicBezTo>
                  <a:cubicBezTo>
                    <a:pt x="17" y="50"/>
                    <a:pt x="13" y="49"/>
                    <a:pt x="11" y="47"/>
                  </a:cubicBezTo>
                  <a:cubicBezTo>
                    <a:pt x="8" y="45"/>
                    <a:pt x="6" y="43"/>
                    <a:pt x="4" y="40"/>
                  </a:cubicBezTo>
                  <a:cubicBezTo>
                    <a:pt x="2" y="37"/>
                    <a:pt x="2" y="34"/>
                    <a:pt x="2" y="30"/>
                  </a:cubicBezTo>
                  <a:cubicBezTo>
                    <a:pt x="2" y="24"/>
                    <a:pt x="3" y="19"/>
                    <a:pt x="5" y="15"/>
                  </a:cubicBezTo>
                  <a:cubicBezTo>
                    <a:pt x="7" y="11"/>
                    <a:pt x="11" y="8"/>
                    <a:pt x="14" y="6"/>
                  </a:cubicBezTo>
                  <a:cubicBezTo>
                    <a:pt x="18" y="4"/>
                    <a:pt x="22" y="2"/>
                    <a:pt x="27" y="1"/>
                  </a:cubicBezTo>
                  <a:cubicBezTo>
                    <a:pt x="32" y="1"/>
                    <a:pt x="37" y="0"/>
                    <a:pt x="42" y="0"/>
                  </a:cubicBezTo>
                  <a:cubicBezTo>
                    <a:pt x="47" y="0"/>
                    <a:pt x="52" y="1"/>
                    <a:pt x="56" y="2"/>
                  </a:cubicBezTo>
                  <a:cubicBezTo>
                    <a:pt x="61" y="2"/>
                    <a:pt x="65" y="4"/>
                    <a:pt x="69" y="6"/>
                  </a:cubicBezTo>
                  <a:cubicBezTo>
                    <a:pt x="73" y="9"/>
                    <a:pt x="76" y="12"/>
                    <a:pt x="78" y="15"/>
                  </a:cubicBezTo>
                  <a:cubicBezTo>
                    <a:pt x="80" y="19"/>
                    <a:pt x="82" y="24"/>
                    <a:pt x="82" y="30"/>
                  </a:cubicBezTo>
                  <a:cubicBezTo>
                    <a:pt x="58" y="30"/>
                    <a:pt x="58" y="30"/>
                    <a:pt x="58" y="30"/>
                  </a:cubicBezTo>
                  <a:cubicBezTo>
                    <a:pt x="58" y="25"/>
                    <a:pt x="56" y="21"/>
                    <a:pt x="53" y="20"/>
                  </a:cubicBezTo>
                  <a:cubicBezTo>
                    <a:pt x="49" y="18"/>
                    <a:pt x="46" y="17"/>
                    <a:pt x="41" y="17"/>
                  </a:cubicBezTo>
                  <a:cubicBezTo>
                    <a:pt x="40" y="17"/>
                    <a:pt x="38" y="17"/>
                    <a:pt x="36" y="17"/>
                  </a:cubicBezTo>
                  <a:cubicBezTo>
                    <a:pt x="35" y="17"/>
                    <a:pt x="33" y="18"/>
                    <a:pt x="32" y="18"/>
                  </a:cubicBezTo>
                  <a:cubicBezTo>
                    <a:pt x="31" y="19"/>
                    <a:pt x="29" y="20"/>
                    <a:pt x="28" y="21"/>
                  </a:cubicBezTo>
                  <a:cubicBezTo>
                    <a:pt x="27" y="22"/>
                    <a:pt x="27" y="24"/>
                    <a:pt x="27" y="26"/>
                  </a:cubicBezTo>
                  <a:cubicBezTo>
                    <a:pt x="27" y="28"/>
                    <a:pt x="28" y="30"/>
                    <a:pt x="29" y="31"/>
                  </a:cubicBezTo>
                  <a:cubicBezTo>
                    <a:pt x="31" y="33"/>
                    <a:pt x="33" y="34"/>
                    <a:pt x="36" y="35"/>
                  </a:cubicBezTo>
                  <a:cubicBezTo>
                    <a:pt x="39" y="35"/>
                    <a:pt x="42" y="36"/>
                    <a:pt x="45" y="37"/>
                  </a:cubicBezTo>
                  <a:cubicBezTo>
                    <a:pt x="49" y="38"/>
                    <a:pt x="52" y="38"/>
                    <a:pt x="56" y="39"/>
                  </a:cubicBezTo>
                  <a:cubicBezTo>
                    <a:pt x="59" y="40"/>
                    <a:pt x="63" y="41"/>
                    <a:pt x="66" y="42"/>
                  </a:cubicBezTo>
                  <a:cubicBezTo>
                    <a:pt x="70" y="44"/>
                    <a:pt x="73" y="45"/>
                    <a:pt x="76" y="47"/>
                  </a:cubicBezTo>
                  <a:cubicBezTo>
                    <a:pt x="79" y="49"/>
                    <a:pt x="81" y="51"/>
                    <a:pt x="82" y="54"/>
                  </a:cubicBezTo>
                  <a:cubicBezTo>
                    <a:pt x="84" y="57"/>
                    <a:pt x="85" y="61"/>
                    <a:pt x="85" y="65"/>
                  </a:cubicBezTo>
                  <a:cubicBezTo>
                    <a:pt x="85" y="71"/>
                    <a:pt x="84" y="76"/>
                    <a:pt x="81" y="80"/>
                  </a:cubicBezTo>
                  <a:cubicBezTo>
                    <a:pt x="79" y="85"/>
                    <a:pt x="76" y="88"/>
                    <a:pt x="72" y="90"/>
                  </a:cubicBezTo>
                  <a:cubicBezTo>
                    <a:pt x="68" y="93"/>
                    <a:pt x="63" y="95"/>
                    <a:pt x="58" y="96"/>
                  </a:cubicBezTo>
                  <a:cubicBezTo>
                    <a:pt x="53" y="97"/>
                    <a:pt x="48" y="97"/>
                    <a:pt x="43" y="97"/>
                  </a:cubicBezTo>
                  <a:cubicBezTo>
                    <a:pt x="38" y="97"/>
                    <a:pt x="32" y="97"/>
                    <a:pt x="27" y="95"/>
                  </a:cubicBezTo>
                  <a:cubicBezTo>
                    <a:pt x="22" y="94"/>
                    <a:pt x="17" y="93"/>
                    <a:pt x="14" y="90"/>
                  </a:cubicBezTo>
                  <a:cubicBezTo>
                    <a:pt x="10" y="88"/>
                    <a:pt x="6" y="84"/>
                    <a:pt x="4" y="80"/>
                  </a:cubicBezTo>
                  <a:cubicBezTo>
                    <a:pt x="1" y="76"/>
                    <a:pt x="0" y="71"/>
                    <a:pt x="0" y="65"/>
                  </a:cubicBezTo>
                  <a:cubicBezTo>
                    <a:pt x="24" y="65"/>
                    <a:pt x="24" y="65"/>
                    <a:pt x="24" y="65"/>
                  </a:cubicBezTo>
                  <a:cubicBezTo>
                    <a:pt x="24" y="68"/>
                    <a:pt x="24" y="70"/>
                    <a:pt x="25" y="7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67"/>
            <p:cNvSpPr>
              <a:spLocks noEditPoints="1"/>
            </p:cNvSpPr>
            <p:nvPr userDrawn="1"/>
          </p:nvSpPr>
          <p:spPr bwMode="auto">
            <a:xfrm>
              <a:off x="3133" y="2237"/>
              <a:ext cx="225" cy="230"/>
            </a:xfrm>
            <a:custGeom>
              <a:avLst/>
              <a:gdLst>
                <a:gd name="T0" fmla="*/ 3 w 95"/>
                <a:gd name="T1" fmla="*/ 29 h 97"/>
                <a:gd name="T2" fmla="*/ 13 w 95"/>
                <a:gd name="T3" fmla="*/ 13 h 97"/>
                <a:gd name="T4" fmla="*/ 28 w 95"/>
                <a:gd name="T5" fmla="*/ 4 h 97"/>
                <a:gd name="T6" fmla="*/ 47 w 95"/>
                <a:gd name="T7" fmla="*/ 0 h 97"/>
                <a:gd name="T8" fmla="*/ 67 w 95"/>
                <a:gd name="T9" fmla="*/ 4 h 97"/>
                <a:gd name="T10" fmla="*/ 82 w 95"/>
                <a:gd name="T11" fmla="*/ 13 h 97"/>
                <a:gd name="T12" fmla="*/ 92 w 95"/>
                <a:gd name="T13" fmla="*/ 29 h 97"/>
                <a:gd name="T14" fmla="*/ 95 w 95"/>
                <a:gd name="T15" fmla="*/ 49 h 97"/>
                <a:gd name="T16" fmla="*/ 92 w 95"/>
                <a:gd name="T17" fmla="*/ 69 h 97"/>
                <a:gd name="T18" fmla="*/ 82 w 95"/>
                <a:gd name="T19" fmla="*/ 84 h 97"/>
                <a:gd name="T20" fmla="*/ 67 w 95"/>
                <a:gd name="T21" fmla="*/ 94 h 97"/>
                <a:gd name="T22" fmla="*/ 47 w 95"/>
                <a:gd name="T23" fmla="*/ 97 h 97"/>
                <a:gd name="T24" fmla="*/ 28 w 95"/>
                <a:gd name="T25" fmla="*/ 94 h 97"/>
                <a:gd name="T26" fmla="*/ 13 w 95"/>
                <a:gd name="T27" fmla="*/ 84 h 97"/>
                <a:gd name="T28" fmla="*/ 3 w 95"/>
                <a:gd name="T29" fmla="*/ 69 h 97"/>
                <a:gd name="T30" fmla="*/ 0 w 95"/>
                <a:gd name="T31" fmla="*/ 49 h 97"/>
                <a:gd name="T32" fmla="*/ 3 w 95"/>
                <a:gd name="T33" fmla="*/ 29 h 97"/>
                <a:gd name="T34" fmla="*/ 26 w 95"/>
                <a:gd name="T35" fmla="*/ 60 h 97"/>
                <a:gd name="T36" fmla="*/ 30 w 95"/>
                <a:gd name="T37" fmla="*/ 69 h 97"/>
                <a:gd name="T38" fmla="*/ 37 w 95"/>
                <a:gd name="T39" fmla="*/ 76 h 97"/>
                <a:gd name="T40" fmla="*/ 47 w 95"/>
                <a:gd name="T41" fmla="*/ 78 h 97"/>
                <a:gd name="T42" fmla="*/ 58 w 95"/>
                <a:gd name="T43" fmla="*/ 76 h 97"/>
                <a:gd name="T44" fmla="*/ 65 w 95"/>
                <a:gd name="T45" fmla="*/ 69 h 97"/>
                <a:gd name="T46" fmla="*/ 69 w 95"/>
                <a:gd name="T47" fmla="*/ 60 h 97"/>
                <a:gd name="T48" fmla="*/ 70 w 95"/>
                <a:gd name="T49" fmla="*/ 49 h 97"/>
                <a:gd name="T50" fmla="*/ 69 w 95"/>
                <a:gd name="T51" fmla="*/ 38 h 97"/>
                <a:gd name="T52" fmla="*/ 65 w 95"/>
                <a:gd name="T53" fmla="*/ 28 h 97"/>
                <a:gd name="T54" fmla="*/ 58 w 95"/>
                <a:gd name="T55" fmla="*/ 22 h 97"/>
                <a:gd name="T56" fmla="*/ 47 w 95"/>
                <a:gd name="T57" fmla="*/ 19 h 97"/>
                <a:gd name="T58" fmla="*/ 37 w 95"/>
                <a:gd name="T59" fmla="*/ 22 h 97"/>
                <a:gd name="T60" fmla="*/ 30 w 95"/>
                <a:gd name="T61" fmla="*/ 28 h 97"/>
                <a:gd name="T62" fmla="*/ 26 w 95"/>
                <a:gd name="T63" fmla="*/ 38 h 97"/>
                <a:gd name="T64" fmla="*/ 25 w 95"/>
                <a:gd name="T65" fmla="*/ 49 h 97"/>
                <a:gd name="T66" fmla="*/ 26 w 95"/>
                <a:gd name="T67" fmla="*/ 6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5" h="97">
                  <a:moveTo>
                    <a:pt x="3" y="29"/>
                  </a:moveTo>
                  <a:cubicBezTo>
                    <a:pt x="5" y="23"/>
                    <a:pt x="9" y="18"/>
                    <a:pt x="13" y="13"/>
                  </a:cubicBezTo>
                  <a:cubicBezTo>
                    <a:pt x="17" y="9"/>
                    <a:pt x="22" y="6"/>
                    <a:pt x="28" y="4"/>
                  </a:cubicBezTo>
                  <a:cubicBezTo>
                    <a:pt x="34" y="1"/>
                    <a:pt x="40" y="0"/>
                    <a:pt x="47" y="0"/>
                  </a:cubicBezTo>
                  <a:cubicBezTo>
                    <a:pt x="55" y="0"/>
                    <a:pt x="61" y="1"/>
                    <a:pt x="67" y="4"/>
                  </a:cubicBezTo>
                  <a:cubicBezTo>
                    <a:pt x="73" y="6"/>
                    <a:pt x="78" y="9"/>
                    <a:pt x="82" y="13"/>
                  </a:cubicBezTo>
                  <a:cubicBezTo>
                    <a:pt x="86" y="18"/>
                    <a:pt x="90" y="23"/>
                    <a:pt x="92" y="29"/>
                  </a:cubicBezTo>
                  <a:cubicBezTo>
                    <a:pt x="94" y="35"/>
                    <a:pt x="95" y="41"/>
                    <a:pt x="95" y="49"/>
                  </a:cubicBezTo>
                  <a:cubicBezTo>
                    <a:pt x="95" y="56"/>
                    <a:pt x="94" y="63"/>
                    <a:pt x="92" y="69"/>
                  </a:cubicBezTo>
                  <a:cubicBezTo>
                    <a:pt x="90" y="75"/>
                    <a:pt x="86" y="80"/>
                    <a:pt x="82" y="84"/>
                  </a:cubicBezTo>
                  <a:cubicBezTo>
                    <a:pt x="78" y="88"/>
                    <a:pt x="73" y="91"/>
                    <a:pt x="67" y="94"/>
                  </a:cubicBezTo>
                  <a:cubicBezTo>
                    <a:pt x="61" y="96"/>
                    <a:pt x="55" y="97"/>
                    <a:pt x="47" y="97"/>
                  </a:cubicBezTo>
                  <a:cubicBezTo>
                    <a:pt x="40" y="97"/>
                    <a:pt x="34" y="96"/>
                    <a:pt x="28" y="94"/>
                  </a:cubicBezTo>
                  <a:cubicBezTo>
                    <a:pt x="22" y="91"/>
                    <a:pt x="17" y="88"/>
                    <a:pt x="13" y="84"/>
                  </a:cubicBezTo>
                  <a:cubicBezTo>
                    <a:pt x="9" y="80"/>
                    <a:pt x="5" y="75"/>
                    <a:pt x="3" y="69"/>
                  </a:cubicBezTo>
                  <a:cubicBezTo>
                    <a:pt x="1" y="63"/>
                    <a:pt x="0" y="56"/>
                    <a:pt x="0" y="49"/>
                  </a:cubicBezTo>
                  <a:cubicBezTo>
                    <a:pt x="0" y="41"/>
                    <a:pt x="1" y="35"/>
                    <a:pt x="3" y="29"/>
                  </a:cubicBezTo>
                  <a:close/>
                  <a:moveTo>
                    <a:pt x="26" y="60"/>
                  </a:moveTo>
                  <a:cubicBezTo>
                    <a:pt x="27" y="63"/>
                    <a:pt x="28" y="66"/>
                    <a:pt x="30" y="69"/>
                  </a:cubicBezTo>
                  <a:cubicBezTo>
                    <a:pt x="32" y="72"/>
                    <a:pt x="34" y="74"/>
                    <a:pt x="37" y="76"/>
                  </a:cubicBezTo>
                  <a:cubicBezTo>
                    <a:pt x="40" y="77"/>
                    <a:pt x="43" y="78"/>
                    <a:pt x="47" y="78"/>
                  </a:cubicBezTo>
                  <a:cubicBezTo>
                    <a:pt x="52" y="78"/>
                    <a:pt x="55" y="77"/>
                    <a:pt x="58" y="76"/>
                  </a:cubicBezTo>
                  <a:cubicBezTo>
                    <a:pt x="61" y="74"/>
                    <a:pt x="63" y="72"/>
                    <a:pt x="65" y="69"/>
                  </a:cubicBezTo>
                  <a:cubicBezTo>
                    <a:pt x="67" y="66"/>
                    <a:pt x="68" y="63"/>
                    <a:pt x="69" y="60"/>
                  </a:cubicBezTo>
                  <a:cubicBezTo>
                    <a:pt x="70" y="56"/>
                    <a:pt x="70" y="52"/>
                    <a:pt x="70" y="49"/>
                  </a:cubicBezTo>
                  <a:cubicBezTo>
                    <a:pt x="70" y="45"/>
                    <a:pt x="70" y="41"/>
                    <a:pt x="69" y="38"/>
                  </a:cubicBezTo>
                  <a:cubicBezTo>
                    <a:pt x="68" y="34"/>
                    <a:pt x="67" y="31"/>
                    <a:pt x="65" y="28"/>
                  </a:cubicBezTo>
                  <a:cubicBezTo>
                    <a:pt x="63" y="26"/>
                    <a:pt x="61" y="23"/>
                    <a:pt x="58" y="22"/>
                  </a:cubicBezTo>
                  <a:cubicBezTo>
                    <a:pt x="55" y="20"/>
                    <a:pt x="52" y="19"/>
                    <a:pt x="47" y="19"/>
                  </a:cubicBezTo>
                  <a:cubicBezTo>
                    <a:pt x="43" y="19"/>
                    <a:pt x="40" y="20"/>
                    <a:pt x="37" y="22"/>
                  </a:cubicBezTo>
                  <a:cubicBezTo>
                    <a:pt x="34" y="23"/>
                    <a:pt x="32" y="26"/>
                    <a:pt x="30" y="28"/>
                  </a:cubicBezTo>
                  <a:cubicBezTo>
                    <a:pt x="28" y="31"/>
                    <a:pt x="27" y="34"/>
                    <a:pt x="26" y="38"/>
                  </a:cubicBezTo>
                  <a:cubicBezTo>
                    <a:pt x="26" y="41"/>
                    <a:pt x="25" y="45"/>
                    <a:pt x="25" y="49"/>
                  </a:cubicBezTo>
                  <a:cubicBezTo>
                    <a:pt x="25" y="52"/>
                    <a:pt x="26" y="56"/>
                    <a:pt x="26" y="6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68"/>
            <p:cNvSpPr>
              <a:spLocks/>
            </p:cNvSpPr>
            <p:nvPr userDrawn="1"/>
          </p:nvSpPr>
          <p:spPr bwMode="auto">
            <a:xfrm>
              <a:off x="3391" y="2237"/>
              <a:ext cx="215" cy="230"/>
            </a:xfrm>
            <a:custGeom>
              <a:avLst/>
              <a:gdLst>
                <a:gd name="T0" fmla="*/ 47 w 91"/>
                <a:gd name="T1" fmla="*/ 19 h 97"/>
                <a:gd name="T2" fmla="*/ 37 w 91"/>
                <a:gd name="T3" fmla="*/ 22 h 97"/>
                <a:gd name="T4" fmla="*/ 30 w 91"/>
                <a:gd name="T5" fmla="*/ 29 h 97"/>
                <a:gd name="T6" fmla="*/ 26 w 91"/>
                <a:gd name="T7" fmla="*/ 39 h 97"/>
                <a:gd name="T8" fmla="*/ 25 w 91"/>
                <a:gd name="T9" fmla="*/ 49 h 97"/>
                <a:gd name="T10" fmla="*/ 26 w 91"/>
                <a:gd name="T11" fmla="*/ 59 h 97"/>
                <a:gd name="T12" fmla="*/ 30 w 91"/>
                <a:gd name="T13" fmla="*/ 69 h 97"/>
                <a:gd name="T14" fmla="*/ 36 w 91"/>
                <a:gd name="T15" fmla="*/ 75 h 97"/>
                <a:gd name="T16" fmla="*/ 46 w 91"/>
                <a:gd name="T17" fmla="*/ 78 h 97"/>
                <a:gd name="T18" fmla="*/ 60 w 91"/>
                <a:gd name="T19" fmla="*/ 73 h 97"/>
                <a:gd name="T20" fmla="*/ 66 w 91"/>
                <a:gd name="T21" fmla="*/ 59 h 97"/>
                <a:gd name="T22" fmla="*/ 91 w 91"/>
                <a:gd name="T23" fmla="*/ 59 h 97"/>
                <a:gd name="T24" fmla="*/ 76 w 91"/>
                <a:gd name="T25" fmla="*/ 87 h 97"/>
                <a:gd name="T26" fmla="*/ 46 w 91"/>
                <a:gd name="T27" fmla="*/ 97 h 97"/>
                <a:gd name="T28" fmla="*/ 27 w 91"/>
                <a:gd name="T29" fmla="*/ 94 h 97"/>
                <a:gd name="T30" fmla="*/ 13 w 91"/>
                <a:gd name="T31" fmla="*/ 84 h 97"/>
                <a:gd name="T32" fmla="*/ 3 w 91"/>
                <a:gd name="T33" fmla="*/ 69 h 97"/>
                <a:gd name="T34" fmla="*/ 0 w 91"/>
                <a:gd name="T35" fmla="*/ 50 h 97"/>
                <a:gd name="T36" fmla="*/ 3 w 91"/>
                <a:gd name="T37" fmla="*/ 30 h 97"/>
                <a:gd name="T38" fmla="*/ 12 w 91"/>
                <a:gd name="T39" fmla="*/ 14 h 97"/>
                <a:gd name="T40" fmla="*/ 27 w 91"/>
                <a:gd name="T41" fmla="*/ 4 h 97"/>
                <a:gd name="T42" fmla="*/ 47 w 91"/>
                <a:gd name="T43" fmla="*/ 0 h 97"/>
                <a:gd name="T44" fmla="*/ 63 w 91"/>
                <a:gd name="T45" fmla="*/ 2 h 97"/>
                <a:gd name="T46" fmla="*/ 76 w 91"/>
                <a:gd name="T47" fmla="*/ 9 h 97"/>
                <a:gd name="T48" fmla="*/ 86 w 91"/>
                <a:gd name="T49" fmla="*/ 20 h 97"/>
                <a:gd name="T50" fmla="*/ 90 w 91"/>
                <a:gd name="T51" fmla="*/ 35 h 97"/>
                <a:gd name="T52" fmla="*/ 65 w 91"/>
                <a:gd name="T53" fmla="*/ 35 h 97"/>
                <a:gd name="T54" fmla="*/ 47 w 91"/>
                <a:gd name="T55" fmla="*/ 1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1" h="97">
                  <a:moveTo>
                    <a:pt x="47" y="19"/>
                  </a:moveTo>
                  <a:cubicBezTo>
                    <a:pt x="43" y="19"/>
                    <a:pt x="39" y="20"/>
                    <a:pt x="37" y="22"/>
                  </a:cubicBezTo>
                  <a:cubicBezTo>
                    <a:pt x="34" y="24"/>
                    <a:pt x="32" y="26"/>
                    <a:pt x="30" y="29"/>
                  </a:cubicBezTo>
                  <a:cubicBezTo>
                    <a:pt x="28" y="32"/>
                    <a:pt x="27" y="35"/>
                    <a:pt x="26" y="39"/>
                  </a:cubicBezTo>
                  <a:cubicBezTo>
                    <a:pt x="25" y="42"/>
                    <a:pt x="25" y="46"/>
                    <a:pt x="25" y="49"/>
                  </a:cubicBezTo>
                  <a:cubicBezTo>
                    <a:pt x="25" y="52"/>
                    <a:pt x="25" y="56"/>
                    <a:pt x="26" y="59"/>
                  </a:cubicBezTo>
                  <a:cubicBezTo>
                    <a:pt x="27" y="63"/>
                    <a:pt x="28" y="66"/>
                    <a:pt x="30" y="69"/>
                  </a:cubicBezTo>
                  <a:cubicBezTo>
                    <a:pt x="31" y="71"/>
                    <a:pt x="33" y="74"/>
                    <a:pt x="36" y="75"/>
                  </a:cubicBezTo>
                  <a:cubicBezTo>
                    <a:pt x="39" y="77"/>
                    <a:pt x="42" y="78"/>
                    <a:pt x="46" y="78"/>
                  </a:cubicBezTo>
                  <a:cubicBezTo>
                    <a:pt x="52" y="78"/>
                    <a:pt x="57" y="76"/>
                    <a:pt x="60" y="73"/>
                  </a:cubicBezTo>
                  <a:cubicBezTo>
                    <a:pt x="63" y="70"/>
                    <a:pt x="65" y="65"/>
                    <a:pt x="66" y="59"/>
                  </a:cubicBezTo>
                  <a:cubicBezTo>
                    <a:pt x="91" y="59"/>
                    <a:pt x="91" y="59"/>
                    <a:pt x="91" y="59"/>
                  </a:cubicBezTo>
                  <a:cubicBezTo>
                    <a:pt x="89" y="72"/>
                    <a:pt x="84" y="81"/>
                    <a:pt x="76" y="87"/>
                  </a:cubicBezTo>
                  <a:cubicBezTo>
                    <a:pt x="69" y="94"/>
                    <a:pt x="59" y="97"/>
                    <a:pt x="46" y="97"/>
                  </a:cubicBezTo>
                  <a:cubicBezTo>
                    <a:pt x="39" y="97"/>
                    <a:pt x="33" y="96"/>
                    <a:pt x="27" y="94"/>
                  </a:cubicBezTo>
                  <a:cubicBezTo>
                    <a:pt x="22" y="91"/>
                    <a:pt x="17" y="88"/>
                    <a:pt x="13" y="84"/>
                  </a:cubicBezTo>
                  <a:cubicBezTo>
                    <a:pt x="9" y="80"/>
                    <a:pt x="5" y="75"/>
                    <a:pt x="3" y="69"/>
                  </a:cubicBezTo>
                  <a:cubicBezTo>
                    <a:pt x="1" y="63"/>
                    <a:pt x="0" y="57"/>
                    <a:pt x="0" y="50"/>
                  </a:cubicBezTo>
                  <a:cubicBezTo>
                    <a:pt x="0" y="43"/>
                    <a:pt x="1" y="36"/>
                    <a:pt x="3" y="30"/>
                  </a:cubicBezTo>
                  <a:cubicBezTo>
                    <a:pt x="5" y="24"/>
                    <a:pt x="8" y="19"/>
                    <a:pt x="12" y="14"/>
                  </a:cubicBezTo>
                  <a:cubicBezTo>
                    <a:pt x="16" y="10"/>
                    <a:pt x="21" y="6"/>
                    <a:pt x="27" y="4"/>
                  </a:cubicBezTo>
                  <a:cubicBezTo>
                    <a:pt x="33" y="1"/>
                    <a:pt x="39" y="0"/>
                    <a:pt x="47" y="0"/>
                  </a:cubicBezTo>
                  <a:cubicBezTo>
                    <a:pt x="52" y="0"/>
                    <a:pt x="58" y="1"/>
                    <a:pt x="63" y="2"/>
                  </a:cubicBezTo>
                  <a:cubicBezTo>
                    <a:pt x="68" y="4"/>
                    <a:pt x="72" y="6"/>
                    <a:pt x="76" y="9"/>
                  </a:cubicBezTo>
                  <a:cubicBezTo>
                    <a:pt x="80" y="12"/>
                    <a:pt x="83" y="15"/>
                    <a:pt x="86" y="20"/>
                  </a:cubicBezTo>
                  <a:cubicBezTo>
                    <a:pt x="88" y="24"/>
                    <a:pt x="90" y="29"/>
                    <a:pt x="90" y="35"/>
                  </a:cubicBezTo>
                  <a:cubicBezTo>
                    <a:pt x="65" y="35"/>
                    <a:pt x="65" y="35"/>
                    <a:pt x="65" y="35"/>
                  </a:cubicBezTo>
                  <a:cubicBezTo>
                    <a:pt x="64" y="24"/>
                    <a:pt x="57" y="19"/>
                    <a:pt x="47" y="1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69"/>
            <p:cNvSpPr>
              <a:spLocks noEditPoints="1"/>
            </p:cNvSpPr>
            <p:nvPr userDrawn="1"/>
          </p:nvSpPr>
          <p:spPr bwMode="auto">
            <a:xfrm>
              <a:off x="3642" y="2159"/>
              <a:ext cx="59" cy="303"/>
            </a:xfrm>
            <a:custGeom>
              <a:avLst/>
              <a:gdLst>
                <a:gd name="T0" fmla="*/ 0 w 59"/>
                <a:gd name="T1" fmla="*/ 50 h 303"/>
                <a:gd name="T2" fmla="*/ 0 w 59"/>
                <a:gd name="T3" fmla="*/ 0 h 303"/>
                <a:gd name="T4" fmla="*/ 59 w 59"/>
                <a:gd name="T5" fmla="*/ 0 h 303"/>
                <a:gd name="T6" fmla="*/ 59 w 59"/>
                <a:gd name="T7" fmla="*/ 50 h 303"/>
                <a:gd name="T8" fmla="*/ 0 w 59"/>
                <a:gd name="T9" fmla="*/ 50 h 303"/>
                <a:gd name="T10" fmla="*/ 59 w 59"/>
                <a:gd name="T11" fmla="*/ 85 h 303"/>
                <a:gd name="T12" fmla="*/ 59 w 59"/>
                <a:gd name="T13" fmla="*/ 303 h 303"/>
                <a:gd name="T14" fmla="*/ 0 w 59"/>
                <a:gd name="T15" fmla="*/ 303 h 303"/>
                <a:gd name="T16" fmla="*/ 0 w 59"/>
                <a:gd name="T17" fmla="*/ 85 h 303"/>
                <a:gd name="T18" fmla="*/ 59 w 59"/>
                <a:gd name="T19" fmla="*/ 8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303">
                  <a:moveTo>
                    <a:pt x="0" y="50"/>
                  </a:moveTo>
                  <a:lnTo>
                    <a:pt x="0" y="0"/>
                  </a:lnTo>
                  <a:lnTo>
                    <a:pt x="59" y="0"/>
                  </a:lnTo>
                  <a:lnTo>
                    <a:pt x="59" y="50"/>
                  </a:lnTo>
                  <a:lnTo>
                    <a:pt x="0" y="50"/>
                  </a:lnTo>
                  <a:close/>
                  <a:moveTo>
                    <a:pt x="59" y="85"/>
                  </a:moveTo>
                  <a:lnTo>
                    <a:pt x="59" y="303"/>
                  </a:lnTo>
                  <a:lnTo>
                    <a:pt x="0" y="303"/>
                  </a:lnTo>
                  <a:lnTo>
                    <a:pt x="0" y="85"/>
                  </a:lnTo>
                  <a:lnTo>
                    <a:pt x="59" y="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70"/>
            <p:cNvSpPr>
              <a:spLocks noEditPoints="1"/>
            </p:cNvSpPr>
            <p:nvPr userDrawn="1"/>
          </p:nvSpPr>
          <p:spPr bwMode="auto">
            <a:xfrm>
              <a:off x="3739" y="2237"/>
              <a:ext cx="213" cy="230"/>
            </a:xfrm>
            <a:custGeom>
              <a:avLst/>
              <a:gdLst>
                <a:gd name="T0" fmla="*/ 7 w 90"/>
                <a:gd name="T1" fmla="*/ 16 h 97"/>
                <a:gd name="T2" fmla="*/ 17 w 90"/>
                <a:gd name="T3" fmla="*/ 7 h 97"/>
                <a:gd name="T4" fmla="*/ 31 w 90"/>
                <a:gd name="T5" fmla="*/ 2 h 97"/>
                <a:gd name="T6" fmla="*/ 46 w 90"/>
                <a:gd name="T7" fmla="*/ 0 h 97"/>
                <a:gd name="T8" fmla="*/ 60 w 90"/>
                <a:gd name="T9" fmla="*/ 1 h 97"/>
                <a:gd name="T10" fmla="*/ 73 w 90"/>
                <a:gd name="T11" fmla="*/ 5 h 97"/>
                <a:gd name="T12" fmla="*/ 83 w 90"/>
                <a:gd name="T13" fmla="*/ 13 h 97"/>
                <a:gd name="T14" fmla="*/ 87 w 90"/>
                <a:gd name="T15" fmla="*/ 26 h 97"/>
                <a:gd name="T16" fmla="*/ 87 w 90"/>
                <a:gd name="T17" fmla="*/ 74 h 97"/>
                <a:gd name="T18" fmla="*/ 87 w 90"/>
                <a:gd name="T19" fmla="*/ 86 h 97"/>
                <a:gd name="T20" fmla="*/ 90 w 90"/>
                <a:gd name="T21" fmla="*/ 95 h 97"/>
                <a:gd name="T22" fmla="*/ 64 w 90"/>
                <a:gd name="T23" fmla="*/ 95 h 97"/>
                <a:gd name="T24" fmla="*/ 63 w 90"/>
                <a:gd name="T25" fmla="*/ 90 h 97"/>
                <a:gd name="T26" fmla="*/ 62 w 90"/>
                <a:gd name="T27" fmla="*/ 86 h 97"/>
                <a:gd name="T28" fmla="*/ 48 w 90"/>
                <a:gd name="T29" fmla="*/ 95 h 97"/>
                <a:gd name="T30" fmla="*/ 31 w 90"/>
                <a:gd name="T31" fmla="*/ 97 h 97"/>
                <a:gd name="T32" fmla="*/ 19 w 90"/>
                <a:gd name="T33" fmla="*/ 95 h 97"/>
                <a:gd name="T34" fmla="*/ 9 w 90"/>
                <a:gd name="T35" fmla="*/ 90 h 97"/>
                <a:gd name="T36" fmla="*/ 2 w 90"/>
                <a:gd name="T37" fmla="*/ 82 h 97"/>
                <a:gd name="T38" fmla="*/ 0 w 90"/>
                <a:gd name="T39" fmla="*/ 70 h 97"/>
                <a:gd name="T40" fmla="*/ 3 w 90"/>
                <a:gd name="T41" fmla="*/ 57 h 97"/>
                <a:gd name="T42" fmla="*/ 10 w 90"/>
                <a:gd name="T43" fmla="*/ 49 h 97"/>
                <a:gd name="T44" fmla="*/ 20 w 90"/>
                <a:gd name="T45" fmla="*/ 44 h 97"/>
                <a:gd name="T46" fmla="*/ 31 w 90"/>
                <a:gd name="T47" fmla="*/ 42 h 97"/>
                <a:gd name="T48" fmla="*/ 42 w 90"/>
                <a:gd name="T49" fmla="*/ 40 h 97"/>
                <a:gd name="T50" fmla="*/ 52 w 90"/>
                <a:gd name="T51" fmla="*/ 39 h 97"/>
                <a:gd name="T52" fmla="*/ 59 w 90"/>
                <a:gd name="T53" fmla="*/ 35 h 97"/>
                <a:gd name="T54" fmla="*/ 61 w 90"/>
                <a:gd name="T55" fmla="*/ 30 h 97"/>
                <a:gd name="T56" fmla="*/ 60 w 90"/>
                <a:gd name="T57" fmla="*/ 23 h 97"/>
                <a:gd name="T58" fmla="*/ 56 w 90"/>
                <a:gd name="T59" fmla="*/ 19 h 97"/>
                <a:gd name="T60" fmla="*/ 51 w 90"/>
                <a:gd name="T61" fmla="*/ 17 h 97"/>
                <a:gd name="T62" fmla="*/ 45 w 90"/>
                <a:gd name="T63" fmla="*/ 17 h 97"/>
                <a:gd name="T64" fmla="*/ 33 w 90"/>
                <a:gd name="T65" fmla="*/ 20 h 97"/>
                <a:gd name="T66" fmla="*/ 28 w 90"/>
                <a:gd name="T67" fmla="*/ 31 h 97"/>
                <a:gd name="T68" fmla="*/ 3 w 90"/>
                <a:gd name="T69" fmla="*/ 31 h 97"/>
                <a:gd name="T70" fmla="*/ 7 w 90"/>
                <a:gd name="T71" fmla="*/ 16 h 97"/>
                <a:gd name="T72" fmla="*/ 57 w 90"/>
                <a:gd name="T73" fmla="*/ 52 h 97"/>
                <a:gd name="T74" fmla="*/ 52 w 90"/>
                <a:gd name="T75" fmla="*/ 53 h 97"/>
                <a:gd name="T76" fmla="*/ 46 w 90"/>
                <a:gd name="T77" fmla="*/ 54 h 97"/>
                <a:gd name="T78" fmla="*/ 40 w 90"/>
                <a:gd name="T79" fmla="*/ 55 h 97"/>
                <a:gd name="T80" fmla="*/ 35 w 90"/>
                <a:gd name="T81" fmla="*/ 56 h 97"/>
                <a:gd name="T82" fmla="*/ 30 w 90"/>
                <a:gd name="T83" fmla="*/ 59 h 97"/>
                <a:gd name="T84" fmla="*/ 27 w 90"/>
                <a:gd name="T85" fmla="*/ 63 h 97"/>
                <a:gd name="T86" fmla="*/ 25 w 90"/>
                <a:gd name="T87" fmla="*/ 69 h 97"/>
                <a:gd name="T88" fmla="*/ 27 w 90"/>
                <a:gd name="T89" fmla="*/ 74 h 97"/>
                <a:gd name="T90" fmla="*/ 30 w 90"/>
                <a:gd name="T91" fmla="*/ 78 h 97"/>
                <a:gd name="T92" fmla="*/ 35 w 90"/>
                <a:gd name="T93" fmla="*/ 80 h 97"/>
                <a:gd name="T94" fmla="*/ 41 w 90"/>
                <a:gd name="T95" fmla="*/ 80 h 97"/>
                <a:gd name="T96" fmla="*/ 52 w 90"/>
                <a:gd name="T97" fmla="*/ 78 h 97"/>
                <a:gd name="T98" fmla="*/ 59 w 90"/>
                <a:gd name="T99" fmla="*/ 72 h 97"/>
                <a:gd name="T100" fmla="*/ 61 w 90"/>
                <a:gd name="T101" fmla="*/ 65 h 97"/>
                <a:gd name="T102" fmla="*/ 61 w 90"/>
                <a:gd name="T103" fmla="*/ 59 h 97"/>
                <a:gd name="T104" fmla="*/ 61 w 90"/>
                <a:gd name="T105" fmla="*/ 50 h 97"/>
                <a:gd name="T106" fmla="*/ 57 w 90"/>
                <a:gd name="T107" fmla="*/ 5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 h="97">
                  <a:moveTo>
                    <a:pt x="7" y="16"/>
                  </a:moveTo>
                  <a:cubicBezTo>
                    <a:pt x="10" y="12"/>
                    <a:pt x="13" y="9"/>
                    <a:pt x="17" y="7"/>
                  </a:cubicBezTo>
                  <a:cubicBezTo>
                    <a:pt x="21" y="4"/>
                    <a:pt x="26" y="3"/>
                    <a:pt x="31" y="2"/>
                  </a:cubicBezTo>
                  <a:cubicBezTo>
                    <a:pt x="36" y="1"/>
                    <a:pt x="41" y="0"/>
                    <a:pt x="46" y="0"/>
                  </a:cubicBezTo>
                  <a:cubicBezTo>
                    <a:pt x="51" y="0"/>
                    <a:pt x="56" y="0"/>
                    <a:pt x="60" y="1"/>
                  </a:cubicBezTo>
                  <a:cubicBezTo>
                    <a:pt x="65" y="2"/>
                    <a:pt x="69" y="3"/>
                    <a:pt x="73" y="5"/>
                  </a:cubicBezTo>
                  <a:cubicBezTo>
                    <a:pt x="77" y="7"/>
                    <a:pt x="80" y="9"/>
                    <a:pt x="83" y="13"/>
                  </a:cubicBezTo>
                  <a:cubicBezTo>
                    <a:pt x="85" y="16"/>
                    <a:pt x="87" y="21"/>
                    <a:pt x="87" y="26"/>
                  </a:cubicBezTo>
                  <a:cubicBezTo>
                    <a:pt x="87" y="74"/>
                    <a:pt x="87" y="74"/>
                    <a:pt x="87" y="74"/>
                  </a:cubicBezTo>
                  <a:cubicBezTo>
                    <a:pt x="87" y="78"/>
                    <a:pt x="87" y="82"/>
                    <a:pt x="87" y="86"/>
                  </a:cubicBezTo>
                  <a:cubicBezTo>
                    <a:pt x="88" y="90"/>
                    <a:pt x="89" y="93"/>
                    <a:pt x="90" y="95"/>
                  </a:cubicBezTo>
                  <a:cubicBezTo>
                    <a:pt x="64" y="95"/>
                    <a:pt x="64" y="95"/>
                    <a:pt x="64" y="95"/>
                  </a:cubicBezTo>
                  <a:cubicBezTo>
                    <a:pt x="64" y="93"/>
                    <a:pt x="63" y="92"/>
                    <a:pt x="63" y="90"/>
                  </a:cubicBezTo>
                  <a:cubicBezTo>
                    <a:pt x="63" y="89"/>
                    <a:pt x="63" y="87"/>
                    <a:pt x="62" y="86"/>
                  </a:cubicBezTo>
                  <a:cubicBezTo>
                    <a:pt x="58" y="90"/>
                    <a:pt x="54" y="93"/>
                    <a:pt x="48" y="95"/>
                  </a:cubicBezTo>
                  <a:cubicBezTo>
                    <a:pt x="43" y="96"/>
                    <a:pt x="37" y="97"/>
                    <a:pt x="31" y="97"/>
                  </a:cubicBezTo>
                  <a:cubicBezTo>
                    <a:pt x="27" y="97"/>
                    <a:pt x="23" y="97"/>
                    <a:pt x="19" y="95"/>
                  </a:cubicBezTo>
                  <a:cubicBezTo>
                    <a:pt x="15" y="94"/>
                    <a:pt x="12" y="93"/>
                    <a:pt x="9" y="90"/>
                  </a:cubicBezTo>
                  <a:cubicBezTo>
                    <a:pt x="6" y="88"/>
                    <a:pt x="4" y="85"/>
                    <a:pt x="2" y="82"/>
                  </a:cubicBezTo>
                  <a:cubicBezTo>
                    <a:pt x="1" y="78"/>
                    <a:pt x="0" y="74"/>
                    <a:pt x="0" y="70"/>
                  </a:cubicBezTo>
                  <a:cubicBezTo>
                    <a:pt x="0" y="64"/>
                    <a:pt x="1" y="60"/>
                    <a:pt x="3" y="57"/>
                  </a:cubicBezTo>
                  <a:cubicBezTo>
                    <a:pt x="5" y="53"/>
                    <a:pt x="7" y="51"/>
                    <a:pt x="10" y="49"/>
                  </a:cubicBezTo>
                  <a:cubicBezTo>
                    <a:pt x="13" y="47"/>
                    <a:pt x="16" y="45"/>
                    <a:pt x="20" y="44"/>
                  </a:cubicBezTo>
                  <a:cubicBezTo>
                    <a:pt x="24" y="43"/>
                    <a:pt x="27" y="42"/>
                    <a:pt x="31" y="42"/>
                  </a:cubicBezTo>
                  <a:cubicBezTo>
                    <a:pt x="35" y="41"/>
                    <a:pt x="39" y="41"/>
                    <a:pt x="42" y="40"/>
                  </a:cubicBezTo>
                  <a:cubicBezTo>
                    <a:pt x="46" y="40"/>
                    <a:pt x="49" y="39"/>
                    <a:pt x="52" y="39"/>
                  </a:cubicBezTo>
                  <a:cubicBezTo>
                    <a:pt x="55" y="38"/>
                    <a:pt x="57" y="37"/>
                    <a:pt x="59" y="35"/>
                  </a:cubicBezTo>
                  <a:cubicBezTo>
                    <a:pt x="61" y="34"/>
                    <a:pt x="61" y="32"/>
                    <a:pt x="61" y="30"/>
                  </a:cubicBezTo>
                  <a:cubicBezTo>
                    <a:pt x="61" y="27"/>
                    <a:pt x="61" y="25"/>
                    <a:pt x="60" y="23"/>
                  </a:cubicBezTo>
                  <a:cubicBezTo>
                    <a:pt x="59" y="21"/>
                    <a:pt x="58" y="20"/>
                    <a:pt x="56" y="19"/>
                  </a:cubicBezTo>
                  <a:cubicBezTo>
                    <a:pt x="55" y="18"/>
                    <a:pt x="53" y="18"/>
                    <a:pt x="51" y="17"/>
                  </a:cubicBezTo>
                  <a:cubicBezTo>
                    <a:pt x="49" y="17"/>
                    <a:pt x="47" y="17"/>
                    <a:pt x="45" y="17"/>
                  </a:cubicBezTo>
                  <a:cubicBezTo>
                    <a:pt x="40" y="17"/>
                    <a:pt x="36" y="18"/>
                    <a:pt x="33" y="20"/>
                  </a:cubicBezTo>
                  <a:cubicBezTo>
                    <a:pt x="30" y="22"/>
                    <a:pt x="29" y="26"/>
                    <a:pt x="28" y="31"/>
                  </a:cubicBezTo>
                  <a:cubicBezTo>
                    <a:pt x="3" y="31"/>
                    <a:pt x="3" y="31"/>
                    <a:pt x="3" y="31"/>
                  </a:cubicBezTo>
                  <a:cubicBezTo>
                    <a:pt x="3" y="25"/>
                    <a:pt x="5" y="20"/>
                    <a:pt x="7" y="16"/>
                  </a:cubicBezTo>
                  <a:close/>
                  <a:moveTo>
                    <a:pt x="57" y="52"/>
                  </a:moveTo>
                  <a:cubicBezTo>
                    <a:pt x="56" y="52"/>
                    <a:pt x="54" y="53"/>
                    <a:pt x="52" y="53"/>
                  </a:cubicBezTo>
                  <a:cubicBezTo>
                    <a:pt x="50" y="54"/>
                    <a:pt x="48" y="54"/>
                    <a:pt x="46" y="54"/>
                  </a:cubicBezTo>
                  <a:cubicBezTo>
                    <a:pt x="44" y="54"/>
                    <a:pt x="42" y="55"/>
                    <a:pt x="40" y="55"/>
                  </a:cubicBezTo>
                  <a:cubicBezTo>
                    <a:pt x="38" y="55"/>
                    <a:pt x="37" y="56"/>
                    <a:pt x="35" y="56"/>
                  </a:cubicBezTo>
                  <a:cubicBezTo>
                    <a:pt x="33" y="57"/>
                    <a:pt x="31" y="58"/>
                    <a:pt x="30" y="59"/>
                  </a:cubicBezTo>
                  <a:cubicBezTo>
                    <a:pt x="29" y="60"/>
                    <a:pt x="27" y="61"/>
                    <a:pt x="27" y="63"/>
                  </a:cubicBezTo>
                  <a:cubicBezTo>
                    <a:pt x="26" y="64"/>
                    <a:pt x="25" y="66"/>
                    <a:pt x="25" y="69"/>
                  </a:cubicBezTo>
                  <a:cubicBezTo>
                    <a:pt x="25" y="71"/>
                    <a:pt x="26" y="73"/>
                    <a:pt x="27" y="74"/>
                  </a:cubicBezTo>
                  <a:cubicBezTo>
                    <a:pt x="27" y="76"/>
                    <a:pt x="29" y="77"/>
                    <a:pt x="30" y="78"/>
                  </a:cubicBezTo>
                  <a:cubicBezTo>
                    <a:pt x="31" y="79"/>
                    <a:pt x="33" y="79"/>
                    <a:pt x="35" y="80"/>
                  </a:cubicBezTo>
                  <a:cubicBezTo>
                    <a:pt x="37" y="80"/>
                    <a:pt x="39" y="80"/>
                    <a:pt x="41" y="80"/>
                  </a:cubicBezTo>
                  <a:cubicBezTo>
                    <a:pt x="46" y="80"/>
                    <a:pt x="50" y="79"/>
                    <a:pt x="52" y="78"/>
                  </a:cubicBezTo>
                  <a:cubicBezTo>
                    <a:pt x="55" y="76"/>
                    <a:pt x="57" y="74"/>
                    <a:pt x="59" y="72"/>
                  </a:cubicBezTo>
                  <a:cubicBezTo>
                    <a:pt x="60" y="70"/>
                    <a:pt x="61" y="67"/>
                    <a:pt x="61" y="65"/>
                  </a:cubicBezTo>
                  <a:cubicBezTo>
                    <a:pt x="61" y="62"/>
                    <a:pt x="61" y="61"/>
                    <a:pt x="61" y="59"/>
                  </a:cubicBezTo>
                  <a:cubicBezTo>
                    <a:pt x="61" y="50"/>
                    <a:pt x="61" y="50"/>
                    <a:pt x="61" y="50"/>
                  </a:cubicBezTo>
                  <a:cubicBezTo>
                    <a:pt x="60" y="51"/>
                    <a:pt x="59" y="51"/>
                    <a:pt x="57" y="5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71"/>
            <p:cNvSpPr>
              <a:spLocks/>
            </p:cNvSpPr>
            <p:nvPr userDrawn="1"/>
          </p:nvSpPr>
          <p:spPr bwMode="auto">
            <a:xfrm>
              <a:off x="3971" y="2178"/>
              <a:ext cx="139" cy="287"/>
            </a:xfrm>
            <a:custGeom>
              <a:avLst/>
              <a:gdLst>
                <a:gd name="T0" fmla="*/ 59 w 59"/>
                <a:gd name="T1" fmla="*/ 28 h 121"/>
                <a:gd name="T2" fmla="*/ 59 w 59"/>
                <a:gd name="T3" fmla="*/ 45 h 121"/>
                <a:gd name="T4" fmla="*/ 40 w 59"/>
                <a:gd name="T5" fmla="*/ 45 h 121"/>
                <a:gd name="T6" fmla="*/ 40 w 59"/>
                <a:gd name="T7" fmla="*/ 90 h 121"/>
                <a:gd name="T8" fmla="*/ 43 w 59"/>
                <a:gd name="T9" fmla="*/ 99 h 121"/>
                <a:gd name="T10" fmla="*/ 51 w 59"/>
                <a:gd name="T11" fmla="*/ 101 h 121"/>
                <a:gd name="T12" fmla="*/ 55 w 59"/>
                <a:gd name="T13" fmla="*/ 101 h 121"/>
                <a:gd name="T14" fmla="*/ 59 w 59"/>
                <a:gd name="T15" fmla="*/ 100 h 121"/>
                <a:gd name="T16" fmla="*/ 59 w 59"/>
                <a:gd name="T17" fmla="*/ 120 h 121"/>
                <a:gd name="T18" fmla="*/ 52 w 59"/>
                <a:gd name="T19" fmla="*/ 120 h 121"/>
                <a:gd name="T20" fmla="*/ 44 w 59"/>
                <a:gd name="T21" fmla="*/ 121 h 121"/>
                <a:gd name="T22" fmla="*/ 33 w 59"/>
                <a:gd name="T23" fmla="*/ 120 h 121"/>
                <a:gd name="T24" fmla="*/ 24 w 59"/>
                <a:gd name="T25" fmla="*/ 117 h 121"/>
                <a:gd name="T26" fmla="*/ 17 w 59"/>
                <a:gd name="T27" fmla="*/ 110 h 121"/>
                <a:gd name="T28" fmla="*/ 15 w 59"/>
                <a:gd name="T29" fmla="*/ 99 h 121"/>
                <a:gd name="T30" fmla="*/ 15 w 59"/>
                <a:gd name="T31" fmla="*/ 45 h 121"/>
                <a:gd name="T32" fmla="*/ 0 w 59"/>
                <a:gd name="T33" fmla="*/ 45 h 121"/>
                <a:gd name="T34" fmla="*/ 0 w 59"/>
                <a:gd name="T35" fmla="*/ 28 h 121"/>
                <a:gd name="T36" fmla="*/ 15 w 59"/>
                <a:gd name="T37" fmla="*/ 28 h 121"/>
                <a:gd name="T38" fmla="*/ 15 w 59"/>
                <a:gd name="T39" fmla="*/ 0 h 121"/>
                <a:gd name="T40" fmla="*/ 40 w 59"/>
                <a:gd name="T41" fmla="*/ 0 h 121"/>
                <a:gd name="T42" fmla="*/ 40 w 59"/>
                <a:gd name="T43" fmla="*/ 28 h 121"/>
                <a:gd name="T44" fmla="*/ 59 w 59"/>
                <a:gd name="T45" fmla="*/ 2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121">
                  <a:moveTo>
                    <a:pt x="59" y="28"/>
                  </a:moveTo>
                  <a:cubicBezTo>
                    <a:pt x="59" y="45"/>
                    <a:pt x="59" y="45"/>
                    <a:pt x="59" y="45"/>
                  </a:cubicBezTo>
                  <a:cubicBezTo>
                    <a:pt x="40" y="45"/>
                    <a:pt x="40" y="45"/>
                    <a:pt x="40" y="45"/>
                  </a:cubicBezTo>
                  <a:cubicBezTo>
                    <a:pt x="40" y="90"/>
                    <a:pt x="40" y="90"/>
                    <a:pt x="40" y="90"/>
                  </a:cubicBezTo>
                  <a:cubicBezTo>
                    <a:pt x="40" y="94"/>
                    <a:pt x="41" y="97"/>
                    <a:pt x="43" y="99"/>
                  </a:cubicBezTo>
                  <a:cubicBezTo>
                    <a:pt x="44" y="100"/>
                    <a:pt x="47" y="101"/>
                    <a:pt x="51" y="101"/>
                  </a:cubicBezTo>
                  <a:cubicBezTo>
                    <a:pt x="52" y="101"/>
                    <a:pt x="54" y="101"/>
                    <a:pt x="55" y="101"/>
                  </a:cubicBezTo>
                  <a:cubicBezTo>
                    <a:pt x="56" y="101"/>
                    <a:pt x="58" y="100"/>
                    <a:pt x="59" y="100"/>
                  </a:cubicBezTo>
                  <a:cubicBezTo>
                    <a:pt x="59" y="120"/>
                    <a:pt x="59" y="120"/>
                    <a:pt x="59" y="120"/>
                  </a:cubicBezTo>
                  <a:cubicBezTo>
                    <a:pt x="57" y="120"/>
                    <a:pt x="54" y="120"/>
                    <a:pt x="52" y="120"/>
                  </a:cubicBezTo>
                  <a:cubicBezTo>
                    <a:pt x="49" y="121"/>
                    <a:pt x="47" y="121"/>
                    <a:pt x="44" y="121"/>
                  </a:cubicBezTo>
                  <a:cubicBezTo>
                    <a:pt x="40" y="121"/>
                    <a:pt x="36" y="120"/>
                    <a:pt x="33" y="120"/>
                  </a:cubicBezTo>
                  <a:cubicBezTo>
                    <a:pt x="29" y="119"/>
                    <a:pt x="26" y="118"/>
                    <a:pt x="24" y="117"/>
                  </a:cubicBezTo>
                  <a:cubicBezTo>
                    <a:pt x="21" y="115"/>
                    <a:pt x="19" y="113"/>
                    <a:pt x="17" y="110"/>
                  </a:cubicBezTo>
                  <a:cubicBezTo>
                    <a:pt x="16" y="107"/>
                    <a:pt x="15" y="104"/>
                    <a:pt x="15" y="99"/>
                  </a:cubicBezTo>
                  <a:cubicBezTo>
                    <a:pt x="15" y="45"/>
                    <a:pt x="15" y="45"/>
                    <a:pt x="15" y="45"/>
                  </a:cubicBezTo>
                  <a:cubicBezTo>
                    <a:pt x="0" y="45"/>
                    <a:pt x="0" y="45"/>
                    <a:pt x="0" y="45"/>
                  </a:cubicBezTo>
                  <a:cubicBezTo>
                    <a:pt x="0" y="28"/>
                    <a:pt x="0" y="28"/>
                    <a:pt x="0" y="28"/>
                  </a:cubicBezTo>
                  <a:cubicBezTo>
                    <a:pt x="15" y="28"/>
                    <a:pt x="15" y="28"/>
                    <a:pt x="15" y="28"/>
                  </a:cubicBezTo>
                  <a:cubicBezTo>
                    <a:pt x="15" y="0"/>
                    <a:pt x="15" y="0"/>
                    <a:pt x="15" y="0"/>
                  </a:cubicBezTo>
                  <a:cubicBezTo>
                    <a:pt x="40" y="0"/>
                    <a:pt x="40" y="0"/>
                    <a:pt x="40" y="0"/>
                  </a:cubicBezTo>
                  <a:cubicBezTo>
                    <a:pt x="40" y="28"/>
                    <a:pt x="40" y="28"/>
                    <a:pt x="40" y="28"/>
                  </a:cubicBezTo>
                  <a:lnTo>
                    <a:pt x="59" y="2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72"/>
            <p:cNvSpPr>
              <a:spLocks noEditPoints="1"/>
            </p:cNvSpPr>
            <p:nvPr userDrawn="1"/>
          </p:nvSpPr>
          <p:spPr bwMode="auto">
            <a:xfrm>
              <a:off x="4141" y="2159"/>
              <a:ext cx="59" cy="303"/>
            </a:xfrm>
            <a:custGeom>
              <a:avLst/>
              <a:gdLst>
                <a:gd name="T0" fmla="*/ 0 w 59"/>
                <a:gd name="T1" fmla="*/ 50 h 303"/>
                <a:gd name="T2" fmla="*/ 0 w 59"/>
                <a:gd name="T3" fmla="*/ 0 h 303"/>
                <a:gd name="T4" fmla="*/ 59 w 59"/>
                <a:gd name="T5" fmla="*/ 0 h 303"/>
                <a:gd name="T6" fmla="*/ 59 w 59"/>
                <a:gd name="T7" fmla="*/ 50 h 303"/>
                <a:gd name="T8" fmla="*/ 0 w 59"/>
                <a:gd name="T9" fmla="*/ 50 h 303"/>
                <a:gd name="T10" fmla="*/ 59 w 59"/>
                <a:gd name="T11" fmla="*/ 85 h 303"/>
                <a:gd name="T12" fmla="*/ 59 w 59"/>
                <a:gd name="T13" fmla="*/ 303 h 303"/>
                <a:gd name="T14" fmla="*/ 0 w 59"/>
                <a:gd name="T15" fmla="*/ 303 h 303"/>
                <a:gd name="T16" fmla="*/ 0 w 59"/>
                <a:gd name="T17" fmla="*/ 85 h 303"/>
                <a:gd name="T18" fmla="*/ 59 w 59"/>
                <a:gd name="T19" fmla="*/ 8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303">
                  <a:moveTo>
                    <a:pt x="0" y="50"/>
                  </a:moveTo>
                  <a:lnTo>
                    <a:pt x="0" y="0"/>
                  </a:lnTo>
                  <a:lnTo>
                    <a:pt x="59" y="0"/>
                  </a:lnTo>
                  <a:lnTo>
                    <a:pt x="59" y="50"/>
                  </a:lnTo>
                  <a:lnTo>
                    <a:pt x="0" y="50"/>
                  </a:lnTo>
                  <a:close/>
                  <a:moveTo>
                    <a:pt x="59" y="85"/>
                  </a:moveTo>
                  <a:lnTo>
                    <a:pt x="59" y="303"/>
                  </a:lnTo>
                  <a:lnTo>
                    <a:pt x="0" y="303"/>
                  </a:lnTo>
                  <a:lnTo>
                    <a:pt x="0" y="85"/>
                  </a:lnTo>
                  <a:lnTo>
                    <a:pt x="59" y="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73"/>
            <p:cNvSpPr>
              <a:spLocks noEditPoints="1"/>
            </p:cNvSpPr>
            <p:nvPr userDrawn="1"/>
          </p:nvSpPr>
          <p:spPr bwMode="auto">
            <a:xfrm>
              <a:off x="4240" y="2237"/>
              <a:ext cx="228" cy="230"/>
            </a:xfrm>
            <a:custGeom>
              <a:avLst/>
              <a:gdLst>
                <a:gd name="T0" fmla="*/ 4 w 96"/>
                <a:gd name="T1" fmla="*/ 29 h 97"/>
                <a:gd name="T2" fmla="*/ 13 w 96"/>
                <a:gd name="T3" fmla="*/ 13 h 97"/>
                <a:gd name="T4" fmla="*/ 28 w 96"/>
                <a:gd name="T5" fmla="*/ 4 h 97"/>
                <a:gd name="T6" fmla="*/ 48 w 96"/>
                <a:gd name="T7" fmla="*/ 0 h 97"/>
                <a:gd name="T8" fmla="*/ 67 w 96"/>
                <a:gd name="T9" fmla="*/ 4 h 97"/>
                <a:gd name="T10" fmla="*/ 83 w 96"/>
                <a:gd name="T11" fmla="*/ 13 h 97"/>
                <a:gd name="T12" fmla="*/ 92 w 96"/>
                <a:gd name="T13" fmla="*/ 29 h 97"/>
                <a:gd name="T14" fmla="*/ 96 w 96"/>
                <a:gd name="T15" fmla="*/ 49 h 97"/>
                <a:gd name="T16" fmla="*/ 92 w 96"/>
                <a:gd name="T17" fmla="*/ 69 h 97"/>
                <a:gd name="T18" fmla="*/ 83 w 96"/>
                <a:gd name="T19" fmla="*/ 84 h 97"/>
                <a:gd name="T20" fmla="*/ 67 w 96"/>
                <a:gd name="T21" fmla="*/ 94 h 97"/>
                <a:gd name="T22" fmla="*/ 48 w 96"/>
                <a:gd name="T23" fmla="*/ 97 h 97"/>
                <a:gd name="T24" fmla="*/ 28 w 96"/>
                <a:gd name="T25" fmla="*/ 94 h 97"/>
                <a:gd name="T26" fmla="*/ 13 w 96"/>
                <a:gd name="T27" fmla="*/ 84 h 97"/>
                <a:gd name="T28" fmla="*/ 4 w 96"/>
                <a:gd name="T29" fmla="*/ 69 h 97"/>
                <a:gd name="T30" fmla="*/ 0 w 96"/>
                <a:gd name="T31" fmla="*/ 49 h 97"/>
                <a:gd name="T32" fmla="*/ 4 w 96"/>
                <a:gd name="T33" fmla="*/ 29 h 97"/>
                <a:gd name="T34" fmla="*/ 27 w 96"/>
                <a:gd name="T35" fmla="*/ 60 h 97"/>
                <a:gd name="T36" fmla="*/ 30 w 96"/>
                <a:gd name="T37" fmla="*/ 69 h 97"/>
                <a:gd name="T38" fmla="*/ 37 w 96"/>
                <a:gd name="T39" fmla="*/ 76 h 97"/>
                <a:gd name="T40" fmla="*/ 48 w 96"/>
                <a:gd name="T41" fmla="*/ 78 h 97"/>
                <a:gd name="T42" fmla="*/ 59 w 96"/>
                <a:gd name="T43" fmla="*/ 76 h 97"/>
                <a:gd name="T44" fmla="*/ 66 w 96"/>
                <a:gd name="T45" fmla="*/ 69 h 97"/>
                <a:gd name="T46" fmla="*/ 69 w 96"/>
                <a:gd name="T47" fmla="*/ 60 h 97"/>
                <a:gd name="T48" fmla="*/ 70 w 96"/>
                <a:gd name="T49" fmla="*/ 49 h 97"/>
                <a:gd name="T50" fmla="*/ 69 w 96"/>
                <a:gd name="T51" fmla="*/ 38 h 97"/>
                <a:gd name="T52" fmla="*/ 66 w 96"/>
                <a:gd name="T53" fmla="*/ 28 h 97"/>
                <a:gd name="T54" fmla="*/ 59 w 96"/>
                <a:gd name="T55" fmla="*/ 22 h 97"/>
                <a:gd name="T56" fmla="*/ 48 w 96"/>
                <a:gd name="T57" fmla="*/ 19 h 97"/>
                <a:gd name="T58" fmla="*/ 37 w 96"/>
                <a:gd name="T59" fmla="*/ 22 h 97"/>
                <a:gd name="T60" fmla="*/ 30 w 96"/>
                <a:gd name="T61" fmla="*/ 28 h 97"/>
                <a:gd name="T62" fmla="*/ 27 w 96"/>
                <a:gd name="T63" fmla="*/ 38 h 97"/>
                <a:gd name="T64" fmla="*/ 25 w 96"/>
                <a:gd name="T65" fmla="*/ 49 h 97"/>
                <a:gd name="T66" fmla="*/ 27 w 96"/>
                <a:gd name="T67" fmla="*/ 6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6" h="97">
                  <a:moveTo>
                    <a:pt x="4" y="29"/>
                  </a:moveTo>
                  <a:cubicBezTo>
                    <a:pt x="6" y="23"/>
                    <a:pt x="9" y="18"/>
                    <a:pt x="13" y="13"/>
                  </a:cubicBezTo>
                  <a:cubicBezTo>
                    <a:pt x="17" y="9"/>
                    <a:pt x="22" y="6"/>
                    <a:pt x="28" y="4"/>
                  </a:cubicBezTo>
                  <a:cubicBezTo>
                    <a:pt x="34" y="1"/>
                    <a:pt x="41" y="0"/>
                    <a:pt x="48" y="0"/>
                  </a:cubicBezTo>
                  <a:cubicBezTo>
                    <a:pt x="55" y="0"/>
                    <a:pt x="62" y="1"/>
                    <a:pt x="67" y="4"/>
                  </a:cubicBezTo>
                  <a:cubicBezTo>
                    <a:pt x="73" y="6"/>
                    <a:pt x="78" y="9"/>
                    <a:pt x="83" y="13"/>
                  </a:cubicBezTo>
                  <a:cubicBezTo>
                    <a:pt x="87" y="18"/>
                    <a:pt x="90" y="23"/>
                    <a:pt x="92" y="29"/>
                  </a:cubicBezTo>
                  <a:cubicBezTo>
                    <a:pt x="94" y="35"/>
                    <a:pt x="96" y="41"/>
                    <a:pt x="96" y="49"/>
                  </a:cubicBezTo>
                  <a:cubicBezTo>
                    <a:pt x="96" y="56"/>
                    <a:pt x="94" y="63"/>
                    <a:pt x="92" y="69"/>
                  </a:cubicBezTo>
                  <a:cubicBezTo>
                    <a:pt x="90" y="75"/>
                    <a:pt x="87" y="80"/>
                    <a:pt x="83" y="84"/>
                  </a:cubicBezTo>
                  <a:cubicBezTo>
                    <a:pt x="78" y="88"/>
                    <a:pt x="73" y="91"/>
                    <a:pt x="67" y="94"/>
                  </a:cubicBezTo>
                  <a:cubicBezTo>
                    <a:pt x="62" y="96"/>
                    <a:pt x="55" y="97"/>
                    <a:pt x="48" y="97"/>
                  </a:cubicBezTo>
                  <a:cubicBezTo>
                    <a:pt x="41" y="97"/>
                    <a:pt x="34" y="96"/>
                    <a:pt x="28" y="94"/>
                  </a:cubicBezTo>
                  <a:cubicBezTo>
                    <a:pt x="22" y="91"/>
                    <a:pt x="17" y="88"/>
                    <a:pt x="13" y="84"/>
                  </a:cubicBezTo>
                  <a:cubicBezTo>
                    <a:pt x="9" y="80"/>
                    <a:pt x="6" y="75"/>
                    <a:pt x="4" y="69"/>
                  </a:cubicBezTo>
                  <a:cubicBezTo>
                    <a:pt x="1" y="63"/>
                    <a:pt x="0" y="56"/>
                    <a:pt x="0" y="49"/>
                  </a:cubicBezTo>
                  <a:cubicBezTo>
                    <a:pt x="0" y="41"/>
                    <a:pt x="1" y="35"/>
                    <a:pt x="4" y="29"/>
                  </a:cubicBezTo>
                  <a:close/>
                  <a:moveTo>
                    <a:pt x="27" y="60"/>
                  </a:moveTo>
                  <a:cubicBezTo>
                    <a:pt x="27" y="63"/>
                    <a:pt x="28" y="66"/>
                    <a:pt x="30" y="69"/>
                  </a:cubicBezTo>
                  <a:cubicBezTo>
                    <a:pt x="32" y="72"/>
                    <a:pt x="34" y="74"/>
                    <a:pt x="37" y="76"/>
                  </a:cubicBezTo>
                  <a:cubicBezTo>
                    <a:pt x="40" y="77"/>
                    <a:pt x="43" y="78"/>
                    <a:pt x="48" y="78"/>
                  </a:cubicBezTo>
                  <a:cubicBezTo>
                    <a:pt x="52" y="78"/>
                    <a:pt x="56" y="77"/>
                    <a:pt x="59" y="76"/>
                  </a:cubicBezTo>
                  <a:cubicBezTo>
                    <a:pt x="61" y="74"/>
                    <a:pt x="64" y="72"/>
                    <a:pt x="66" y="69"/>
                  </a:cubicBezTo>
                  <a:cubicBezTo>
                    <a:pt x="67" y="66"/>
                    <a:pt x="68" y="63"/>
                    <a:pt x="69" y="60"/>
                  </a:cubicBezTo>
                  <a:cubicBezTo>
                    <a:pt x="70" y="56"/>
                    <a:pt x="70" y="52"/>
                    <a:pt x="70" y="49"/>
                  </a:cubicBezTo>
                  <a:cubicBezTo>
                    <a:pt x="70" y="45"/>
                    <a:pt x="70" y="41"/>
                    <a:pt x="69" y="38"/>
                  </a:cubicBezTo>
                  <a:cubicBezTo>
                    <a:pt x="68" y="34"/>
                    <a:pt x="67" y="31"/>
                    <a:pt x="66" y="28"/>
                  </a:cubicBezTo>
                  <a:cubicBezTo>
                    <a:pt x="64" y="26"/>
                    <a:pt x="61" y="23"/>
                    <a:pt x="59" y="22"/>
                  </a:cubicBezTo>
                  <a:cubicBezTo>
                    <a:pt x="56" y="20"/>
                    <a:pt x="52" y="19"/>
                    <a:pt x="48" y="19"/>
                  </a:cubicBezTo>
                  <a:cubicBezTo>
                    <a:pt x="43" y="19"/>
                    <a:pt x="40" y="20"/>
                    <a:pt x="37" y="22"/>
                  </a:cubicBezTo>
                  <a:cubicBezTo>
                    <a:pt x="34" y="23"/>
                    <a:pt x="32" y="26"/>
                    <a:pt x="30" y="28"/>
                  </a:cubicBezTo>
                  <a:cubicBezTo>
                    <a:pt x="28" y="31"/>
                    <a:pt x="27" y="34"/>
                    <a:pt x="27" y="38"/>
                  </a:cubicBezTo>
                  <a:cubicBezTo>
                    <a:pt x="26" y="41"/>
                    <a:pt x="25" y="45"/>
                    <a:pt x="25" y="49"/>
                  </a:cubicBezTo>
                  <a:cubicBezTo>
                    <a:pt x="25" y="52"/>
                    <a:pt x="26" y="56"/>
                    <a:pt x="27" y="6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74"/>
            <p:cNvSpPr>
              <a:spLocks/>
            </p:cNvSpPr>
            <p:nvPr userDrawn="1"/>
          </p:nvSpPr>
          <p:spPr bwMode="auto">
            <a:xfrm>
              <a:off x="4505" y="2237"/>
              <a:ext cx="204" cy="225"/>
            </a:xfrm>
            <a:custGeom>
              <a:avLst/>
              <a:gdLst>
                <a:gd name="T0" fmla="*/ 24 w 86"/>
                <a:gd name="T1" fmla="*/ 3 h 95"/>
                <a:gd name="T2" fmla="*/ 24 w 86"/>
                <a:gd name="T3" fmla="*/ 15 h 95"/>
                <a:gd name="T4" fmla="*/ 25 w 86"/>
                <a:gd name="T5" fmla="*/ 15 h 95"/>
                <a:gd name="T6" fmla="*/ 37 w 86"/>
                <a:gd name="T7" fmla="*/ 4 h 95"/>
                <a:gd name="T8" fmla="*/ 53 w 86"/>
                <a:gd name="T9" fmla="*/ 0 h 95"/>
                <a:gd name="T10" fmla="*/ 69 w 86"/>
                <a:gd name="T11" fmla="*/ 3 h 95"/>
                <a:gd name="T12" fmla="*/ 80 w 86"/>
                <a:gd name="T13" fmla="*/ 11 h 95"/>
                <a:gd name="T14" fmla="*/ 85 w 86"/>
                <a:gd name="T15" fmla="*/ 22 h 95"/>
                <a:gd name="T16" fmla="*/ 86 w 86"/>
                <a:gd name="T17" fmla="*/ 38 h 95"/>
                <a:gd name="T18" fmla="*/ 86 w 86"/>
                <a:gd name="T19" fmla="*/ 95 h 95"/>
                <a:gd name="T20" fmla="*/ 61 w 86"/>
                <a:gd name="T21" fmla="*/ 95 h 95"/>
                <a:gd name="T22" fmla="*/ 61 w 86"/>
                <a:gd name="T23" fmla="*/ 43 h 95"/>
                <a:gd name="T24" fmla="*/ 58 w 86"/>
                <a:gd name="T25" fmla="*/ 26 h 95"/>
                <a:gd name="T26" fmla="*/ 45 w 86"/>
                <a:gd name="T27" fmla="*/ 20 h 95"/>
                <a:gd name="T28" fmla="*/ 30 w 86"/>
                <a:gd name="T29" fmla="*/ 26 h 95"/>
                <a:gd name="T30" fmla="*/ 25 w 86"/>
                <a:gd name="T31" fmla="*/ 46 h 95"/>
                <a:gd name="T32" fmla="*/ 25 w 86"/>
                <a:gd name="T33" fmla="*/ 95 h 95"/>
                <a:gd name="T34" fmla="*/ 0 w 86"/>
                <a:gd name="T35" fmla="*/ 95 h 95"/>
                <a:gd name="T36" fmla="*/ 0 w 86"/>
                <a:gd name="T37" fmla="*/ 3 h 95"/>
                <a:gd name="T38" fmla="*/ 24 w 86"/>
                <a:gd name="T39"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95">
                  <a:moveTo>
                    <a:pt x="24" y="3"/>
                  </a:moveTo>
                  <a:cubicBezTo>
                    <a:pt x="24" y="15"/>
                    <a:pt x="24" y="15"/>
                    <a:pt x="24" y="15"/>
                  </a:cubicBezTo>
                  <a:cubicBezTo>
                    <a:pt x="25" y="15"/>
                    <a:pt x="25" y="15"/>
                    <a:pt x="25" y="15"/>
                  </a:cubicBezTo>
                  <a:cubicBezTo>
                    <a:pt x="28" y="10"/>
                    <a:pt x="32" y="6"/>
                    <a:pt x="37" y="4"/>
                  </a:cubicBezTo>
                  <a:cubicBezTo>
                    <a:pt x="42" y="1"/>
                    <a:pt x="47" y="0"/>
                    <a:pt x="53" y="0"/>
                  </a:cubicBezTo>
                  <a:cubicBezTo>
                    <a:pt x="60" y="0"/>
                    <a:pt x="65" y="1"/>
                    <a:pt x="69" y="3"/>
                  </a:cubicBezTo>
                  <a:cubicBezTo>
                    <a:pt x="74" y="5"/>
                    <a:pt x="77" y="7"/>
                    <a:pt x="80" y="11"/>
                  </a:cubicBezTo>
                  <a:cubicBezTo>
                    <a:pt x="82" y="14"/>
                    <a:pt x="84" y="18"/>
                    <a:pt x="85" y="22"/>
                  </a:cubicBezTo>
                  <a:cubicBezTo>
                    <a:pt x="86" y="27"/>
                    <a:pt x="86" y="32"/>
                    <a:pt x="86" y="38"/>
                  </a:cubicBezTo>
                  <a:cubicBezTo>
                    <a:pt x="86" y="95"/>
                    <a:pt x="86" y="95"/>
                    <a:pt x="86" y="95"/>
                  </a:cubicBezTo>
                  <a:cubicBezTo>
                    <a:pt x="61" y="95"/>
                    <a:pt x="61" y="95"/>
                    <a:pt x="61" y="95"/>
                  </a:cubicBezTo>
                  <a:cubicBezTo>
                    <a:pt x="61" y="43"/>
                    <a:pt x="61" y="43"/>
                    <a:pt x="61" y="43"/>
                  </a:cubicBezTo>
                  <a:cubicBezTo>
                    <a:pt x="61" y="35"/>
                    <a:pt x="60" y="29"/>
                    <a:pt x="58" y="26"/>
                  </a:cubicBezTo>
                  <a:cubicBezTo>
                    <a:pt x="55" y="22"/>
                    <a:pt x="51" y="20"/>
                    <a:pt x="45" y="20"/>
                  </a:cubicBezTo>
                  <a:cubicBezTo>
                    <a:pt x="38" y="20"/>
                    <a:pt x="33" y="22"/>
                    <a:pt x="30" y="26"/>
                  </a:cubicBezTo>
                  <a:cubicBezTo>
                    <a:pt x="27" y="30"/>
                    <a:pt x="25" y="37"/>
                    <a:pt x="25" y="46"/>
                  </a:cubicBezTo>
                  <a:cubicBezTo>
                    <a:pt x="25" y="95"/>
                    <a:pt x="25" y="95"/>
                    <a:pt x="25" y="95"/>
                  </a:cubicBezTo>
                  <a:cubicBezTo>
                    <a:pt x="0" y="95"/>
                    <a:pt x="0" y="95"/>
                    <a:pt x="0" y="95"/>
                  </a:cubicBezTo>
                  <a:cubicBezTo>
                    <a:pt x="0" y="3"/>
                    <a:pt x="0" y="3"/>
                    <a:pt x="0" y="3"/>
                  </a:cubicBezTo>
                  <a:lnTo>
                    <a:pt x="24" y="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75"/>
            <p:cNvSpPr>
              <a:spLocks noEditPoints="1"/>
            </p:cNvSpPr>
            <p:nvPr userDrawn="1"/>
          </p:nvSpPr>
          <p:spPr bwMode="auto">
            <a:xfrm>
              <a:off x="4777" y="2329"/>
              <a:ext cx="133" cy="136"/>
            </a:xfrm>
            <a:custGeom>
              <a:avLst/>
              <a:gdLst>
                <a:gd name="T0" fmla="*/ 28 w 56"/>
                <a:gd name="T1" fmla="*/ 57 h 57"/>
                <a:gd name="T2" fmla="*/ 0 w 56"/>
                <a:gd name="T3" fmla="*/ 28 h 57"/>
                <a:gd name="T4" fmla="*/ 28 w 56"/>
                <a:gd name="T5" fmla="*/ 0 h 57"/>
                <a:gd name="T6" fmla="*/ 56 w 56"/>
                <a:gd name="T7" fmla="*/ 28 h 57"/>
                <a:gd name="T8" fmla="*/ 28 w 56"/>
                <a:gd name="T9" fmla="*/ 57 h 57"/>
                <a:gd name="T10" fmla="*/ 28 w 56"/>
                <a:gd name="T11" fmla="*/ 5 h 57"/>
                <a:gd name="T12" fmla="*/ 6 w 56"/>
                <a:gd name="T13" fmla="*/ 28 h 57"/>
                <a:gd name="T14" fmla="*/ 28 w 56"/>
                <a:gd name="T15" fmla="*/ 52 h 57"/>
                <a:gd name="T16" fmla="*/ 50 w 56"/>
                <a:gd name="T17" fmla="*/ 28 h 57"/>
                <a:gd name="T18" fmla="*/ 28 w 56"/>
                <a:gd name="T19" fmla="*/ 5 h 57"/>
                <a:gd name="T20" fmla="*/ 22 w 56"/>
                <a:gd name="T21" fmla="*/ 45 h 57"/>
                <a:gd name="T22" fmla="*/ 17 w 56"/>
                <a:gd name="T23" fmla="*/ 45 h 57"/>
                <a:gd name="T24" fmla="*/ 17 w 56"/>
                <a:gd name="T25" fmla="*/ 13 h 57"/>
                <a:gd name="T26" fmla="*/ 29 w 56"/>
                <a:gd name="T27" fmla="*/ 13 h 57"/>
                <a:gd name="T28" fmla="*/ 41 w 56"/>
                <a:gd name="T29" fmla="*/ 22 h 57"/>
                <a:gd name="T30" fmla="*/ 32 w 56"/>
                <a:gd name="T31" fmla="*/ 31 h 57"/>
                <a:gd name="T32" fmla="*/ 41 w 56"/>
                <a:gd name="T33" fmla="*/ 45 h 57"/>
                <a:gd name="T34" fmla="*/ 35 w 56"/>
                <a:gd name="T35" fmla="*/ 45 h 57"/>
                <a:gd name="T36" fmla="*/ 27 w 56"/>
                <a:gd name="T37" fmla="*/ 31 h 57"/>
                <a:gd name="T38" fmla="*/ 22 w 56"/>
                <a:gd name="T39" fmla="*/ 31 h 57"/>
                <a:gd name="T40" fmla="*/ 22 w 56"/>
                <a:gd name="T41" fmla="*/ 45 h 57"/>
                <a:gd name="T42" fmla="*/ 28 w 56"/>
                <a:gd name="T43" fmla="*/ 27 h 57"/>
                <a:gd name="T44" fmla="*/ 36 w 56"/>
                <a:gd name="T45" fmla="*/ 22 h 57"/>
                <a:gd name="T46" fmla="*/ 29 w 56"/>
                <a:gd name="T47" fmla="*/ 17 h 57"/>
                <a:gd name="T48" fmla="*/ 22 w 56"/>
                <a:gd name="T49" fmla="*/ 17 h 57"/>
                <a:gd name="T50" fmla="*/ 22 w 56"/>
                <a:gd name="T51" fmla="*/ 27 h 57"/>
                <a:gd name="T52" fmla="*/ 28 w 56"/>
                <a:gd name="T53" fmla="*/ 2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57">
                  <a:moveTo>
                    <a:pt x="28" y="57"/>
                  </a:moveTo>
                  <a:cubicBezTo>
                    <a:pt x="12" y="57"/>
                    <a:pt x="0" y="45"/>
                    <a:pt x="0" y="28"/>
                  </a:cubicBezTo>
                  <a:cubicBezTo>
                    <a:pt x="0" y="11"/>
                    <a:pt x="13" y="0"/>
                    <a:pt x="28" y="0"/>
                  </a:cubicBezTo>
                  <a:cubicBezTo>
                    <a:pt x="43" y="0"/>
                    <a:pt x="56" y="11"/>
                    <a:pt x="56" y="28"/>
                  </a:cubicBezTo>
                  <a:cubicBezTo>
                    <a:pt x="56" y="45"/>
                    <a:pt x="43" y="57"/>
                    <a:pt x="28" y="57"/>
                  </a:cubicBezTo>
                  <a:close/>
                  <a:moveTo>
                    <a:pt x="28" y="5"/>
                  </a:moveTo>
                  <a:cubicBezTo>
                    <a:pt x="16" y="5"/>
                    <a:pt x="6" y="14"/>
                    <a:pt x="6" y="28"/>
                  </a:cubicBezTo>
                  <a:cubicBezTo>
                    <a:pt x="6" y="41"/>
                    <a:pt x="14" y="52"/>
                    <a:pt x="28" y="52"/>
                  </a:cubicBezTo>
                  <a:cubicBezTo>
                    <a:pt x="40" y="52"/>
                    <a:pt x="50" y="42"/>
                    <a:pt x="50" y="28"/>
                  </a:cubicBezTo>
                  <a:cubicBezTo>
                    <a:pt x="50" y="14"/>
                    <a:pt x="40" y="5"/>
                    <a:pt x="28" y="5"/>
                  </a:cubicBezTo>
                  <a:close/>
                  <a:moveTo>
                    <a:pt x="22" y="45"/>
                  </a:moveTo>
                  <a:cubicBezTo>
                    <a:pt x="17" y="45"/>
                    <a:pt x="17" y="45"/>
                    <a:pt x="17" y="45"/>
                  </a:cubicBezTo>
                  <a:cubicBezTo>
                    <a:pt x="17" y="13"/>
                    <a:pt x="17" y="13"/>
                    <a:pt x="17" y="13"/>
                  </a:cubicBezTo>
                  <a:cubicBezTo>
                    <a:pt x="29" y="13"/>
                    <a:pt x="29" y="13"/>
                    <a:pt x="29" y="13"/>
                  </a:cubicBezTo>
                  <a:cubicBezTo>
                    <a:pt x="37" y="13"/>
                    <a:pt x="41" y="16"/>
                    <a:pt x="41" y="22"/>
                  </a:cubicBezTo>
                  <a:cubicBezTo>
                    <a:pt x="41" y="28"/>
                    <a:pt x="37" y="30"/>
                    <a:pt x="32" y="31"/>
                  </a:cubicBezTo>
                  <a:cubicBezTo>
                    <a:pt x="41" y="45"/>
                    <a:pt x="41" y="45"/>
                    <a:pt x="41" y="45"/>
                  </a:cubicBezTo>
                  <a:cubicBezTo>
                    <a:pt x="35" y="45"/>
                    <a:pt x="35" y="45"/>
                    <a:pt x="35" y="45"/>
                  </a:cubicBezTo>
                  <a:cubicBezTo>
                    <a:pt x="27" y="31"/>
                    <a:pt x="27" y="31"/>
                    <a:pt x="27" y="31"/>
                  </a:cubicBezTo>
                  <a:cubicBezTo>
                    <a:pt x="22" y="31"/>
                    <a:pt x="22" y="31"/>
                    <a:pt x="22" y="31"/>
                  </a:cubicBezTo>
                  <a:lnTo>
                    <a:pt x="22" y="45"/>
                  </a:lnTo>
                  <a:close/>
                  <a:moveTo>
                    <a:pt x="28" y="27"/>
                  </a:moveTo>
                  <a:cubicBezTo>
                    <a:pt x="32" y="27"/>
                    <a:pt x="36" y="26"/>
                    <a:pt x="36" y="22"/>
                  </a:cubicBezTo>
                  <a:cubicBezTo>
                    <a:pt x="36" y="18"/>
                    <a:pt x="32" y="17"/>
                    <a:pt x="29" y="17"/>
                  </a:cubicBezTo>
                  <a:cubicBezTo>
                    <a:pt x="22" y="17"/>
                    <a:pt x="22" y="17"/>
                    <a:pt x="22" y="17"/>
                  </a:cubicBezTo>
                  <a:cubicBezTo>
                    <a:pt x="22" y="27"/>
                    <a:pt x="22" y="27"/>
                    <a:pt x="22" y="27"/>
                  </a:cubicBezTo>
                  <a:lnTo>
                    <a:pt x="28" y="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76"/>
            <p:cNvSpPr>
              <a:spLocks noEditPoints="1"/>
            </p:cNvSpPr>
            <p:nvPr userDrawn="1"/>
          </p:nvSpPr>
          <p:spPr bwMode="auto">
            <a:xfrm>
              <a:off x="1654" y="2967"/>
              <a:ext cx="348" cy="384"/>
            </a:xfrm>
            <a:custGeom>
              <a:avLst/>
              <a:gdLst>
                <a:gd name="T0" fmla="*/ 0 w 147"/>
                <a:gd name="T1" fmla="*/ 161 h 162"/>
                <a:gd name="T2" fmla="*/ 0 w 147"/>
                <a:gd name="T3" fmla="*/ 1 h 162"/>
                <a:gd name="T4" fmla="*/ 3 w 147"/>
                <a:gd name="T5" fmla="*/ 0 h 162"/>
                <a:gd name="T6" fmla="*/ 90 w 147"/>
                <a:gd name="T7" fmla="*/ 1 h 162"/>
                <a:gd name="T8" fmla="*/ 121 w 147"/>
                <a:gd name="T9" fmla="*/ 10 h 162"/>
                <a:gd name="T10" fmla="*/ 117 w 147"/>
                <a:gd name="T11" fmla="*/ 85 h 162"/>
                <a:gd name="T12" fmla="*/ 114 w 147"/>
                <a:gd name="T13" fmla="*/ 86 h 162"/>
                <a:gd name="T14" fmla="*/ 137 w 147"/>
                <a:gd name="T15" fmla="*/ 126 h 162"/>
                <a:gd name="T16" fmla="*/ 139 w 147"/>
                <a:gd name="T17" fmla="*/ 150 h 162"/>
                <a:gd name="T18" fmla="*/ 142 w 147"/>
                <a:gd name="T19" fmla="*/ 161 h 162"/>
                <a:gd name="T20" fmla="*/ 142 w 147"/>
                <a:gd name="T21" fmla="*/ 161 h 162"/>
                <a:gd name="T22" fmla="*/ 104 w 147"/>
                <a:gd name="T23" fmla="*/ 161 h 162"/>
                <a:gd name="T24" fmla="*/ 101 w 147"/>
                <a:gd name="T25" fmla="*/ 158 h 162"/>
                <a:gd name="T26" fmla="*/ 98 w 147"/>
                <a:gd name="T27" fmla="*/ 139 h 162"/>
                <a:gd name="T28" fmla="*/ 94 w 147"/>
                <a:gd name="T29" fmla="*/ 117 h 162"/>
                <a:gd name="T30" fmla="*/ 77 w 147"/>
                <a:gd name="T31" fmla="*/ 103 h 162"/>
                <a:gd name="T32" fmla="*/ 42 w 147"/>
                <a:gd name="T33" fmla="*/ 103 h 162"/>
                <a:gd name="T34" fmla="*/ 42 w 147"/>
                <a:gd name="T35" fmla="*/ 107 h 162"/>
                <a:gd name="T36" fmla="*/ 42 w 147"/>
                <a:gd name="T37" fmla="*/ 157 h 162"/>
                <a:gd name="T38" fmla="*/ 38 w 147"/>
                <a:gd name="T39" fmla="*/ 161 h 162"/>
                <a:gd name="T40" fmla="*/ 0 w 147"/>
                <a:gd name="T41" fmla="*/ 161 h 162"/>
                <a:gd name="T42" fmla="*/ 62 w 147"/>
                <a:gd name="T43" fmla="*/ 70 h 162"/>
                <a:gd name="T44" fmla="*/ 78 w 147"/>
                <a:gd name="T45" fmla="*/ 70 h 162"/>
                <a:gd name="T46" fmla="*/ 96 w 147"/>
                <a:gd name="T47" fmla="*/ 59 h 162"/>
                <a:gd name="T48" fmla="*/ 80 w 147"/>
                <a:gd name="T49" fmla="*/ 34 h 162"/>
                <a:gd name="T50" fmla="*/ 45 w 147"/>
                <a:gd name="T51" fmla="*/ 34 h 162"/>
                <a:gd name="T52" fmla="*/ 42 w 147"/>
                <a:gd name="T53" fmla="*/ 37 h 162"/>
                <a:gd name="T54" fmla="*/ 42 w 147"/>
                <a:gd name="T55" fmla="*/ 67 h 162"/>
                <a:gd name="T56" fmla="*/ 45 w 147"/>
                <a:gd name="T57" fmla="*/ 70 h 162"/>
                <a:gd name="T58" fmla="*/ 62 w 147"/>
                <a:gd name="T59" fmla="*/ 7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7" h="162">
                  <a:moveTo>
                    <a:pt x="0" y="161"/>
                  </a:moveTo>
                  <a:cubicBezTo>
                    <a:pt x="0" y="107"/>
                    <a:pt x="0" y="54"/>
                    <a:pt x="0" y="1"/>
                  </a:cubicBezTo>
                  <a:cubicBezTo>
                    <a:pt x="1" y="1"/>
                    <a:pt x="2" y="0"/>
                    <a:pt x="3" y="0"/>
                  </a:cubicBezTo>
                  <a:cubicBezTo>
                    <a:pt x="32" y="0"/>
                    <a:pt x="61" y="0"/>
                    <a:pt x="90" y="1"/>
                  </a:cubicBezTo>
                  <a:cubicBezTo>
                    <a:pt x="101" y="1"/>
                    <a:pt x="111" y="4"/>
                    <a:pt x="121" y="10"/>
                  </a:cubicBezTo>
                  <a:cubicBezTo>
                    <a:pt x="147" y="27"/>
                    <a:pt x="143" y="72"/>
                    <a:pt x="117" y="85"/>
                  </a:cubicBezTo>
                  <a:cubicBezTo>
                    <a:pt x="116" y="85"/>
                    <a:pt x="115" y="86"/>
                    <a:pt x="114" y="86"/>
                  </a:cubicBezTo>
                  <a:cubicBezTo>
                    <a:pt x="132" y="93"/>
                    <a:pt x="135" y="109"/>
                    <a:pt x="137" y="126"/>
                  </a:cubicBezTo>
                  <a:cubicBezTo>
                    <a:pt x="138" y="134"/>
                    <a:pt x="138" y="142"/>
                    <a:pt x="139" y="150"/>
                  </a:cubicBezTo>
                  <a:cubicBezTo>
                    <a:pt x="140" y="153"/>
                    <a:pt x="141" y="157"/>
                    <a:pt x="142" y="161"/>
                  </a:cubicBezTo>
                  <a:cubicBezTo>
                    <a:pt x="142" y="161"/>
                    <a:pt x="142" y="161"/>
                    <a:pt x="142" y="161"/>
                  </a:cubicBezTo>
                  <a:cubicBezTo>
                    <a:pt x="129" y="161"/>
                    <a:pt x="117" y="161"/>
                    <a:pt x="104" y="161"/>
                  </a:cubicBezTo>
                  <a:cubicBezTo>
                    <a:pt x="102" y="161"/>
                    <a:pt x="101" y="160"/>
                    <a:pt x="101" y="158"/>
                  </a:cubicBezTo>
                  <a:cubicBezTo>
                    <a:pt x="100" y="152"/>
                    <a:pt x="99" y="145"/>
                    <a:pt x="98" y="139"/>
                  </a:cubicBezTo>
                  <a:cubicBezTo>
                    <a:pt x="97" y="132"/>
                    <a:pt x="96" y="124"/>
                    <a:pt x="94" y="117"/>
                  </a:cubicBezTo>
                  <a:cubicBezTo>
                    <a:pt x="92" y="109"/>
                    <a:pt x="86" y="103"/>
                    <a:pt x="77" y="103"/>
                  </a:cubicBezTo>
                  <a:cubicBezTo>
                    <a:pt x="65" y="102"/>
                    <a:pt x="54" y="103"/>
                    <a:pt x="42" y="103"/>
                  </a:cubicBezTo>
                  <a:cubicBezTo>
                    <a:pt x="42" y="104"/>
                    <a:pt x="42" y="106"/>
                    <a:pt x="42" y="107"/>
                  </a:cubicBezTo>
                  <a:cubicBezTo>
                    <a:pt x="42" y="124"/>
                    <a:pt x="42" y="140"/>
                    <a:pt x="42" y="157"/>
                  </a:cubicBezTo>
                  <a:cubicBezTo>
                    <a:pt x="42" y="160"/>
                    <a:pt x="41" y="162"/>
                    <a:pt x="38" y="161"/>
                  </a:cubicBezTo>
                  <a:cubicBezTo>
                    <a:pt x="25" y="161"/>
                    <a:pt x="13" y="161"/>
                    <a:pt x="0" y="161"/>
                  </a:cubicBezTo>
                  <a:close/>
                  <a:moveTo>
                    <a:pt x="62" y="70"/>
                  </a:moveTo>
                  <a:cubicBezTo>
                    <a:pt x="68" y="70"/>
                    <a:pt x="73" y="70"/>
                    <a:pt x="78" y="70"/>
                  </a:cubicBezTo>
                  <a:cubicBezTo>
                    <a:pt x="87" y="70"/>
                    <a:pt x="93" y="66"/>
                    <a:pt x="96" y="59"/>
                  </a:cubicBezTo>
                  <a:cubicBezTo>
                    <a:pt x="100" y="46"/>
                    <a:pt x="93" y="35"/>
                    <a:pt x="80" y="34"/>
                  </a:cubicBezTo>
                  <a:cubicBezTo>
                    <a:pt x="68" y="33"/>
                    <a:pt x="57" y="34"/>
                    <a:pt x="45" y="34"/>
                  </a:cubicBezTo>
                  <a:cubicBezTo>
                    <a:pt x="43" y="33"/>
                    <a:pt x="42" y="34"/>
                    <a:pt x="42" y="37"/>
                  </a:cubicBezTo>
                  <a:cubicBezTo>
                    <a:pt x="42" y="47"/>
                    <a:pt x="42" y="57"/>
                    <a:pt x="42" y="67"/>
                  </a:cubicBezTo>
                  <a:cubicBezTo>
                    <a:pt x="42" y="70"/>
                    <a:pt x="43" y="70"/>
                    <a:pt x="45" y="70"/>
                  </a:cubicBezTo>
                  <a:cubicBezTo>
                    <a:pt x="51" y="70"/>
                    <a:pt x="57" y="70"/>
                    <a:pt x="62" y="7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77"/>
            <p:cNvSpPr>
              <a:spLocks/>
            </p:cNvSpPr>
            <p:nvPr userDrawn="1"/>
          </p:nvSpPr>
          <p:spPr bwMode="auto">
            <a:xfrm>
              <a:off x="838" y="2955"/>
              <a:ext cx="376" cy="405"/>
            </a:xfrm>
            <a:custGeom>
              <a:avLst/>
              <a:gdLst>
                <a:gd name="T0" fmla="*/ 117 w 159"/>
                <a:gd name="T1" fmla="*/ 104 h 171"/>
                <a:gd name="T2" fmla="*/ 159 w 159"/>
                <a:gd name="T3" fmla="*/ 104 h 171"/>
                <a:gd name="T4" fmla="*/ 155 w 159"/>
                <a:gd name="T5" fmla="*/ 123 h 171"/>
                <a:gd name="T6" fmla="*/ 100 w 159"/>
                <a:gd name="T7" fmla="*/ 168 h 171"/>
                <a:gd name="T8" fmla="*/ 52 w 159"/>
                <a:gd name="T9" fmla="*/ 163 h 171"/>
                <a:gd name="T10" fmla="*/ 10 w 159"/>
                <a:gd name="T11" fmla="*/ 119 h 171"/>
                <a:gd name="T12" fmla="*/ 19 w 159"/>
                <a:gd name="T13" fmla="*/ 36 h 171"/>
                <a:gd name="T14" fmla="*/ 77 w 159"/>
                <a:gd name="T15" fmla="*/ 2 h 171"/>
                <a:gd name="T16" fmla="*/ 140 w 159"/>
                <a:gd name="T17" fmla="*/ 22 h 171"/>
                <a:gd name="T18" fmla="*/ 158 w 159"/>
                <a:gd name="T19" fmla="*/ 60 h 171"/>
                <a:gd name="T20" fmla="*/ 158 w 159"/>
                <a:gd name="T21" fmla="*/ 61 h 171"/>
                <a:gd name="T22" fmla="*/ 158 w 159"/>
                <a:gd name="T23" fmla="*/ 62 h 171"/>
                <a:gd name="T24" fmla="*/ 117 w 159"/>
                <a:gd name="T25" fmla="*/ 62 h 171"/>
                <a:gd name="T26" fmla="*/ 116 w 159"/>
                <a:gd name="T27" fmla="*/ 60 h 171"/>
                <a:gd name="T28" fmla="*/ 91 w 159"/>
                <a:gd name="T29" fmla="*/ 38 h 171"/>
                <a:gd name="T30" fmla="*/ 49 w 159"/>
                <a:gd name="T31" fmla="*/ 67 h 171"/>
                <a:gd name="T32" fmla="*/ 50 w 159"/>
                <a:gd name="T33" fmla="*/ 110 h 171"/>
                <a:gd name="T34" fmla="*/ 95 w 159"/>
                <a:gd name="T35" fmla="*/ 132 h 171"/>
                <a:gd name="T36" fmla="*/ 116 w 159"/>
                <a:gd name="T37" fmla="*/ 110 h 171"/>
                <a:gd name="T38" fmla="*/ 117 w 159"/>
                <a:gd name="T39" fmla="*/ 10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9" h="171">
                  <a:moveTo>
                    <a:pt x="117" y="104"/>
                  </a:moveTo>
                  <a:cubicBezTo>
                    <a:pt x="130" y="104"/>
                    <a:pt x="144" y="104"/>
                    <a:pt x="159" y="104"/>
                  </a:cubicBezTo>
                  <a:cubicBezTo>
                    <a:pt x="158" y="111"/>
                    <a:pt x="157" y="117"/>
                    <a:pt x="155" y="123"/>
                  </a:cubicBezTo>
                  <a:cubicBezTo>
                    <a:pt x="146" y="150"/>
                    <a:pt x="127" y="164"/>
                    <a:pt x="100" y="168"/>
                  </a:cubicBezTo>
                  <a:cubicBezTo>
                    <a:pt x="84" y="171"/>
                    <a:pt x="67" y="170"/>
                    <a:pt x="52" y="163"/>
                  </a:cubicBezTo>
                  <a:cubicBezTo>
                    <a:pt x="31" y="155"/>
                    <a:pt x="17" y="140"/>
                    <a:pt x="10" y="119"/>
                  </a:cubicBezTo>
                  <a:cubicBezTo>
                    <a:pt x="0" y="90"/>
                    <a:pt x="2" y="62"/>
                    <a:pt x="19" y="36"/>
                  </a:cubicBezTo>
                  <a:cubicBezTo>
                    <a:pt x="32" y="15"/>
                    <a:pt x="52" y="4"/>
                    <a:pt x="77" y="2"/>
                  </a:cubicBezTo>
                  <a:cubicBezTo>
                    <a:pt x="101" y="0"/>
                    <a:pt x="122" y="6"/>
                    <a:pt x="140" y="22"/>
                  </a:cubicBezTo>
                  <a:cubicBezTo>
                    <a:pt x="151" y="32"/>
                    <a:pt x="157" y="45"/>
                    <a:pt x="158" y="60"/>
                  </a:cubicBezTo>
                  <a:cubicBezTo>
                    <a:pt x="158" y="60"/>
                    <a:pt x="158" y="61"/>
                    <a:pt x="158" y="61"/>
                  </a:cubicBezTo>
                  <a:cubicBezTo>
                    <a:pt x="158" y="61"/>
                    <a:pt x="158" y="62"/>
                    <a:pt x="158" y="62"/>
                  </a:cubicBezTo>
                  <a:cubicBezTo>
                    <a:pt x="144" y="62"/>
                    <a:pt x="131" y="62"/>
                    <a:pt x="117" y="62"/>
                  </a:cubicBezTo>
                  <a:cubicBezTo>
                    <a:pt x="116" y="62"/>
                    <a:pt x="116" y="61"/>
                    <a:pt x="116" y="60"/>
                  </a:cubicBezTo>
                  <a:cubicBezTo>
                    <a:pt x="112" y="47"/>
                    <a:pt x="104" y="40"/>
                    <a:pt x="91" y="38"/>
                  </a:cubicBezTo>
                  <a:cubicBezTo>
                    <a:pt x="69" y="36"/>
                    <a:pt x="54" y="45"/>
                    <a:pt x="49" y="67"/>
                  </a:cubicBezTo>
                  <a:cubicBezTo>
                    <a:pt x="45" y="81"/>
                    <a:pt x="45" y="96"/>
                    <a:pt x="50" y="110"/>
                  </a:cubicBezTo>
                  <a:cubicBezTo>
                    <a:pt x="58" y="131"/>
                    <a:pt x="77" y="137"/>
                    <a:pt x="95" y="132"/>
                  </a:cubicBezTo>
                  <a:cubicBezTo>
                    <a:pt x="107" y="129"/>
                    <a:pt x="113" y="121"/>
                    <a:pt x="116" y="110"/>
                  </a:cubicBezTo>
                  <a:cubicBezTo>
                    <a:pt x="116" y="108"/>
                    <a:pt x="116" y="106"/>
                    <a:pt x="117" y="10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78"/>
            <p:cNvSpPr>
              <a:spLocks noEditPoints="1"/>
            </p:cNvSpPr>
            <p:nvPr userDrawn="1"/>
          </p:nvSpPr>
          <p:spPr bwMode="auto">
            <a:xfrm>
              <a:off x="1278" y="2967"/>
              <a:ext cx="317" cy="382"/>
            </a:xfrm>
            <a:custGeom>
              <a:avLst/>
              <a:gdLst>
                <a:gd name="T0" fmla="*/ 41 w 134"/>
                <a:gd name="T1" fmla="*/ 161 h 161"/>
                <a:gd name="T2" fmla="*/ 0 w 134"/>
                <a:gd name="T3" fmla="*/ 161 h 161"/>
                <a:gd name="T4" fmla="*/ 0 w 134"/>
                <a:gd name="T5" fmla="*/ 1 h 161"/>
                <a:gd name="T6" fmla="*/ 2 w 134"/>
                <a:gd name="T7" fmla="*/ 0 h 161"/>
                <a:gd name="T8" fmla="*/ 83 w 134"/>
                <a:gd name="T9" fmla="*/ 1 h 161"/>
                <a:gd name="T10" fmla="*/ 109 w 134"/>
                <a:gd name="T11" fmla="*/ 7 h 161"/>
                <a:gd name="T12" fmla="*/ 134 w 134"/>
                <a:gd name="T13" fmla="*/ 48 h 161"/>
                <a:gd name="T14" fmla="*/ 131 w 134"/>
                <a:gd name="T15" fmla="*/ 74 h 161"/>
                <a:gd name="T16" fmla="*/ 91 w 134"/>
                <a:gd name="T17" fmla="*/ 106 h 161"/>
                <a:gd name="T18" fmla="*/ 47 w 134"/>
                <a:gd name="T19" fmla="*/ 107 h 161"/>
                <a:gd name="T20" fmla="*/ 41 w 134"/>
                <a:gd name="T21" fmla="*/ 113 h 161"/>
                <a:gd name="T22" fmla="*/ 41 w 134"/>
                <a:gd name="T23" fmla="*/ 156 h 161"/>
                <a:gd name="T24" fmla="*/ 41 w 134"/>
                <a:gd name="T25" fmla="*/ 161 h 161"/>
                <a:gd name="T26" fmla="*/ 41 w 134"/>
                <a:gd name="T27" fmla="*/ 54 h 161"/>
                <a:gd name="T28" fmla="*/ 41 w 134"/>
                <a:gd name="T29" fmla="*/ 72 h 161"/>
                <a:gd name="T30" fmla="*/ 44 w 134"/>
                <a:gd name="T31" fmla="*/ 75 h 161"/>
                <a:gd name="T32" fmla="*/ 72 w 134"/>
                <a:gd name="T33" fmla="*/ 75 h 161"/>
                <a:gd name="T34" fmla="*/ 93 w 134"/>
                <a:gd name="T35" fmla="*/ 55 h 161"/>
                <a:gd name="T36" fmla="*/ 73 w 134"/>
                <a:gd name="T37" fmla="*/ 34 h 161"/>
                <a:gd name="T38" fmla="*/ 44 w 134"/>
                <a:gd name="T39" fmla="*/ 34 h 161"/>
                <a:gd name="T40" fmla="*/ 41 w 134"/>
                <a:gd name="T41" fmla="*/ 37 h 161"/>
                <a:gd name="T42" fmla="*/ 41 w 134"/>
                <a:gd name="T43" fmla="*/ 5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161">
                  <a:moveTo>
                    <a:pt x="41" y="161"/>
                  </a:moveTo>
                  <a:cubicBezTo>
                    <a:pt x="27" y="161"/>
                    <a:pt x="14" y="161"/>
                    <a:pt x="0" y="161"/>
                  </a:cubicBezTo>
                  <a:cubicBezTo>
                    <a:pt x="0" y="108"/>
                    <a:pt x="0" y="54"/>
                    <a:pt x="0" y="1"/>
                  </a:cubicBezTo>
                  <a:cubicBezTo>
                    <a:pt x="1" y="1"/>
                    <a:pt x="1" y="0"/>
                    <a:pt x="2" y="0"/>
                  </a:cubicBezTo>
                  <a:cubicBezTo>
                    <a:pt x="29" y="0"/>
                    <a:pt x="56" y="0"/>
                    <a:pt x="83" y="1"/>
                  </a:cubicBezTo>
                  <a:cubicBezTo>
                    <a:pt x="92" y="1"/>
                    <a:pt x="101" y="3"/>
                    <a:pt x="109" y="7"/>
                  </a:cubicBezTo>
                  <a:cubicBezTo>
                    <a:pt x="126" y="16"/>
                    <a:pt x="134" y="30"/>
                    <a:pt x="134" y="48"/>
                  </a:cubicBezTo>
                  <a:cubicBezTo>
                    <a:pt x="134" y="57"/>
                    <a:pt x="134" y="65"/>
                    <a:pt x="131" y="74"/>
                  </a:cubicBezTo>
                  <a:cubicBezTo>
                    <a:pt x="126" y="94"/>
                    <a:pt x="111" y="104"/>
                    <a:pt x="91" y="106"/>
                  </a:cubicBezTo>
                  <a:cubicBezTo>
                    <a:pt x="77" y="108"/>
                    <a:pt x="62" y="107"/>
                    <a:pt x="47" y="107"/>
                  </a:cubicBezTo>
                  <a:cubicBezTo>
                    <a:pt x="41" y="108"/>
                    <a:pt x="41" y="108"/>
                    <a:pt x="41" y="113"/>
                  </a:cubicBezTo>
                  <a:cubicBezTo>
                    <a:pt x="41" y="127"/>
                    <a:pt x="41" y="142"/>
                    <a:pt x="41" y="156"/>
                  </a:cubicBezTo>
                  <a:cubicBezTo>
                    <a:pt x="41" y="158"/>
                    <a:pt x="41" y="159"/>
                    <a:pt x="41" y="161"/>
                  </a:cubicBezTo>
                  <a:close/>
                  <a:moveTo>
                    <a:pt x="41" y="54"/>
                  </a:moveTo>
                  <a:cubicBezTo>
                    <a:pt x="41" y="60"/>
                    <a:pt x="41" y="66"/>
                    <a:pt x="41" y="72"/>
                  </a:cubicBezTo>
                  <a:cubicBezTo>
                    <a:pt x="41" y="74"/>
                    <a:pt x="42" y="75"/>
                    <a:pt x="44" y="75"/>
                  </a:cubicBezTo>
                  <a:cubicBezTo>
                    <a:pt x="54" y="75"/>
                    <a:pt x="63" y="76"/>
                    <a:pt x="72" y="75"/>
                  </a:cubicBezTo>
                  <a:cubicBezTo>
                    <a:pt x="85" y="75"/>
                    <a:pt x="93" y="67"/>
                    <a:pt x="93" y="55"/>
                  </a:cubicBezTo>
                  <a:cubicBezTo>
                    <a:pt x="93" y="43"/>
                    <a:pt x="86" y="35"/>
                    <a:pt x="73" y="34"/>
                  </a:cubicBezTo>
                  <a:cubicBezTo>
                    <a:pt x="63" y="33"/>
                    <a:pt x="54" y="34"/>
                    <a:pt x="44" y="34"/>
                  </a:cubicBezTo>
                  <a:cubicBezTo>
                    <a:pt x="42" y="33"/>
                    <a:pt x="41" y="35"/>
                    <a:pt x="41" y="37"/>
                  </a:cubicBezTo>
                  <a:cubicBezTo>
                    <a:pt x="41" y="43"/>
                    <a:pt x="41" y="48"/>
                    <a:pt x="41" y="5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79"/>
            <p:cNvSpPr>
              <a:spLocks noEditPoints="1"/>
            </p:cNvSpPr>
            <p:nvPr userDrawn="1"/>
          </p:nvSpPr>
          <p:spPr bwMode="auto">
            <a:xfrm>
              <a:off x="4009" y="2967"/>
              <a:ext cx="385" cy="384"/>
            </a:xfrm>
            <a:custGeom>
              <a:avLst/>
              <a:gdLst>
                <a:gd name="T0" fmla="*/ 0 w 163"/>
                <a:gd name="T1" fmla="*/ 162 h 162"/>
                <a:gd name="T2" fmla="*/ 14 w 163"/>
                <a:gd name="T3" fmla="*/ 122 h 162"/>
                <a:gd name="T4" fmla="*/ 58 w 163"/>
                <a:gd name="T5" fmla="*/ 4 h 162"/>
                <a:gd name="T6" fmla="*/ 64 w 163"/>
                <a:gd name="T7" fmla="*/ 0 h 162"/>
                <a:gd name="T8" fmla="*/ 100 w 163"/>
                <a:gd name="T9" fmla="*/ 0 h 162"/>
                <a:gd name="T10" fmla="*/ 104 w 163"/>
                <a:gd name="T11" fmla="*/ 3 h 162"/>
                <a:gd name="T12" fmla="*/ 162 w 163"/>
                <a:gd name="T13" fmla="*/ 159 h 162"/>
                <a:gd name="T14" fmla="*/ 163 w 163"/>
                <a:gd name="T15" fmla="*/ 161 h 162"/>
                <a:gd name="T16" fmla="*/ 160 w 163"/>
                <a:gd name="T17" fmla="*/ 162 h 162"/>
                <a:gd name="T18" fmla="*/ 123 w 163"/>
                <a:gd name="T19" fmla="*/ 162 h 162"/>
                <a:gd name="T20" fmla="*/ 118 w 163"/>
                <a:gd name="T21" fmla="*/ 158 h 162"/>
                <a:gd name="T22" fmla="*/ 111 w 163"/>
                <a:gd name="T23" fmla="*/ 136 h 162"/>
                <a:gd name="T24" fmla="*/ 106 w 163"/>
                <a:gd name="T25" fmla="*/ 133 h 162"/>
                <a:gd name="T26" fmla="*/ 56 w 163"/>
                <a:gd name="T27" fmla="*/ 133 h 162"/>
                <a:gd name="T28" fmla="*/ 52 w 163"/>
                <a:gd name="T29" fmla="*/ 135 h 162"/>
                <a:gd name="T30" fmla="*/ 44 w 163"/>
                <a:gd name="T31" fmla="*/ 159 h 162"/>
                <a:gd name="T32" fmla="*/ 41 w 163"/>
                <a:gd name="T33" fmla="*/ 161 h 162"/>
                <a:gd name="T34" fmla="*/ 0 w 163"/>
                <a:gd name="T35" fmla="*/ 162 h 162"/>
                <a:gd name="T36" fmla="*/ 63 w 163"/>
                <a:gd name="T37" fmla="*/ 101 h 162"/>
                <a:gd name="T38" fmla="*/ 99 w 163"/>
                <a:gd name="T39" fmla="*/ 101 h 162"/>
                <a:gd name="T40" fmla="*/ 82 w 163"/>
                <a:gd name="T41" fmla="*/ 46 h 162"/>
                <a:gd name="T42" fmla="*/ 81 w 163"/>
                <a:gd name="T43" fmla="*/ 46 h 162"/>
                <a:gd name="T44" fmla="*/ 63 w 163"/>
                <a:gd name="T45" fmla="*/ 10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3" h="162">
                  <a:moveTo>
                    <a:pt x="0" y="162"/>
                  </a:moveTo>
                  <a:cubicBezTo>
                    <a:pt x="5" y="148"/>
                    <a:pt x="10" y="135"/>
                    <a:pt x="14" y="122"/>
                  </a:cubicBezTo>
                  <a:cubicBezTo>
                    <a:pt x="29" y="83"/>
                    <a:pt x="44" y="44"/>
                    <a:pt x="58" y="4"/>
                  </a:cubicBezTo>
                  <a:cubicBezTo>
                    <a:pt x="60" y="1"/>
                    <a:pt x="61" y="0"/>
                    <a:pt x="64" y="0"/>
                  </a:cubicBezTo>
                  <a:cubicBezTo>
                    <a:pt x="76" y="0"/>
                    <a:pt x="88" y="0"/>
                    <a:pt x="100" y="0"/>
                  </a:cubicBezTo>
                  <a:cubicBezTo>
                    <a:pt x="102" y="0"/>
                    <a:pt x="103" y="1"/>
                    <a:pt x="104" y="3"/>
                  </a:cubicBezTo>
                  <a:cubicBezTo>
                    <a:pt x="123" y="55"/>
                    <a:pt x="143" y="107"/>
                    <a:pt x="162" y="159"/>
                  </a:cubicBezTo>
                  <a:cubicBezTo>
                    <a:pt x="163" y="160"/>
                    <a:pt x="163" y="160"/>
                    <a:pt x="163" y="161"/>
                  </a:cubicBezTo>
                  <a:cubicBezTo>
                    <a:pt x="162" y="161"/>
                    <a:pt x="161" y="162"/>
                    <a:pt x="160" y="162"/>
                  </a:cubicBezTo>
                  <a:cubicBezTo>
                    <a:pt x="147" y="162"/>
                    <a:pt x="135" y="161"/>
                    <a:pt x="123" y="162"/>
                  </a:cubicBezTo>
                  <a:cubicBezTo>
                    <a:pt x="120" y="162"/>
                    <a:pt x="119" y="161"/>
                    <a:pt x="118" y="158"/>
                  </a:cubicBezTo>
                  <a:cubicBezTo>
                    <a:pt x="116" y="151"/>
                    <a:pt x="113" y="143"/>
                    <a:pt x="111" y="136"/>
                  </a:cubicBezTo>
                  <a:cubicBezTo>
                    <a:pt x="110" y="134"/>
                    <a:pt x="109" y="133"/>
                    <a:pt x="106" y="133"/>
                  </a:cubicBezTo>
                  <a:cubicBezTo>
                    <a:pt x="90" y="133"/>
                    <a:pt x="73" y="133"/>
                    <a:pt x="56" y="133"/>
                  </a:cubicBezTo>
                  <a:cubicBezTo>
                    <a:pt x="54" y="133"/>
                    <a:pt x="53" y="133"/>
                    <a:pt x="52" y="135"/>
                  </a:cubicBezTo>
                  <a:cubicBezTo>
                    <a:pt x="49" y="143"/>
                    <a:pt x="47" y="151"/>
                    <a:pt x="44" y="159"/>
                  </a:cubicBezTo>
                  <a:cubicBezTo>
                    <a:pt x="43" y="160"/>
                    <a:pt x="42" y="161"/>
                    <a:pt x="41" y="161"/>
                  </a:cubicBezTo>
                  <a:cubicBezTo>
                    <a:pt x="27" y="162"/>
                    <a:pt x="14" y="162"/>
                    <a:pt x="0" y="162"/>
                  </a:cubicBezTo>
                  <a:close/>
                  <a:moveTo>
                    <a:pt x="63" y="101"/>
                  </a:moveTo>
                  <a:cubicBezTo>
                    <a:pt x="75" y="101"/>
                    <a:pt x="87" y="101"/>
                    <a:pt x="99" y="101"/>
                  </a:cubicBezTo>
                  <a:cubicBezTo>
                    <a:pt x="93" y="82"/>
                    <a:pt x="88" y="64"/>
                    <a:pt x="82" y="46"/>
                  </a:cubicBezTo>
                  <a:cubicBezTo>
                    <a:pt x="82" y="46"/>
                    <a:pt x="81" y="46"/>
                    <a:pt x="81" y="46"/>
                  </a:cubicBezTo>
                  <a:cubicBezTo>
                    <a:pt x="75" y="64"/>
                    <a:pt x="69" y="82"/>
                    <a:pt x="63" y="10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80"/>
            <p:cNvSpPr>
              <a:spLocks noEditPoints="1"/>
            </p:cNvSpPr>
            <p:nvPr userDrawn="1"/>
          </p:nvSpPr>
          <p:spPr bwMode="auto">
            <a:xfrm>
              <a:off x="4579" y="2969"/>
              <a:ext cx="295" cy="399"/>
            </a:xfrm>
            <a:custGeom>
              <a:avLst/>
              <a:gdLst>
                <a:gd name="T0" fmla="*/ 125 w 125"/>
                <a:gd name="T1" fmla="*/ 160 h 168"/>
                <a:gd name="T2" fmla="*/ 89 w 125"/>
                <a:gd name="T3" fmla="*/ 160 h 168"/>
                <a:gd name="T4" fmla="*/ 89 w 125"/>
                <a:gd name="T5" fmla="*/ 147 h 168"/>
                <a:gd name="T6" fmla="*/ 85 w 125"/>
                <a:gd name="T7" fmla="*/ 152 h 168"/>
                <a:gd name="T8" fmla="*/ 34 w 125"/>
                <a:gd name="T9" fmla="*/ 160 h 168"/>
                <a:gd name="T10" fmla="*/ 12 w 125"/>
                <a:gd name="T11" fmla="*/ 137 h 168"/>
                <a:gd name="T12" fmla="*/ 9 w 125"/>
                <a:gd name="T13" fmla="*/ 69 h 168"/>
                <a:gd name="T14" fmla="*/ 70 w 125"/>
                <a:gd name="T15" fmla="*/ 43 h 168"/>
                <a:gd name="T16" fmla="*/ 84 w 125"/>
                <a:gd name="T17" fmla="*/ 53 h 168"/>
                <a:gd name="T18" fmla="*/ 87 w 125"/>
                <a:gd name="T19" fmla="*/ 55 h 168"/>
                <a:gd name="T20" fmla="*/ 87 w 125"/>
                <a:gd name="T21" fmla="*/ 0 h 168"/>
                <a:gd name="T22" fmla="*/ 125 w 125"/>
                <a:gd name="T23" fmla="*/ 0 h 168"/>
                <a:gd name="T24" fmla="*/ 125 w 125"/>
                <a:gd name="T25" fmla="*/ 160 h 168"/>
                <a:gd name="T26" fmla="*/ 89 w 125"/>
                <a:gd name="T27" fmla="*/ 102 h 168"/>
                <a:gd name="T28" fmla="*/ 85 w 125"/>
                <a:gd name="T29" fmla="*/ 83 h 168"/>
                <a:gd name="T30" fmla="*/ 66 w 125"/>
                <a:gd name="T31" fmla="*/ 69 h 168"/>
                <a:gd name="T32" fmla="*/ 46 w 125"/>
                <a:gd name="T33" fmla="*/ 82 h 168"/>
                <a:gd name="T34" fmla="*/ 47 w 125"/>
                <a:gd name="T35" fmla="*/ 123 h 168"/>
                <a:gd name="T36" fmla="*/ 67 w 125"/>
                <a:gd name="T37" fmla="*/ 134 h 168"/>
                <a:gd name="T38" fmla="*/ 85 w 125"/>
                <a:gd name="T39" fmla="*/ 120 h 168"/>
                <a:gd name="T40" fmla="*/ 89 w 125"/>
                <a:gd name="T41" fmla="*/ 10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5" h="168">
                  <a:moveTo>
                    <a:pt x="125" y="160"/>
                  </a:moveTo>
                  <a:cubicBezTo>
                    <a:pt x="113" y="160"/>
                    <a:pt x="101" y="160"/>
                    <a:pt x="89" y="160"/>
                  </a:cubicBezTo>
                  <a:cubicBezTo>
                    <a:pt x="89" y="156"/>
                    <a:pt x="89" y="152"/>
                    <a:pt x="89" y="147"/>
                  </a:cubicBezTo>
                  <a:cubicBezTo>
                    <a:pt x="87" y="149"/>
                    <a:pt x="86" y="150"/>
                    <a:pt x="85" y="152"/>
                  </a:cubicBezTo>
                  <a:cubicBezTo>
                    <a:pt x="73" y="165"/>
                    <a:pt x="52" y="168"/>
                    <a:pt x="34" y="160"/>
                  </a:cubicBezTo>
                  <a:cubicBezTo>
                    <a:pt x="24" y="155"/>
                    <a:pt x="16" y="147"/>
                    <a:pt x="12" y="137"/>
                  </a:cubicBezTo>
                  <a:cubicBezTo>
                    <a:pt x="1" y="115"/>
                    <a:pt x="0" y="92"/>
                    <a:pt x="9" y="69"/>
                  </a:cubicBezTo>
                  <a:cubicBezTo>
                    <a:pt x="22" y="39"/>
                    <a:pt x="51" y="35"/>
                    <a:pt x="70" y="43"/>
                  </a:cubicBezTo>
                  <a:cubicBezTo>
                    <a:pt x="75" y="45"/>
                    <a:pt x="79" y="50"/>
                    <a:pt x="84" y="53"/>
                  </a:cubicBezTo>
                  <a:cubicBezTo>
                    <a:pt x="85" y="54"/>
                    <a:pt x="85" y="55"/>
                    <a:pt x="87" y="55"/>
                  </a:cubicBezTo>
                  <a:cubicBezTo>
                    <a:pt x="87" y="37"/>
                    <a:pt x="87" y="18"/>
                    <a:pt x="87" y="0"/>
                  </a:cubicBezTo>
                  <a:cubicBezTo>
                    <a:pt x="100" y="0"/>
                    <a:pt x="112" y="0"/>
                    <a:pt x="125" y="0"/>
                  </a:cubicBezTo>
                  <a:cubicBezTo>
                    <a:pt x="125" y="53"/>
                    <a:pt x="125" y="106"/>
                    <a:pt x="125" y="160"/>
                  </a:cubicBezTo>
                  <a:close/>
                  <a:moveTo>
                    <a:pt x="89" y="102"/>
                  </a:moveTo>
                  <a:cubicBezTo>
                    <a:pt x="88" y="96"/>
                    <a:pt x="87" y="89"/>
                    <a:pt x="85" y="83"/>
                  </a:cubicBezTo>
                  <a:cubicBezTo>
                    <a:pt x="82" y="74"/>
                    <a:pt x="75" y="70"/>
                    <a:pt x="66" y="69"/>
                  </a:cubicBezTo>
                  <a:cubicBezTo>
                    <a:pt x="57" y="69"/>
                    <a:pt x="50" y="73"/>
                    <a:pt x="46" y="82"/>
                  </a:cubicBezTo>
                  <a:cubicBezTo>
                    <a:pt x="40" y="95"/>
                    <a:pt x="40" y="110"/>
                    <a:pt x="47" y="123"/>
                  </a:cubicBezTo>
                  <a:cubicBezTo>
                    <a:pt x="51" y="131"/>
                    <a:pt x="58" y="135"/>
                    <a:pt x="67" y="134"/>
                  </a:cubicBezTo>
                  <a:cubicBezTo>
                    <a:pt x="77" y="134"/>
                    <a:pt x="83" y="128"/>
                    <a:pt x="85" y="120"/>
                  </a:cubicBezTo>
                  <a:cubicBezTo>
                    <a:pt x="87" y="114"/>
                    <a:pt x="88" y="108"/>
                    <a:pt x="89" y="10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81"/>
            <p:cNvSpPr>
              <a:spLocks/>
            </p:cNvSpPr>
            <p:nvPr userDrawn="1"/>
          </p:nvSpPr>
          <p:spPr bwMode="auto">
            <a:xfrm>
              <a:off x="2596" y="2969"/>
              <a:ext cx="279" cy="380"/>
            </a:xfrm>
            <a:custGeom>
              <a:avLst/>
              <a:gdLst>
                <a:gd name="T0" fmla="*/ 41 w 118"/>
                <a:gd name="T1" fmla="*/ 160 h 160"/>
                <a:gd name="T2" fmla="*/ 0 w 118"/>
                <a:gd name="T3" fmla="*/ 160 h 160"/>
                <a:gd name="T4" fmla="*/ 0 w 118"/>
                <a:gd name="T5" fmla="*/ 0 h 160"/>
                <a:gd name="T6" fmla="*/ 118 w 118"/>
                <a:gd name="T7" fmla="*/ 0 h 160"/>
                <a:gd name="T8" fmla="*/ 118 w 118"/>
                <a:gd name="T9" fmla="*/ 33 h 160"/>
                <a:gd name="T10" fmla="*/ 42 w 118"/>
                <a:gd name="T11" fmla="*/ 33 h 160"/>
                <a:gd name="T12" fmla="*/ 42 w 118"/>
                <a:gd name="T13" fmla="*/ 66 h 160"/>
                <a:gd name="T14" fmla="*/ 108 w 118"/>
                <a:gd name="T15" fmla="*/ 66 h 160"/>
                <a:gd name="T16" fmla="*/ 108 w 118"/>
                <a:gd name="T17" fmla="*/ 98 h 160"/>
                <a:gd name="T18" fmla="*/ 41 w 118"/>
                <a:gd name="T19" fmla="*/ 98 h 160"/>
                <a:gd name="T20" fmla="*/ 41 w 118"/>
                <a:gd name="T2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8" h="160">
                  <a:moveTo>
                    <a:pt x="41" y="160"/>
                  </a:moveTo>
                  <a:cubicBezTo>
                    <a:pt x="27" y="160"/>
                    <a:pt x="14" y="160"/>
                    <a:pt x="0" y="160"/>
                  </a:cubicBezTo>
                  <a:cubicBezTo>
                    <a:pt x="0" y="107"/>
                    <a:pt x="0" y="53"/>
                    <a:pt x="0" y="0"/>
                  </a:cubicBezTo>
                  <a:cubicBezTo>
                    <a:pt x="39" y="0"/>
                    <a:pt x="79" y="0"/>
                    <a:pt x="118" y="0"/>
                  </a:cubicBezTo>
                  <a:cubicBezTo>
                    <a:pt x="118" y="11"/>
                    <a:pt x="118" y="21"/>
                    <a:pt x="118" y="33"/>
                  </a:cubicBezTo>
                  <a:cubicBezTo>
                    <a:pt x="93" y="33"/>
                    <a:pt x="67" y="33"/>
                    <a:pt x="42" y="33"/>
                  </a:cubicBezTo>
                  <a:cubicBezTo>
                    <a:pt x="42" y="44"/>
                    <a:pt x="42" y="55"/>
                    <a:pt x="42" y="66"/>
                  </a:cubicBezTo>
                  <a:cubicBezTo>
                    <a:pt x="64" y="66"/>
                    <a:pt x="86" y="66"/>
                    <a:pt x="108" y="66"/>
                  </a:cubicBezTo>
                  <a:cubicBezTo>
                    <a:pt x="108" y="77"/>
                    <a:pt x="108" y="87"/>
                    <a:pt x="108" y="98"/>
                  </a:cubicBezTo>
                  <a:cubicBezTo>
                    <a:pt x="86" y="98"/>
                    <a:pt x="64" y="98"/>
                    <a:pt x="41" y="98"/>
                  </a:cubicBezTo>
                  <a:cubicBezTo>
                    <a:pt x="41" y="119"/>
                    <a:pt x="41" y="140"/>
                    <a:pt x="41" y="16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82"/>
            <p:cNvSpPr>
              <a:spLocks/>
            </p:cNvSpPr>
            <p:nvPr userDrawn="1"/>
          </p:nvSpPr>
          <p:spPr bwMode="auto">
            <a:xfrm>
              <a:off x="3320" y="3062"/>
              <a:ext cx="274" cy="298"/>
            </a:xfrm>
            <a:custGeom>
              <a:avLst/>
              <a:gdLst>
                <a:gd name="T0" fmla="*/ 110 w 116"/>
                <a:gd name="T1" fmla="*/ 38 h 126"/>
                <a:gd name="T2" fmla="*/ 107 w 116"/>
                <a:gd name="T3" fmla="*/ 39 h 126"/>
                <a:gd name="T4" fmla="*/ 78 w 116"/>
                <a:gd name="T5" fmla="*/ 39 h 126"/>
                <a:gd name="T6" fmla="*/ 74 w 116"/>
                <a:gd name="T7" fmla="*/ 36 h 126"/>
                <a:gd name="T8" fmla="*/ 66 w 116"/>
                <a:gd name="T9" fmla="*/ 27 h 126"/>
                <a:gd name="T10" fmla="*/ 47 w 116"/>
                <a:gd name="T11" fmla="*/ 27 h 126"/>
                <a:gd name="T12" fmla="*/ 41 w 116"/>
                <a:gd name="T13" fmla="*/ 33 h 126"/>
                <a:gd name="T14" fmla="*/ 45 w 116"/>
                <a:gd name="T15" fmla="*/ 41 h 126"/>
                <a:gd name="T16" fmla="*/ 63 w 116"/>
                <a:gd name="T17" fmla="*/ 47 h 126"/>
                <a:gd name="T18" fmla="*/ 87 w 116"/>
                <a:gd name="T19" fmla="*/ 52 h 126"/>
                <a:gd name="T20" fmla="*/ 113 w 116"/>
                <a:gd name="T21" fmla="*/ 78 h 126"/>
                <a:gd name="T22" fmla="*/ 99 w 116"/>
                <a:gd name="T23" fmla="*/ 113 h 126"/>
                <a:gd name="T24" fmla="*/ 71 w 116"/>
                <a:gd name="T25" fmla="*/ 124 h 126"/>
                <a:gd name="T26" fmla="*/ 22 w 116"/>
                <a:gd name="T27" fmla="*/ 118 h 126"/>
                <a:gd name="T28" fmla="*/ 0 w 116"/>
                <a:gd name="T29" fmla="*/ 83 h 126"/>
                <a:gd name="T30" fmla="*/ 37 w 116"/>
                <a:gd name="T31" fmla="*/ 83 h 126"/>
                <a:gd name="T32" fmla="*/ 71 w 116"/>
                <a:gd name="T33" fmla="*/ 96 h 126"/>
                <a:gd name="T34" fmla="*/ 69 w 116"/>
                <a:gd name="T35" fmla="*/ 79 h 126"/>
                <a:gd name="T36" fmla="*/ 47 w 116"/>
                <a:gd name="T37" fmla="*/ 73 h 126"/>
                <a:gd name="T38" fmla="*/ 23 w 116"/>
                <a:gd name="T39" fmla="*/ 66 h 126"/>
                <a:gd name="T40" fmla="*/ 2 w 116"/>
                <a:gd name="T41" fmla="*/ 41 h 126"/>
                <a:gd name="T42" fmla="*/ 19 w 116"/>
                <a:gd name="T43" fmla="*/ 9 h 126"/>
                <a:gd name="T44" fmla="*/ 64 w 116"/>
                <a:gd name="T45" fmla="*/ 1 h 126"/>
                <a:gd name="T46" fmla="*/ 90 w 116"/>
                <a:gd name="T47" fmla="*/ 7 h 126"/>
                <a:gd name="T48" fmla="*/ 110 w 116"/>
                <a:gd name="T49" fmla="*/ 3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6" h="126">
                  <a:moveTo>
                    <a:pt x="110" y="38"/>
                  </a:moveTo>
                  <a:cubicBezTo>
                    <a:pt x="109" y="39"/>
                    <a:pt x="108" y="39"/>
                    <a:pt x="107" y="39"/>
                  </a:cubicBezTo>
                  <a:cubicBezTo>
                    <a:pt x="97" y="39"/>
                    <a:pt x="87" y="39"/>
                    <a:pt x="78" y="39"/>
                  </a:cubicBezTo>
                  <a:cubicBezTo>
                    <a:pt x="76" y="39"/>
                    <a:pt x="74" y="39"/>
                    <a:pt x="74" y="36"/>
                  </a:cubicBezTo>
                  <a:cubicBezTo>
                    <a:pt x="73" y="31"/>
                    <a:pt x="70" y="28"/>
                    <a:pt x="66" y="27"/>
                  </a:cubicBezTo>
                  <a:cubicBezTo>
                    <a:pt x="59" y="25"/>
                    <a:pt x="53" y="25"/>
                    <a:pt x="47" y="27"/>
                  </a:cubicBezTo>
                  <a:cubicBezTo>
                    <a:pt x="44" y="28"/>
                    <a:pt x="42" y="31"/>
                    <a:pt x="41" y="33"/>
                  </a:cubicBezTo>
                  <a:cubicBezTo>
                    <a:pt x="40" y="37"/>
                    <a:pt x="42" y="40"/>
                    <a:pt x="45" y="41"/>
                  </a:cubicBezTo>
                  <a:cubicBezTo>
                    <a:pt x="51" y="43"/>
                    <a:pt x="57" y="46"/>
                    <a:pt x="63" y="47"/>
                  </a:cubicBezTo>
                  <a:cubicBezTo>
                    <a:pt x="71" y="49"/>
                    <a:pt x="79" y="50"/>
                    <a:pt x="87" y="52"/>
                  </a:cubicBezTo>
                  <a:cubicBezTo>
                    <a:pt x="101" y="56"/>
                    <a:pt x="111" y="64"/>
                    <a:pt x="113" y="78"/>
                  </a:cubicBezTo>
                  <a:cubicBezTo>
                    <a:pt x="116" y="93"/>
                    <a:pt x="111" y="105"/>
                    <a:pt x="99" y="113"/>
                  </a:cubicBezTo>
                  <a:cubicBezTo>
                    <a:pt x="91" y="120"/>
                    <a:pt x="81" y="123"/>
                    <a:pt x="71" y="124"/>
                  </a:cubicBezTo>
                  <a:cubicBezTo>
                    <a:pt x="54" y="126"/>
                    <a:pt x="38" y="125"/>
                    <a:pt x="22" y="118"/>
                  </a:cubicBezTo>
                  <a:cubicBezTo>
                    <a:pt x="8" y="111"/>
                    <a:pt x="1" y="99"/>
                    <a:pt x="0" y="83"/>
                  </a:cubicBezTo>
                  <a:cubicBezTo>
                    <a:pt x="12" y="83"/>
                    <a:pt x="24" y="83"/>
                    <a:pt x="37" y="83"/>
                  </a:cubicBezTo>
                  <a:cubicBezTo>
                    <a:pt x="39" y="98"/>
                    <a:pt x="58" y="106"/>
                    <a:pt x="71" y="96"/>
                  </a:cubicBezTo>
                  <a:cubicBezTo>
                    <a:pt x="78" y="91"/>
                    <a:pt x="77" y="82"/>
                    <a:pt x="69" y="79"/>
                  </a:cubicBezTo>
                  <a:cubicBezTo>
                    <a:pt x="62" y="76"/>
                    <a:pt x="54" y="75"/>
                    <a:pt x="47" y="73"/>
                  </a:cubicBezTo>
                  <a:cubicBezTo>
                    <a:pt x="39" y="71"/>
                    <a:pt x="30" y="69"/>
                    <a:pt x="23" y="66"/>
                  </a:cubicBezTo>
                  <a:cubicBezTo>
                    <a:pt x="11" y="62"/>
                    <a:pt x="3" y="54"/>
                    <a:pt x="2" y="41"/>
                  </a:cubicBezTo>
                  <a:cubicBezTo>
                    <a:pt x="1" y="26"/>
                    <a:pt x="7" y="16"/>
                    <a:pt x="19" y="9"/>
                  </a:cubicBezTo>
                  <a:cubicBezTo>
                    <a:pt x="33" y="1"/>
                    <a:pt x="49" y="0"/>
                    <a:pt x="64" y="1"/>
                  </a:cubicBezTo>
                  <a:cubicBezTo>
                    <a:pt x="73" y="2"/>
                    <a:pt x="82" y="3"/>
                    <a:pt x="90" y="7"/>
                  </a:cubicBezTo>
                  <a:cubicBezTo>
                    <a:pt x="102" y="13"/>
                    <a:pt x="110" y="25"/>
                    <a:pt x="110" y="38"/>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83"/>
            <p:cNvSpPr>
              <a:spLocks/>
            </p:cNvSpPr>
            <p:nvPr userDrawn="1"/>
          </p:nvSpPr>
          <p:spPr bwMode="auto">
            <a:xfrm>
              <a:off x="3621" y="2988"/>
              <a:ext cx="191" cy="365"/>
            </a:xfrm>
            <a:custGeom>
              <a:avLst/>
              <a:gdLst>
                <a:gd name="T0" fmla="*/ 0 w 81"/>
                <a:gd name="T1" fmla="*/ 35 h 154"/>
                <a:gd name="T2" fmla="*/ 19 w 81"/>
                <a:gd name="T3" fmla="*/ 35 h 154"/>
                <a:gd name="T4" fmla="*/ 19 w 81"/>
                <a:gd name="T5" fmla="*/ 0 h 154"/>
                <a:gd name="T6" fmla="*/ 57 w 81"/>
                <a:gd name="T7" fmla="*/ 0 h 154"/>
                <a:gd name="T8" fmla="*/ 57 w 81"/>
                <a:gd name="T9" fmla="*/ 35 h 154"/>
                <a:gd name="T10" fmla="*/ 81 w 81"/>
                <a:gd name="T11" fmla="*/ 35 h 154"/>
                <a:gd name="T12" fmla="*/ 81 w 81"/>
                <a:gd name="T13" fmla="*/ 60 h 154"/>
                <a:gd name="T14" fmla="*/ 62 w 81"/>
                <a:gd name="T15" fmla="*/ 60 h 154"/>
                <a:gd name="T16" fmla="*/ 57 w 81"/>
                <a:gd name="T17" fmla="*/ 65 h 154"/>
                <a:gd name="T18" fmla="*/ 57 w 81"/>
                <a:gd name="T19" fmla="*/ 112 h 154"/>
                <a:gd name="T20" fmla="*/ 70 w 81"/>
                <a:gd name="T21" fmla="*/ 125 h 154"/>
                <a:gd name="T22" fmla="*/ 81 w 81"/>
                <a:gd name="T23" fmla="*/ 124 h 154"/>
                <a:gd name="T24" fmla="*/ 81 w 81"/>
                <a:gd name="T25" fmla="*/ 153 h 154"/>
                <a:gd name="T26" fmla="*/ 46 w 81"/>
                <a:gd name="T27" fmla="*/ 153 h 154"/>
                <a:gd name="T28" fmla="*/ 19 w 81"/>
                <a:gd name="T29" fmla="*/ 123 h 154"/>
                <a:gd name="T30" fmla="*/ 19 w 81"/>
                <a:gd name="T31" fmla="*/ 66 h 154"/>
                <a:gd name="T32" fmla="*/ 14 w 81"/>
                <a:gd name="T33" fmla="*/ 60 h 154"/>
                <a:gd name="T34" fmla="*/ 0 w 81"/>
                <a:gd name="T35" fmla="*/ 60 h 154"/>
                <a:gd name="T36" fmla="*/ 0 w 81"/>
                <a:gd name="T37" fmla="*/ 3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154">
                  <a:moveTo>
                    <a:pt x="0" y="35"/>
                  </a:moveTo>
                  <a:cubicBezTo>
                    <a:pt x="6" y="35"/>
                    <a:pt x="12" y="35"/>
                    <a:pt x="19" y="35"/>
                  </a:cubicBezTo>
                  <a:cubicBezTo>
                    <a:pt x="19" y="23"/>
                    <a:pt x="19" y="12"/>
                    <a:pt x="19" y="0"/>
                  </a:cubicBezTo>
                  <a:cubicBezTo>
                    <a:pt x="32" y="0"/>
                    <a:pt x="44" y="0"/>
                    <a:pt x="57" y="0"/>
                  </a:cubicBezTo>
                  <a:cubicBezTo>
                    <a:pt x="57" y="12"/>
                    <a:pt x="57" y="23"/>
                    <a:pt x="57" y="35"/>
                  </a:cubicBezTo>
                  <a:cubicBezTo>
                    <a:pt x="65" y="35"/>
                    <a:pt x="73" y="35"/>
                    <a:pt x="81" y="35"/>
                  </a:cubicBezTo>
                  <a:cubicBezTo>
                    <a:pt x="81" y="44"/>
                    <a:pt x="81" y="52"/>
                    <a:pt x="81" y="60"/>
                  </a:cubicBezTo>
                  <a:cubicBezTo>
                    <a:pt x="75" y="60"/>
                    <a:pt x="68" y="60"/>
                    <a:pt x="62" y="60"/>
                  </a:cubicBezTo>
                  <a:cubicBezTo>
                    <a:pt x="58" y="60"/>
                    <a:pt x="57" y="61"/>
                    <a:pt x="57" y="65"/>
                  </a:cubicBezTo>
                  <a:cubicBezTo>
                    <a:pt x="57" y="81"/>
                    <a:pt x="57" y="96"/>
                    <a:pt x="57" y="112"/>
                  </a:cubicBezTo>
                  <a:cubicBezTo>
                    <a:pt x="57" y="121"/>
                    <a:pt x="61" y="125"/>
                    <a:pt x="70" y="125"/>
                  </a:cubicBezTo>
                  <a:cubicBezTo>
                    <a:pt x="74" y="125"/>
                    <a:pt x="77" y="124"/>
                    <a:pt x="81" y="124"/>
                  </a:cubicBezTo>
                  <a:cubicBezTo>
                    <a:pt x="81" y="134"/>
                    <a:pt x="81" y="143"/>
                    <a:pt x="81" y="153"/>
                  </a:cubicBezTo>
                  <a:cubicBezTo>
                    <a:pt x="69" y="153"/>
                    <a:pt x="57" y="154"/>
                    <a:pt x="46" y="153"/>
                  </a:cubicBezTo>
                  <a:cubicBezTo>
                    <a:pt x="28" y="151"/>
                    <a:pt x="20" y="142"/>
                    <a:pt x="19" y="123"/>
                  </a:cubicBezTo>
                  <a:cubicBezTo>
                    <a:pt x="19" y="104"/>
                    <a:pt x="19" y="85"/>
                    <a:pt x="19" y="66"/>
                  </a:cubicBezTo>
                  <a:cubicBezTo>
                    <a:pt x="19" y="60"/>
                    <a:pt x="19" y="60"/>
                    <a:pt x="14" y="60"/>
                  </a:cubicBezTo>
                  <a:cubicBezTo>
                    <a:pt x="9" y="60"/>
                    <a:pt x="4" y="60"/>
                    <a:pt x="0" y="60"/>
                  </a:cubicBezTo>
                  <a:cubicBezTo>
                    <a:pt x="0" y="52"/>
                    <a:pt x="0" y="44"/>
                    <a:pt x="0" y="3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84"/>
            <p:cNvSpPr>
              <a:spLocks noEditPoints="1"/>
            </p:cNvSpPr>
            <p:nvPr userDrawn="1"/>
          </p:nvSpPr>
          <p:spPr bwMode="auto">
            <a:xfrm>
              <a:off x="2123" y="2967"/>
              <a:ext cx="324" cy="398"/>
            </a:xfrm>
            <a:custGeom>
              <a:avLst/>
              <a:gdLst>
                <a:gd name="T0" fmla="*/ 46 w 137"/>
                <a:gd name="T1" fmla="*/ 71 h 168"/>
                <a:gd name="T2" fmla="*/ 37 w 137"/>
                <a:gd name="T3" fmla="*/ 60 h 168"/>
                <a:gd name="T4" fmla="*/ 27 w 137"/>
                <a:gd name="T5" fmla="*/ 41 h 168"/>
                <a:gd name="T6" fmla="*/ 50 w 137"/>
                <a:gd name="T7" fmla="*/ 2 h 168"/>
                <a:gd name="T8" fmla="*/ 75 w 137"/>
                <a:gd name="T9" fmla="*/ 3 h 168"/>
                <a:gd name="T10" fmla="*/ 88 w 137"/>
                <a:gd name="T11" fmla="*/ 57 h 168"/>
                <a:gd name="T12" fmla="*/ 72 w 137"/>
                <a:gd name="T13" fmla="*/ 70 h 168"/>
                <a:gd name="T14" fmla="*/ 65 w 137"/>
                <a:gd name="T15" fmla="*/ 75 h 168"/>
                <a:gd name="T16" fmla="*/ 101 w 137"/>
                <a:gd name="T17" fmla="*/ 118 h 168"/>
                <a:gd name="T18" fmla="*/ 106 w 137"/>
                <a:gd name="T19" fmla="*/ 98 h 168"/>
                <a:gd name="T20" fmla="*/ 114 w 137"/>
                <a:gd name="T21" fmla="*/ 91 h 168"/>
                <a:gd name="T22" fmla="*/ 119 w 137"/>
                <a:gd name="T23" fmla="*/ 91 h 168"/>
                <a:gd name="T24" fmla="*/ 112 w 137"/>
                <a:gd name="T25" fmla="*/ 124 h 168"/>
                <a:gd name="T26" fmla="*/ 113 w 137"/>
                <a:gd name="T27" fmla="*/ 133 h 168"/>
                <a:gd name="T28" fmla="*/ 137 w 137"/>
                <a:gd name="T29" fmla="*/ 161 h 168"/>
                <a:gd name="T30" fmla="*/ 121 w 137"/>
                <a:gd name="T31" fmla="*/ 161 h 168"/>
                <a:gd name="T32" fmla="*/ 118 w 137"/>
                <a:gd name="T33" fmla="*/ 159 h 168"/>
                <a:gd name="T34" fmla="*/ 106 w 137"/>
                <a:gd name="T35" fmla="*/ 144 h 168"/>
                <a:gd name="T36" fmla="*/ 102 w 137"/>
                <a:gd name="T37" fmla="*/ 140 h 168"/>
                <a:gd name="T38" fmla="*/ 93 w 137"/>
                <a:gd name="T39" fmla="*/ 150 h 168"/>
                <a:gd name="T40" fmla="*/ 28 w 137"/>
                <a:gd name="T41" fmla="*/ 158 h 168"/>
                <a:gd name="T42" fmla="*/ 15 w 137"/>
                <a:gd name="T43" fmla="*/ 95 h 168"/>
                <a:gd name="T44" fmla="*/ 41 w 137"/>
                <a:gd name="T45" fmla="*/ 75 h 168"/>
                <a:gd name="T46" fmla="*/ 45 w 137"/>
                <a:gd name="T47" fmla="*/ 73 h 168"/>
                <a:gd name="T48" fmla="*/ 46 w 137"/>
                <a:gd name="T49" fmla="*/ 71 h 168"/>
                <a:gd name="T50" fmla="*/ 20 w 137"/>
                <a:gd name="T51" fmla="*/ 126 h 168"/>
                <a:gd name="T52" fmla="*/ 58 w 137"/>
                <a:gd name="T53" fmla="*/ 153 h 168"/>
                <a:gd name="T54" fmla="*/ 92 w 137"/>
                <a:gd name="T55" fmla="*/ 132 h 168"/>
                <a:gd name="T56" fmla="*/ 92 w 137"/>
                <a:gd name="T57" fmla="*/ 128 h 168"/>
                <a:gd name="T58" fmla="*/ 55 w 137"/>
                <a:gd name="T59" fmla="*/ 83 h 168"/>
                <a:gd name="T60" fmla="*/ 51 w 137"/>
                <a:gd name="T61" fmla="*/ 82 h 168"/>
                <a:gd name="T62" fmla="*/ 30 w 137"/>
                <a:gd name="T63" fmla="*/ 98 h 168"/>
                <a:gd name="T64" fmla="*/ 20 w 137"/>
                <a:gd name="T65" fmla="*/ 126 h 168"/>
                <a:gd name="T66" fmla="*/ 83 w 137"/>
                <a:gd name="T67" fmla="*/ 33 h 168"/>
                <a:gd name="T68" fmla="*/ 78 w 137"/>
                <a:gd name="T69" fmla="*/ 19 h 168"/>
                <a:gd name="T70" fmla="*/ 49 w 137"/>
                <a:gd name="T71" fmla="*/ 15 h 168"/>
                <a:gd name="T72" fmla="*/ 42 w 137"/>
                <a:gd name="T73" fmla="*/ 41 h 168"/>
                <a:gd name="T74" fmla="*/ 57 w 137"/>
                <a:gd name="T75" fmla="*/ 64 h 168"/>
                <a:gd name="T76" fmla="*/ 61 w 137"/>
                <a:gd name="T77" fmla="*/ 64 h 168"/>
                <a:gd name="T78" fmla="*/ 75 w 137"/>
                <a:gd name="T79" fmla="*/ 52 h 168"/>
                <a:gd name="T80" fmla="*/ 83 w 137"/>
                <a:gd name="T81" fmla="*/ 3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7" h="168">
                  <a:moveTo>
                    <a:pt x="46" y="71"/>
                  </a:moveTo>
                  <a:cubicBezTo>
                    <a:pt x="43" y="68"/>
                    <a:pt x="39" y="64"/>
                    <a:pt x="37" y="60"/>
                  </a:cubicBezTo>
                  <a:cubicBezTo>
                    <a:pt x="33" y="54"/>
                    <a:pt x="29" y="47"/>
                    <a:pt x="27" y="41"/>
                  </a:cubicBezTo>
                  <a:cubicBezTo>
                    <a:pt x="23" y="23"/>
                    <a:pt x="32" y="7"/>
                    <a:pt x="50" y="2"/>
                  </a:cubicBezTo>
                  <a:cubicBezTo>
                    <a:pt x="58" y="0"/>
                    <a:pt x="67" y="0"/>
                    <a:pt x="75" y="3"/>
                  </a:cubicBezTo>
                  <a:cubicBezTo>
                    <a:pt x="100" y="11"/>
                    <a:pt x="103" y="40"/>
                    <a:pt x="88" y="57"/>
                  </a:cubicBezTo>
                  <a:cubicBezTo>
                    <a:pt x="83" y="62"/>
                    <a:pt x="77" y="66"/>
                    <a:pt x="72" y="70"/>
                  </a:cubicBezTo>
                  <a:cubicBezTo>
                    <a:pt x="70" y="72"/>
                    <a:pt x="68" y="73"/>
                    <a:pt x="65" y="75"/>
                  </a:cubicBezTo>
                  <a:cubicBezTo>
                    <a:pt x="77" y="89"/>
                    <a:pt x="89" y="103"/>
                    <a:pt x="101" y="118"/>
                  </a:cubicBezTo>
                  <a:cubicBezTo>
                    <a:pt x="104" y="111"/>
                    <a:pt x="106" y="105"/>
                    <a:pt x="106" y="98"/>
                  </a:cubicBezTo>
                  <a:cubicBezTo>
                    <a:pt x="106" y="91"/>
                    <a:pt x="106" y="91"/>
                    <a:pt x="114" y="91"/>
                  </a:cubicBezTo>
                  <a:cubicBezTo>
                    <a:pt x="115" y="91"/>
                    <a:pt x="117" y="91"/>
                    <a:pt x="119" y="91"/>
                  </a:cubicBezTo>
                  <a:cubicBezTo>
                    <a:pt x="119" y="103"/>
                    <a:pt x="117" y="114"/>
                    <a:pt x="112" y="124"/>
                  </a:cubicBezTo>
                  <a:cubicBezTo>
                    <a:pt x="110" y="128"/>
                    <a:pt x="111" y="130"/>
                    <a:pt x="113" y="133"/>
                  </a:cubicBezTo>
                  <a:cubicBezTo>
                    <a:pt x="121" y="142"/>
                    <a:pt x="128" y="151"/>
                    <a:pt x="137" y="161"/>
                  </a:cubicBezTo>
                  <a:cubicBezTo>
                    <a:pt x="131" y="161"/>
                    <a:pt x="126" y="161"/>
                    <a:pt x="121" y="161"/>
                  </a:cubicBezTo>
                  <a:cubicBezTo>
                    <a:pt x="120" y="161"/>
                    <a:pt x="119" y="160"/>
                    <a:pt x="118" y="159"/>
                  </a:cubicBezTo>
                  <a:cubicBezTo>
                    <a:pt x="114" y="154"/>
                    <a:pt x="110" y="149"/>
                    <a:pt x="106" y="144"/>
                  </a:cubicBezTo>
                  <a:cubicBezTo>
                    <a:pt x="105" y="143"/>
                    <a:pt x="104" y="142"/>
                    <a:pt x="102" y="140"/>
                  </a:cubicBezTo>
                  <a:cubicBezTo>
                    <a:pt x="99" y="144"/>
                    <a:pt x="96" y="147"/>
                    <a:pt x="93" y="150"/>
                  </a:cubicBezTo>
                  <a:cubicBezTo>
                    <a:pt x="74" y="167"/>
                    <a:pt x="47" y="168"/>
                    <a:pt x="28" y="158"/>
                  </a:cubicBezTo>
                  <a:cubicBezTo>
                    <a:pt x="5" y="147"/>
                    <a:pt x="0" y="114"/>
                    <a:pt x="15" y="95"/>
                  </a:cubicBezTo>
                  <a:cubicBezTo>
                    <a:pt x="23" y="87"/>
                    <a:pt x="32" y="80"/>
                    <a:pt x="41" y="75"/>
                  </a:cubicBezTo>
                  <a:cubicBezTo>
                    <a:pt x="42" y="74"/>
                    <a:pt x="43" y="73"/>
                    <a:pt x="45" y="73"/>
                  </a:cubicBezTo>
                  <a:cubicBezTo>
                    <a:pt x="45" y="72"/>
                    <a:pt x="45" y="72"/>
                    <a:pt x="46" y="71"/>
                  </a:cubicBezTo>
                  <a:close/>
                  <a:moveTo>
                    <a:pt x="20" y="126"/>
                  </a:moveTo>
                  <a:cubicBezTo>
                    <a:pt x="20" y="141"/>
                    <a:pt x="39" y="155"/>
                    <a:pt x="58" y="153"/>
                  </a:cubicBezTo>
                  <a:cubicBezTo>
                    <a:pt x="73" y="152"/>
                    <a:pt x="84" y="143"/>
                    <a:pt x="92" y="132"/>
                  </a:cubicBezTo>
                  <a:cubicBezTo>
                    <a:pt x="94" y="130"/>
                    <a:pt x="94" y="129"/>
                    <a:pt x="92" y="128"/>
                  </a:cubicBezTo>
                  <a:cubicBezTo>
                    <a:pt x="80" y="113"/>
                    <a:pt x="68" y="98"/>
                    <a:pt x="55" y="83"/>
                  </a:cubicBezTo>
                  <a:cubicBezTo>
                    <a:pt x="54" y="81"/>
                    <a:pt x="53" y="81"/>
                    <a:pt x="51" y="82"/>
                  </a:cubicBezTo>
                  <a:cubicBezTo>
                    <a:pt x="44" y="87"/>
                    <a:pt x="36" y="92"/>
                    <a:pt x="30" y="98"/>
                  </a:cubicBezTo>
                  <a:cubicBezTo>
                    <a:pt x="23" y="104"/>
                    <a:pt x="20" y="112"/>
                    <a:pt x="20" y="126"/>
                  </a:cubicBezTo>
                  <a:close/>
                  <a:moveTo>
                    <a:pt x="83" y="33"/>
                  </a:moveTo>
                  <a:cubicBezTo>
                    <a:pt x="83" y="28"/>
                    <a:pt x="82" y="23"/>
                    <a:pt x="78" y="19"/>
                  </a:cubicBezTo>
                  <a:cubicBezTo>
                    <a:pt x="71" y="11"/>
                    <a:pt x="58" y="9"/>
                    <a:pt x="49" y="15"/>
                  </a:cubicBezTo>
                  <a:cubicBezTo>
                    <a:pt x="40" y="20"/>
                    <a:pt x="37" y="32"/>
                    <a:pt x="42" y="41"/>
                  </a:cubicBezTo>
                  <a:cubicBezTo>
                    <a:pt x="46" y="49"/>
                    <a:pt x="51" y="57"/>
                    <a:pt x="57" y="64"/>
                  </a:cubicBezTo>
                  <a:cubicBezTo>
                    <a:pt x="57" y="65"/>
                    <a:pt x="60" y="65"/>
                    <a:pt x="61" y="64"/>
                  </a:cubicBezTo>
                  <a:cubicBezTo>
                    <a:pt x="66" y="60"/>
                    <a:pt x="71" y="57"/>
                    <a:pt x="75" y="52"/>
                  </a:cubicBezTo>
                  <a:cubicBezTo>
                    <a:pt x="80" y="47"/>
                    <a:pt x="83" y="41"/>
                    <a:pt x="83" y="3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85"/>
            <p:cNvSpPr>
              <a:spLocks/>
            </p:cNvSpPr>
            <p:nvPr userDrawn="1"/>
          </p:nvSpPr>
          <p:spPr bwMode="auto">
            <a:xfrm>
              <a:off x="3102" y="3064"/>
              <a:ext cx="194" cy="285"/>
            </a:xfrm>
            <a:custGeom>
              <a:avLst/>
              <a:gdLst>
                <a:gd name="T0" fmla="*/ 37 w 82"/>
                <a:gd name="T1" fmla="*/ 3 h 120"/>
                <a:gd name="T2" fmla="*/ 37 w 82"/>
                <a:gd name="T3" fmla="*/ 22 h 120"/>
                <a:gd name="T4" fmla="*/ 38 w 82"/>
                <a:gd name="T5" fmla="*/ 22 h 120"/>
                <a:gd name="T6" fmla="*/ 78 w 82"/>
                <a:gd name="T7" fmla="*/ 1 h 120"/>
                <a:gd name="T8" fmla="*/ 82 w 82"/>
                <a:gd name="T9" fmla="*/ 4 h 120"/>
                <a:gd name="T10" fmla="*/ 81 w 82"/>
                <a:gd name="T11" fmla="*/ 36 h 120"/>
                <a:gd name="T12" fmla="*/ 63 w 82"/>
                <a:gd name="T13" fmla="*/ 35 h 120"/>
                <a:gd name="T14" fmla="*/ 38 w 82"/>
                <a:gd name="T15" fmla="*/ 61 h 120"/>
                <a:gd name="T16" fmla="*/ 38 w 82"/>
                <a:gd name="T17" fmla="*/ 115 h 120"/>
                <a:gd name="T18" fmla="*/ 38 w 82"/>
                <a:gd name="T19" fmla="*/ 120 h 120"/>
                <a:gd name="T20" fmla="*/ 0 w 82"/>
                <a:gd name="T21" fmla="*/ 120 h 120"/>
                <a:gd name="T22" fmla="*/ 0 w 82"/>
                <a:gd name="T23" fmla="*/ 3 h 120"/>
                <a:gd name="T24" fmla="*/ 37 w 82"/>
                <a:gd name="T25" fmla="*/ 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0">
                  <a:moveTo>
                    <a:pt x="37" y="3"/>
                  </a:moveTo>
                  <a:cubicBezTo>
                    <a:pt x="37" y="10"/>
                    <a:pt x="37" y="16"/>
                    <a:pt x="37" y="22"/>
                  </a:cubicBezTo>
                  <a:cubicBezTo>
                    <a:pt x="37" y="22"/>
                    <a:pt x="38" y="22"/>
                    <a:pt x="38" y="22"/>
                  </a:cubicBezTo>
                  <a:cubicBezTo>
                    <a:pt x="46" y="5"/>
                    <a:pt x="61" y="0"/>
                    <a:pt x="78" y="1"/>
                  </a:cubicBezTo>
                  <a:cubicBezTo>
                    <a:pt x="80" y="1"/>
                    <a:pt x="82" y="2"/>
                    <a:pt x="82" y="4"/>
                  </a:cubicBezTo>
                  <a:cubicBezTo>
                    <a:pt x="81" y="15"/>
                    <a:pt x="81" y="26"/>
                    <a:pt x="81" y="36"/>
                  </a:cubicBezTo>
                  <a:cubicBezTo>
                    <a:pt x="75" y="36"/>
                    <a:pt x="69" y="35"/>
                    <a:pt x="63" y="35"/>
                  </a:cubicBezTo>
                  <a:cubicBezTo>
                    <a:pt x="49" y="36"/>
                    <a:pt x="38" y="47"/>
                    <a:pt x="38" y="61"/>
                  </a:cubicBezTo>
                  <a:cubicBezTo>
                    <a:pt x="38" y="79"/>
                    <a:pt x="38" y="97"/>
                    <a:pt x="38" y="115"/>
                  </a:cubicBezTo>
                  <a:cubicBezTo>
                    <a:pt x="38" y="117"/>
                    <a:pt x="38" y="118"/>
                    <a:pt x="38" y="120"/>
                  </a:cubicBezTo>
                  <a:cubicBezTo>
                    <a:pt x="25" y="120"/>
                    <a:pt x="12" y="120"/>
                    <a:pt x="0" y="120"/>
                  </a:cubicBezTo>
                  <a:cubicBezTo>
                    <a:pt x="0" y="81"/>
                    <a:pt x="0" y="43"/>
                    <a:pt x="0" y="3"/>
                  </a:cubicBezTo>
                  <a:cubicBezTo>
                    <a:pt x="12" y="3"/>
                    <a:pt x="24" y="3"/>
                    <a:pt x="37" y="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86"/>
            <p:cNvSpPr>
              <a:spLocks/>
            </p:cNvSpPr>
            <p:nvPr userDrawn="1"/>
          </p:nvSpPr>
          <p:spPr bwMode="auto">
            <a:xfrm>
              <a:off x="2932" y="3071"/>
              <a:ext cx="90" cy="278"/>
            </a:xfrm>
            <a:custGeom>
              <a:avLst/>
              <a:gdLst>
                <a:gd name="T0" fmla="*/ 0 w 38"/>
                <a:gd name="T1" fmla="*/ 0 h 117"/>
                <a:gd name="T2" fmla="*/ 38 w 38"/>
                <a:gd name="T3" fmla="*/ 0 h 117"/>
                <a:gd name="T4" fmla="*/ 38 w 38"/>
                <a:gd name="T5" fmla="*/ 117 h 117"/>
                <a:gd name="T6" fmla="*/ 0 w 38"/>
                <a:gd name="T7" fmla="*/ 117 h 117"/>
                <a:gd name="T8" fmla="*/ 0 w 38"/>
                <a:gd name="T9" fmla="*/ 0 h 117"/>
              </a:gdLst>
              <a:ahLst/>
              <a:cxnLst>
                <a:cxn ang="0">
                  <a:pos x="T0" y="T1"/>
                </a:cxn>
                <a:cxn ang="0">
                  <a:pos x="T2" y="T3"/>
                </a:cxn>
                <a:cxn ang="0">
                  <a:pos x="T4" y="T5"/>
                </a:cxn>
                <a:cxn ang="0">
                  <a:pos x="T6" y="T7"/>
                </a:cxn>
                <a:cxn ang="0">
                  <a:pos x="T8" y="T9"/>
                </a:cxn>
              </a:cxnLst>
              <a:rect l="0" t="0" r="r" b="b"/>
              <a:pathLst>
                <a:path w="38" h="117">
                  <a:moveTo>
                    <a:pt x="0" y="0"/>
                  </a:moveTo>
                  <a:cubicBezTo>
                    <a:pt x="13" y="0"/>
                    <a:pt x="25" y="0"/>
                    <a:pt x="38" y="0"/>
                  </a:cubicBezTo>
                  <a:cubicBezTo>
                    <a:pt x="38" y="39"/>
                    <a:pt x="38" y="78"/>
                    <a:pt x="38" y="117"/>
                  </a:cubicBezTo>
                  <a:cubicBezTo>
                    <a:pt x="25" y="117"/>
                    <a:pt x="13" y="117"/>
                    <a:pt x="0" y="117"/>
                  </a:cubicBezTo>
                  <a:cubicBezTo>
                    <a:pt x="0" y="78"/>
                    <a:pt x="0" y="40"/>
                    <a:pt x="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87"/>
            <p:cNvSpPr>
              <a:spLocks/>
            </p:cNvSpPr>
            <p:nvPr userDrawn="1"/>
          </p:nvSpPr>
          <p:spPr bwMode="auto">
            <a:xfrm>
              <a:off x="4434" y="3071"/>
              <a:ext cx="90" cy="278"/>
            </a:xfrm>
            <a:custGeom>
              <a:avLst/>
              <a:gdLst>
                <a:gd name="T0" fmla="*/ 0 w 38"/>
                <a:gd name="T1" fmla="*/ 0 h 117"/>
                <a:gd name="T2" fmla="*/ 38 w 38"/>
                <a:gd name="T3" fmla="*/ 0 h 117"/>
                <a:gd name="T4" fmla="*/ 38 w 38"/>
                <a:gd name="T5" fmla="*/ 117 h 117"/>
                <a:gd name="T6" fmla="*/ 0 w 38"/>
                <a:gd name="T7" fmla="*/ 117 h 117"/>
                <a:gd name="T8" fmla="*/ 0 w 38"/>
                <a:gd name="T9" fmla="*/ 0 h 117"/>
              </a:gdLst>
              <a:ahLst/>
              <a:cxnLst>
                <a:cxn ang="0">
                  <a:pos x="T0" y="T1"/>
                </a:cxn>
                <a:cxn ang="0">
                  <a:pos x="T2" y="T3"/>
                </a:cxn>
                <a:cxn ang="0">
                  <a:pos x="T4" y="T5"/>
                </a:cxn>
                <a:cxn ang="0">
                  <a:pos x="T6" y="T7"/>
                </a:cxn>
                <a:cxn ang="0">
                  <a:pos x="T8" y="T9"/>
                </a:cxn>
              </a:cxnLst>
              <a:rect l="0" t="0" r="r" b="b"/>
              <a:pathLst>
                <a:path w="38" h="117">
                  <a:moveTo>
                    <a:pt x="0" y="0"/>
                  </a:moveTo>
                  <a:cubicBezTo>
                    <a:pt x="13" y="0"/>
                    <a:pt x="25" y="0"/>
                    <a:pt x="38" y="0"/>
                  </a:cubicBezTo>
                  <a:cubicBezTo>
                    <a:pt x="38" y="39"/>
                    <a:pt x="38" y="78"/>
                    <a:pt x="38" y="117"/>
                  </a:cubicBezTo>
                  <a:cubicBezTo>
                    <a:pt x="25" y="117"/>
                    <a:pt x="13" y="117"/>
                    <a:pt x="0" y="117"/>
                  </a:cubicBezTo>
                  <a:cubicBezTo>
                    <a:pt x="0" y="78"/>
                    <a:pt x="0" y="40"/>
                    <a:pt x="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88"/>
            <p:cNvSpPr>
              <a:spLocks/>
            </p:cNvSpPr>
            <p:nvPr userDrawn="1"/>
          </p:nvSpPr>
          <p:spPr bwMode="auto">
            <a:xfrm>
              <a:off x="4434" y="2969"/>
              <a:ext cx="90" cy="69"/>
            </a:xfrm>
            <a:custGeom>
              <a:avLst/>
              <a:gdLst>
                <a:gd name="T0" fmla="*/ 38 w 38"/>
                <a:gd name="T1" fmla="*/ 29 h 29"/>
                <a:gd name="T2" fmla="*/ 34 w 38"/>
                <a:gd name="T3" fmla="*/ 29 h 29"/>
                <a:gd name="T4" fmla="*/ 0 w 38"/>
                <a:gd name="T5" fmla="*/ 29 h 29"/>
                <a:gd name="T6" fmla="*/ 0 w 38"/>
                <a:gd name="T7" fmla="*/ 0 h 29"/>
                <a:gd name="T8" fmla="*/ 38 w 38"/>
                <a:gd name="T9" fmla="*/ 0 h 29"/>
                <a:gd name="T10" fmla="*/ 38 w 38"/>
                <a:gd name="T11" fmla="*/ 29 h 29"/>
              </a:gdLst>
              <a:ahLst/>
              <a:cxnLst>
                <a:cxn ang="0">
                  <a:pos x="T0" y="T1"/>
                </a:cxn>
                <a:cxn ang="0">
                  <a:pos x="T2" y="T3"/>
                </a:cxn>
                <a:cxn ang="0">
                  <a:pos x="T4" y="T5"/>
                </a:cxn>
                <a:cxn ang="0">
                  <a:pos x="T6" y="T7"/>
                </a:cxn>
                <a:cxn ang="0">
                  <a:pos x="T8" y="T9"/>
                </a:cxn>
                <a:cxn ang="0">
                  <a:pos x="T10" y="T11"/>
                </a:cxn>
              </a:cxnLst>
              <a:rect l="0" t="0" r="r" b="b"/>
              <a:pathLst>
                <a:path w="38" h="29">
                  <a:moveTo>
                    <a:pt x="38" y="29"/>
                  </a:moveTo>
                  <a:cubicBezTo>
                    <a:pt x="36" y="29"/>
                    <a:pt x="35" y="29"/>
                    <a:pt x="34" y="29"/>
                  </a:cubicBezTo>
                  <a:cubicBezTo>
                    <a:pt x="23" y="29"/>
                    <a:pt x="12" y="29"/>
                    <a:pt x="0" y="29"/>
                  </a:cubicBezTo>
                  <a:cubicBezTo>
                    <a:pt x="0" y="19"/>
                    <a:pt x="0" y="9"/>
                    <a:pt x="0" y="0"/>
                  </a:cubicBezTo>
                  <a:cubicBezTo>
                    <a:pt x="13" y="0"/>
                    <a:pt x="25" y="0"/>
                    <a:pt x="38" y="0"/>
                  </a:cubicBezTo>
                  <a:cubicBezTo>
                    <a:pt x="38" y="9"/>
                    <a:pt x="38" y="19"/>
                    <a:pt x="38" y="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89"/>
            <p:cNvSpPr>
              <a:spLocks/>
            </p:cNvSpPr>
            <p:nvPr userDrawn="1"/>
          </p:nvSpPr>
          <p:spPr bwMode="auto">
            <a:xfrm>
              <a:off x="2937" y="2969"/>
              <a:ext cx="90" cy="69"/>
            </a:xfrm>
            <a:custGeom>
              <a:avLst/>
              <a:gdLst>
                <a:gd name="T0" fmla="*/ 38 w 38"/>
                <a:gd name="T1" fmla="*/ 29 h 29"/>
                <a:gd name="T2" fmla="*/ 34 w 38"/>
                <a:gd name="T3" fmla="*/ 29 h 29"/>
                <a:gd name="T4" fmla="*/ 0 w 38"/>
                <a:gd name="T5" fmla="*/ 29 h 29"/>
                <a:gd name="T6" fmla="*/ 0 w 38"/>
                <a:gd name="T7" fmla="*/ 0 h 29"/>
                <a:gd name="T8" fmla="*/ 38 w 38"/>
                <a:gd name="T9" fmla="*/ 0 h 29"/>
                <a:gd name="T10" fmla="*/ 38 w 38"/>
                <a:gd name="T11" fmla="*/ 29 h 29"/>
              </a:gdLst>
              <a:ahLst/>
              <a:cxnLst>
                <a:cxn ang="0">
                  <a:pos x="T0" y="T1"/>
                </a:cxn>
                <a:cxn ang="0">
                  <a:pos x="T2" y="T3"/>
                </a:cxn>
                <a:cxn ang="0">
                  <a:pos x="T4" y="T5"/>
                </a:cxn>
                <a:cxn ang="0">
                  <a:pos x="T6" y="T7"/>
                </a:cxn>
                <a:cxn ang="0">
                  <a:pos x="T8" y="T9"/>
                </a:cxn>
                <a:cxn ang="0">
                  <a:pos x="T10" y="T11"/>
                </a:cxn>
              </a:cxnLst>
              <a:rect l="0" t="0" r="r" b="b"/>
              <a:pathLst>
                <a:path w="38" h="29">
                  <a:moveTo>
                    <a:pt x="38" y="29"/>
                  </a:moveTo>
                  <a:cubicBezTo>
                    <a:pt x="36" y="29"/>
                    <a:pt x="35" y="29"/>
                    <a:pt x="34" y="29"/>
                  </a:cubicBezTo>
                  <a:cubicBezTo>
                    <a:pt x="23" y="29"/>
                    <a:pt x="12" y="29"/>
                    <a:pt x="0" y="29"/>
                  </a:cubicBezTo>
                  <a:cubicBezTo>
                    <a:pt x="0" y="19"/>
                    <a:pt x="0" y="9"/>
                    <a:pt x="0" y="0"/>
                  </a:cubicBezTo>
                  <a:cubicBezTo>
                    <a:pt x="13" y="0"/>
                    <a:pt x="25" y="0"/>
                    <a:pt x="38" y="0"/>
                  </a:cubicBezTo>
                  <a:cubicBezTo>
                    <a:pt x="38" y="9"/>
                    <a:pt x="38" y="19"/>
                    <a:pt x="38" y="2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65665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0" y="0"/>
            <a:ext cx="9144000" cy="6857999"/>
          </a:xfrm>
          <a:solidFill>
            <a:schemeClr val="bg2">
              <a:lumMod val="75000"/>
            </a:schemeClr>
          </a:solidFill>
          <a:ln w="19050">
            <a:noFill/>
          </a:ln>
        </p:spPr>
        <p:txBody>
          <a:bodyPr anchor="ctr">
            <a:normAutofit/>
          </a:bodyPr>
          <a:lstStyle>
            <a:lvl1pPr algn="ctr">
              <a:defRPr sz="900"/>
            </a:lvl1pPr>
          </a:lstStyle>
          <a:p>
            <a:endParaRPr lang="en-US"/>
          </a:p>
        </p:txBody>
      </p:sp>
      <p:sp>
        <p:nvSpPr>
          <p:cNvPr id="2" name="Title 1"/>
          <p:cNvSpPr>
            <a:spLocks noGrp="1"/>
          </p:cNvSpPr>
          <p:nvPr>
            <p:ph type="title"/>
          </p:nvPr>
        </p:nvSpPr>
        <p:spPr>
          <a:xfrm>
            <a:off x="807677" y="600246"/>
            <a:ext cx="2015954" cy="2015954"/>
          </a:xfrm>
          <a:prstGeom prst="ellipse">
            <a:avLst/>
          </a:prstGeom>
          <a:solidFill>
            <a:schemeClr val="bg1"/>
          </a:solidFill>
          <a:ln w="38100">
            <a:solidFill>
              <a:schemeClr val="accent3"/>
            </a:solidFill>
          </a:ln>
        </p:spPr>
        <p:txBody>
          <a:bodyPr lIns="0" tIns="0" rIns="0" bIns="0" anchor="ctr"/>
          <a:lstStyle>
            <a:lvl1pPr algn="l">
              <a:lnSpc>
                <a:spcPct val="85000"/>
              </a:lnSpc>
              <a:defRPr sz="1600" b="0" cap="none" baseline="0">
                <a:solidFill>
                  <a:schemeClr val="accent3"/>
                </a:solidFill>
              </a:defRPr>
            </a:lvl1pPr>
          </a:lstStyle>
          <a:p>
            <a:r>
              <a:rPr lang="en-US" dirty="0"/>
              <a:t>Click to edit Master title style</a:t>
            </a:r>
          </a:p>
        </p:txBody>
      </p:sp>
    </p:spTree>
    <p:extLst>
      <p:ext uri="{BB962C8B-B14F-4D97-AF65-F5344CB8AC3E}">
        <p14:creationId xmlns:p14="http://schemas.microsoft.com/office/powerpoint/2010/main" val="64298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Imag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0" y="0"/>
            <a:ext cx="9144000" cy="6857999"/>
          </a:xfrm>
          <a:solidFill>
            <a:schemeClr val="bg2">
              <a:lumMod val="75000"/>
            </a:schemeClr>
          </a:solidFill>
          <a:ln w="19050">
            <a:noFill/>
          </a:ln>
        </p:spPr>
        <p:txBody>
          <a:bodyPr anchor="ctr">
            <a:normAutofit/>
          </a:bodyPr>
          <a:lstStyle>
            <a:lvl1pPr algn="ctr">
              <a:defRPr sz="900"/>
            </a:lvl1pPr>
          </a:lstStyle>
          <a:p>
            <a:endParaRPr lang="en-US"/>
          </a:p>
        </p:txBody>
      </p:sp>
    </p:spTree>
    <p:extLst>
      <p:ext uri="{BB962C8B-B14F-4D97-AF65-F5344CB8AC3E}">
        <p14:creationId xmlns:p14="http://schemas.microsoft.com/office/powerpoint/2010/main" val="3581789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DA80C1-B06C-6246-B3E5-026D6F68DA16}" type="datetimeFigureOut">
              <a:rPr lang="en-US" smtClean="0"/>
              <a:t>4/2/2020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7EE75BE-AF71-5943-8DC8-6D29C75854CA}" type="slidenum">
              <a:rPr lang="en-US" smtClean="0"/>
              <a:t>‹#›</a:t>
            </a:fld>
            <a:endParaRPr lang="en-US" dirty="0"/>
          </a:p>
        </p:txBody>
      </p:sp>
    </p:spTree>
    <p:extLst>
      <p:ext uri="{BB962C8B-B14F-4D97-AF65-F5344CB8AC3E}">
        <p14:creationId xmlns:p14="http://schemas.microsoft.com/office/powerpoint/2010/main" val="5395192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 name="Shape 6"/>
          <p:cNvSpPr>
            <a:spLocks noGrp="1"/>
          </p:cNvSpPr>
          <p:nvPr>
            <p:ph type="sldNum" sz="quarter" idx="2"/>
          </p:nvPr>
        </p:nvSpPr>
        <p:spPr>
          <a:prstGeom prst="rect">
            <a:avLst/>
          </a:prstGeom>
        </p:spPr>
        <p:txBody>
          <a:bodyPr lIns="45719" tIns="45719" rIns="45719" bIns="45719"/>
          <a:lstStyle>
            <a:lvl1pPr>
              <a:defRPr>
                <a:solidFill>
                  <a:srgbClr val="898989"/>
                </a:solidFill>
              </a:defRPr>
            </a:lvl1pPr>
          </a:lstStyle>
          <a:p>
            <a:pPr lvl="0"/>
            <a:fld id="{86CB4B4D-7CA3-9044-876B-883B54F8677D}" type="slidenum">
              <a:rPr/>
              <a:pPr lvl="0"/>
              <a:t>‹#›</a:t>
            </a:fld>
            <a:endParaRPr/>
          </a:p>
        </p:txBody>
      </p:sp>
    </p:spTree>
    <p:extLst>
      <p:ext uri="{BB962C8B-B14F-4D97-AF65-F5344CB8AC3E}">
        <p14:creationId xmlns:p14="http://schemas.microsoft.com/office/powerpoint/2010/main" val="333556697"/>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B0F9B0C-7B34-435D-AF66-FC1556500E50}"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650A64-610E-404E-944A-19703B5E1ACB}" type="slidenum">
              <a:rPr lang="en-US" smtClean="0"/>
              <a:t>‹#›</a:t>
            </a:fld>
            <a:endParaRPr lang="en-US"/>
          </a:p>
        </p:txBody>
      </p:sp>
    </p:spTree>
    <p:extLst>
      <p:ext uri="{BB962C8B-B14F-4D97-AF65-F5344CB8AC3E}">
        <p14:creationId xmlns:p14="http://schemas.microsoft.com/office/powerpoint/2010/main" val="17930745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9968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8127533-1987-4F30-8577-B5B85DF926DF}"/>
              </a:ext>
            </a:extLst>
          </p:cNvPr>
          <p:cNvSpPr>
            <a:spLocks noGrp="1" noChangeArrowheads="1"/>
          </p:cNvSpPr>
          <p:nvPr>
            <p:ph type="dt" sz="half" idx="10"/>
          </p:nvPr>
        </p:nvSpPr>
        <p:spPr>
          <a:ln/>
        </p:spPr>
        <p:txBody>
          <a:bodyPr/>
          <a:lstStyle>
            <a:lvl1pPr>
              <a:defRPr/>
            </a:lvl1pPr>
          </a:lstStyle>
          <a:p>
            <a:pPr>
              <a:defRPr/>
            </a:pPr>
            <a:fld id="{3B012053-943B-4EC7-B786-8B06981D2268}" type="datetimeFigureOut">
              <a:rPr lang="en-US"/>
              <a:pPr>
                <a:defRPr/>
              </a:pPr>
              <a:t>4/2/2020</a:t>
            </a:fld>
            <a:endParaRPr lang="en-US"/>
          </a:p>
        </p:txBody>
      </p:sp>
      <p:sp>
        <p:nvSpPr>
          <p:cNvPr id="5" name="Rectangle 5">
            <a:extLst>
              <a:ext uri="{FF2B5EF4-FFF2-40B4-BE49-F238E27FC236}">
                <a16:creationId xmlns:a16="http://schemas.microsoft.com/office/drawing/2014/main" id="{DF4C58B8-14F0-4309-A19B-4759B8200C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E27FD47-CAD5-4BD8-8F0B-8E7DB56A1A82}"/>
              </a:ext>
            </a:extLst>
          </p:cNvPr>
          <p:cNvSpPr>
            <a:spLocks noGrp="1" noChangeArrowheads="1"/>
          </p:cNvSpPr>
          <p:nvPr>
            <p:ph type="sldNum" sz="quarter" idx="12"/>
          </p:nvPr>
        </p:nvSpPr>
        <p:spPr>
          <a:ln/>
        </p:spPr>
        <p:txBody>
          <a:bodyPr/>
          <a:lstStyle>
            <a:lvl1pPr>
              <a:defRPr/>
            </a:lvl1pPr>
          </a:lstStyle>
          <a:p>
            <a:pPr>
              <a:defRPr/>
            </a:pPr>
            <a:fld id="{39F21A35-1741-4C3E-8E6F-AC2D8383AE93}" type="slidenum">
              <a:rPr lang="en-US" altLang="en-US"/>
              <a:pPr>
                <a:defRPr/>
              </a:pPr>
              <a:t>‹#›</a:t>
            </a:fld>
            <a:endParaRPr lang="en-US" altLang="en-US"/>
          </a:p>
        </p:txBody>
      </p:sp>
    </p:spTree>
    <p:extLst>
      <p:ext uri="{BB962C8B-B14F-4D97-AF65-F5344CB8AC3E}">
        <p14:creationId xmlns:p14="http://schemas.microsoft.com/office/powerpoint/2010/main" val="26580586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EAF1A7E-D6D1-4938-88D3-BFFA69D742D3}"/>
              </a:ext>
            </a:extLst>
          </p:cNvPr>
          <p:cNvSpPr>
            <a:spLocks noGrp="1" noChangeArrowheads="1"/>
          </p:cNvSpPr>
          <p:nvPr>
            <p:ph type="dt" sz="half" idx="10"/>
          </p:nvPr>
        </p:nvSpPr>
        <p:spPr>
          <a:ln/>
        </p:spPr>
        <p:txBody>
          <a:bodyPr/>
          <a:lstStyle>
            <a:lvl1pPr>
              <a:defRPr/>
            </a:lvl1pPr>
          </a:lstStyle>
          <a:p>
            <a:pPr>
              <a:defRPr/>
            </a:pPr>
            <a:fld id="{28EBF548-6D69-4853-AA02-5A8F71C78FDB}" type="datetimeFigureOut">
              <a:rPr lang="en-US"/>
              <a:pPr>
                <a:defRPr/>
              </a:pPr>
              <a:t>4/2/2020</a:t>
            </a:fld>
            <a:endParaRPr lang="en-US"/>
          </a:p>
        </p:txBody>
      </p:sp>
      <p:sp>
        <p:nvSpPr>
          <p:cNvPr id="5" name="Rectangle 5">
            <a:extLst>
              <a:ext uri="{FF2B5EF4-FFF2-40B4-BE49-F238E27FC236}">
                <a16:creationId xmlns:a16="http://schemas.microsoft.com/office/drawing/2014/main" id="{DDB7407A-0310-4189-8163-80D9F19172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149EB88-AFB0-4D1C-AD66-3DE850DC1EEA}"/>
              </a:ext>
            </a:extLst>
          </p:cNvPr>
          <p:cNvSpPr>
            <a:spLocks noGrp="1" noChangeArrowheads="1"/>
          </p:cNvSpPr>
          <p:nvPr>
            <p:ph type="sldNum" sz="quarter" idx="12"/>
          </p:nvPr>
        </p:nvSpPr>
        <p:spPr>
          <a:ln/>
        </p:spPr>
        <p:txBody>
          <a:bodyPr/>
          <a:lstStyle>
            <a:lvl1pPr>
              <a:defRPr/>
            </a:lvl1pPr>
          </a:lstStyle>
          <a:p>
            <a:pPr>
              <a:defRPr/>
            </a:pPr>
            <a:fld id="{D57F9CEF-55C8-4242-A2FE-15CE31D5614C}" type="slidenum">
              <a:rPr lang="en-US" altLang="en-US"/>
              <a:pPr>
                <a:defRPr/>
              </a:pPr>
              <a:t>‹#›</a:t>
            </a:fld>
            <a:endParaRPr lang="en-US" altLang="en-US"/>
          </a:p>
        </p:txBody>
      </p:sp>
    </p:spTree>
    <p:extLst>
      <p:ext uri="{BB962C8B-B14F-4D97-AF65-F5344CB8AC3E}">
        <p14:creationId xmlns:p14="http://schemas.microsoft.com/office/powerpoint/2010/main" val="316454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9B7E30B-5E53-4B26-BB94-32AE95835A86}"/>
              </a:ext>
            </a:extLst>
          </p:cNvPr>
          <p:cNvSpPr>
            <a:spLocks noGrp="1" noChangeArrowheads="1"/>
          </p:cNvSpPr>
          <p:nvPr>
            <p:ph type="dt" sz="half" idx="10"/>
          </p:nvPr>
        </p:nvSpPr>
        <p:spPr>
          <a:ln/>
        </p:spPr>
        <p:txBody>
          <a:bodyPr/>
          <a:lstStyle>
            <a:lvl1pPr>
              <a:defRPr/>
            </a:lvl1pPr>
          </a:lstStyle>
          <a:p>
            <a:pPr>
              <a:defRPr/>
            </a:pPr>
            <a:fld id="{36F1DE58-5E94-4732-9BE0-54069E145237}" type="datetimeFigureOut">
              <a:rPr lang="en-US"/>
              <a:pPr>
                <a:defRPr/>
              </a:pPr>
              <a:t>4/2/2020</a:t>
            </a:fld>
            <a:endParaRPr lang="en-US"/>
          </a:p>
        </p:txBody>
      </p:sp>
      <p:sp>
        <p:nvSpPr>
          <p:cNvPr id="5" name="Rectangle 5">
            <a:extLst>
              <a:ext uri="{FF2B5EF4-FFF2-40B4-BE49-F238E27FC236}">
                <a16:creationId xmlns:a16="http://schemas.microsoft.com/office/drawing/2014/main" id="{BF54A3D7-41F4-49A4-BCFC-6BFF843379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1D2761-F14D-4A92-9045-93A2ECCA5225}"/>
              </a:ext>
            </a:extLst>
          </p:cNvPr>
          <p:cNvSpPr>
            <a:spLocks noGrp="1" noChangeArrowheads="1"/>
          </p:cNvSpPr>
          <p:nvPr>
            <p:ph type="sldNum" sz="quarter" idx="12"/>
          </p:nvPr>
        </p:nvSpPr>
        <p:spPr>
          <a:ln/>
        </p:spPr>
        <p:txBody>
          <a:bodyPr/>
          <a:lstStyle>
            <a:lvl1pPr>
              <a:defRPr/>
            </a:lvl1pPr>
          </a:lstStyle>
          <a:p>
            <a:pPr>
              <a:defRPr/>
            </a:pPr>
            <a:fld id="{0D21E3D5-2759-4F80-92BB-315F497028CF}" type="slidenum">
              <a:rPr lang="en-US" altLang="en-US"/>
              <a:pPr>
                <a:defRPr/>
              </a:pPr>
              <a:t>‹#›</a:t>
            </a:fld>
            <a:endParaRPr lang="en-US" altLang="en-US"/>
          </a:p>
        </p:txBody>
      </p:sp>
    </p:spTree>
    <p:extLst>
      <p:ext uri="{BB962C8B-B14F-4D97-AF65-F5344CB8AC3E}">
        <p14:creationId xmlns:p14="http://schemas.microsoft.com/office/powerpoint/2010/main" val="9498034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057400"/>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40386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C304816-BD69-453D-B4ED-E230779BC5B5}"/>
              </a:ext>
            </a:extLst>
          </p:cNvPr>
          <p:cNvSpPr>
            <a:spLocks noGrp="1" noChangeArrowheads="1"/>
          </p:cNvSpPr>
          <p:nvPr>
            <p:ph type="dt" sz="half" idx="10"/>
          </p:nvPr>
        </p:nvSpPr>
        <p:spPr>
          <a:ln/>
        </p:spPr>
        <p:txBody>
          <a:bodyPr/>
          <a:lstStyle>
            <a:lvl1pPr>
              <a:defRPr/>
            </a:lvl1pPr>
          </a:lstStyle>
          <a:p>
            <a:pPr>
              <a:defRPr/>
            </a:pPr>
            <a:fld id="{16CD5A8E-C462-4336-A939-5CF27EC52A04}" type="datetimeFigureOut">
              <a:rPr lang="en-US"/>
              <a:pPr>
                <a:defRPr/>
              </a:pPr>
              <a:t>4/2/2020</a:t>
            </a:fld>
            <a:endParaRPr lang="en-US"/>
          </a:p>
        </p:txBody>
      </p:sp>
      <p:sp>
        <p:nvSpPr>
          <p:cNvPr id="6" name="Rectangle 5">
            <a:extLst>
              <a:ext uri="{FF2B5EF4-FFF2-40B4-BE49-F238E27FC236}">
                <a16:creationId xmlns:a16="http://schemas.microsoft.com/office/drawing/2014/main" id="{0F607B69-8881-42C5-9A2E-F855821077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A0FDC2B-B178-4127-9549-AE5630DAF434}"/>
              </a:ext>
            </a:extLst>
          </p:cNvPr>
          <p:cNvSpPr>
            <a:spLocks noGrp="1" noChangeArrowheads="1"/>
          </p:cNvSpPr>
          <p:nvPr>
            <p:ph type="sldNum" sz="quarter" idx="12"/>
          </p:nvPr>
        </p:nvSpPr>
        <p:spPr>
          <a:ln/>
        </p:spPr>
        <p:txBody>
          <a:bodyPr/>
          <a:lstStyle>
            <a:lvl1pPr>
              <a:defRPr/>
            </a:lvl1pPr>
          </a:lstStyle>
          <a:p>
            <a:pPr>
              <a:defRPr/>
            </a:pPr>
            <a:fld id="{9366F1F5-8877-4D86-99D4-9A52CCA80FD6}" type="slidenum">
              <a:rPr lang="en-US" altLang="en-US"/>
              <a:pPr>
                <a:defRPr/>
              </a:pPr>
              <a:t>‹#›</a:t>
            </a:fld>
            <a:endParaRPr lang="en-US" altLang="en-US"/>
          </a:p>
        </p:txBody>
      </p:sp>
    </p:spTree>
    <p:extLst>
      <p:ext uri="{BB962C8B-B14F-4D97-AF65-F5344CB8AC3E}">
        <p14:creationId xmlns:p14="http://schemas.microsoft.com/office/powerpoint/2010/main" val="18035657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B656F46-9AC3-4DE3-A4E8-3473F86E3CE1}"/>
              </a:ext>
            </a:extLst>
          </p:cNvPr>
          <p:cNvSpPr>
            <a:spLocks noGrp="1" noChangeArrowheads="1"/>
          </p:cNvSpPr>
          <p:nvPr>
            <p:ph type="dt" sz="half" idx="10"/>
          </p:nvPr>
        </p:nvSpPr>
        <p:spPr>
          <a:ln/>
        </p:spPr>
        <p:txBody>
          <a:bodyPr/>
          <a:lstStyle>
            <a:lvl1pPr>
              <a:defRPr/>
            </a:lvl1pPr>
          </a:lstStyle>
          <a:p>
            <a:pPr>
              <a:defRPr/>
            </a:pPr>
            <a:fld id="{9D8D9913-383F-4CFB-85DF-88381C3C11D7}" type="datetimeFigureOut">
              <a:rPr lang="en-US"/>
              <a:pPr>
                <a:defRPr/>
              </a:pPr>
              <a:t>4/2/2020</a:t>
            </a:fld>
            <a:endParaRPr lang="en-US"/>
          </a:p>
        </p:txBody>
      </p:sp>
      <p:sp>
        <p:nvSpPr>
          <p:cNvPr id="8" name="Rectangle 5">
            <a:extLst>
              <a:ext uri="{FF2B5EF4-FFF2-40B4-BE49-F238E27FC236}">
                <a16:creationId xmlns:a16="http://schemas.microsoft.com/office/drawing/2014/main" id="{4FA3A45C-DC3E-4776-90CB-C25FAB964B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AC13BB2-5E9E-4F93-B380-41A4EEB4F6E9}"/>
              </a:ext>
            </a:extLst>
          </p:cNvPr>
          <p:cNvSpPr>
            <a:spLocks noGrp="1" noChangeArrowheads="1"/>
          </p:cNvSpPr>
          <p:nvPr>
            <p:ph type="sldNum" sz="quarter" idx="12"/>
          </p:nvPr>
        </p:nvSpPr>
        <p:spPr>
          <a:ln/>
        </p:spPr>
        <p:txBody>
          <a:bodyPr/>
          <a:lstStyle>
            <a:lvl1pPr>
              <a:defRPr/>
            </a:lvl1pPr>
          </a:lstStyle>
          <a:p>
            <a:pPr>
              <a:defRPr/>
            </a:pPr>
            <a:fld id="{E393A598-9CB9-4AA9-83A3-CD57258EEF01}" type="slidenum">
              <a:rPr lang="en-US" altLang="en-US"/>
              <a:pPr>
                <a:defRPr/>
              </a:pPr>
              <a:t>‹#›</a:t>
            </a:fld>
            <a:endParaRPr lang="en-US" altLang="en-US"/>
          </a:p>
        </p:txBody>
      </p:sp>
    </p:spTree>
    <p:extLst>
      <p:ext uri="{BB962C8B-B14F-4D97-AF65-F5344CB8AC3E}">
        <p14:creationId xmlns:p14="http://schemas.microsoft.com/office/powerpoint/2010/main" val="21270925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70B9F95-6F20-4A82-80BE-77C8B90B85D3}"/>
              </a:ext>
            </a:extLst>
          </p:cNvPr>
          <p:cNvSpPr>
            <a:spLocks noGrp="1" noChangeArrowheads="1"/>
          </p:cNvSpPr>
          <p:nvPr>
            <p:ph type="dt" sz="half" idx="10"/>
          </p:nvPr>
        </p:nvSpPr>
        <p:spPr>
          <a:ln/>
        </p:spPr>
        <p:txBody>
          <a:bodyPr/>
          <a:lstStyle>
            <a:lvl1pPr>
              <a:defRPr/>
            </a:lvl1pPr>
          </a:lstStyle>
          <a:p>
            <a:pPr>
              <a:defRPr/>
            </a:pPr>
            <a:fld id="{93C1EE75-089B-4E3F-8913-2BBE4EC7A909}" type="datetimeFigureOut">
              <a:rPr lang="en-US"/>
              <a:pPr>
                <a:defRPr/>
              </a:pPr>
              <a:t>4/2/2020</a:t>
            </a:fld>
            <a:endParaRPr lang="en-US"/>
          </a:p>
        </p:txBody>
      </p:sp>
      <p:sp>
        <p:nvSpPr>
          <p:cNvPr id="4" name="Rectangle 5">
            <a:extLst>
              <a:ext uri="{FF2B5EF4-FFF2-40B4-BE49-F238E27FC236}">
                <a16:creationId xmlns:a16="http://schemas.microsoft.com/office/drawing/2014/main" id="{37D91224-0416-4352-AD99-0A44C6248A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C9BCFFF-DDE4-4C09-BEF8-A16F0153D63D}"/>
              </a:ext>
            </a:extLst>
          </p:cNvPr>
          <p:cNvSpPr>
            <a:spLocks noGrp="1" noChangeArrowheads="1"/>
          </p:cNvSpPr>
          <p:nvPr>
            <p:ph type="sldNum" sz="quarter" idx="12"/>
          </p:nvPr>
        </p:nvSpPr>
        <p:spPr>
          <a:ln/>
        </p:spPr>
        <p:txBody>
          <a:bodyPr/>
          <a:lstStyle>
            <a:lvl1pPr>
              <a:defRPr/>
            </a:lvl1pPr>
          </a:lstStyle>
          <a:p>
            <a:pPr>
              <a:defRPr/>
            </a:pPr>
            <a:fld id="{4C13E7E9-9E7C-46C9-9337-36FD1012BB6E}" type="slidenum">
              <a:rPr lang="en-US" altLang="en-US"/>
              <a:pPr>
                <a:defRPr/>
              </a:pPr>
              <a:t>‹#›</a:t>
            </a:fld>
            <a:endParaRPr lang="en-US" altLang="en-US"/>
          </a:p>
        </p:txBody>
      </p:sp>
    </p:spTree>
    <p:extLst>
      <p:ext uri="{BB962C8B-B14F-4D97-AF65-F5344CB8AC3E}">
        <p14:creationId xmlns:p14="http://schemas.microsoft.com/office/powerpoint/2010/main" val="23840728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3CAB19D-1363-45EC-B0F2-507777C994F4}"/>
              </a:ext>
            </a:extLst>
          </p:cNvPr>
          <p:cNvSpPr>
            <a:spLocks noGrp="1" noChangeArrowheads="1"/>
          </p:cNvSpPr>
          <p:nvPr>
            <p:ph type="dt" sz="half" idx="10"/>
          </p:nvPr>
        </p:nvSpPr>
        <p:spPr>
          <a:ln/>
        </p:spPr>
        <p:txBody>
          <a:bodyPr/>
          <a:lstStyle>
            <a:lvl1pPr>
              <a:defRPr/>
            </a:lvl1pPr>
          </a:lstStyle>
          <a:p>
            <a:pPr>
              <a:defRPr/>
            </a:pPr>
            <a:fld id="{3E0F3013-3989-4802-A07A-3A2AD38DD296}" type="datetimeFigureOut">
              <a:rPr lang="en-US"/>
              <a:pPr>
                <a:defRPr/>
              </a:pPr>
              <a:t>4/2/2020</a:t>
            </a:fld>
            <a:endParaRPr lang="en-US"/>
          </a:p>
        </p:txBody>
      </p:sp>
      <p:sp>
        <p:nvSpPr>
          <p:cNvPr id="3" name="Rectangle 5">
            <a:extLst>
              <a:ext uri="{FF2B5EF4-FFF2-40B4-BE49-F238E27FC236}">
                <a16:creationId xmlns:a16="http://schemas.microsoft.com/office/drawing/2014/main" id="{1E2897EA-4839-4AD5-87C1-2F9989E73F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1C1C59E-453E-4083-A602-BCDDB9F45494}"/>
              </a:ext>
            </a:extLst>
          </p:cNvPr>
          <p:cNvSpPr>
            <a:spLocks noGrp="1" noChangeArrowheads="1"/>
          </p:cNvSpPr>
          <p:nvPr>
            <p:ph type="sldNum" sz="quarter" idx="12"/>
          </p:nvPr>
        </p:nvSpPr>
        <p:spPr>
          <a:ln/>
        </p:spPr>
        <p:txBody>
          <a:bodyPr/>
          <a:lstStyle>
            <a:lvl1pPr>
              <a:defRPr/>
            </a:lvl1pPr>
          </a:lstStyle>
          <a:p>
            <a:pPr>
              <a:defRPr/>
            </a:pPr>
            <a:fld id="{70CE9DCB-EDAE-4FF6-8231-436F19590EB5}" type="slidenum">
              <a:rPr lang="en-US" altLang="en-US"/>
              <a:pPr>
                <a:defRPr/>
              </a:pPr>
              <a:t>‹#›</a:t>
            </a:fld>
            <a:endParaRPr lang="en-US" altLang="en-US"/>
          </a:p>
        </p:txBody>
      </p:sp>
    </p:spTree>
    <p:extLst>
      <p:ext uri="{BB962C8B-B14F-4D97-AF65-F5344CB8AC3E}">
        <p14:creationId xmlns:p14="http://schemas.microsoft.com/office/powerpoint/2010/main" val="181263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13.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9.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1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15.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21.pn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7.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8.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DA80C1-B06C-6246-B3E5-026D6F68DA16}" type="datetimeFigureOut">
              <a:rPr lang="en-US" smtClean="0"/>
              <a:t>4/2/2020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EE75BE-AF71-5943-8DC8-6D29C75854CA}" type="slidenum">
              <a:rPr lang="en-US" smtClean="0"/>
              <a:t>‹#›</a:t>
            </a:fld>
            <a:endParaRPr lang="en-US" dirty="0"/>
          </a:p>
        </p:txBody>
      </p:sp>
    </p:spTree>
    <p:extLst>
      <p:ext uri="{BB962C8B-B14F-4D97-AF65-F5344CB8AC3E}">
        <p14:creationId xmlns:p14="http://schemas.microsoft.com/office/powerpoint/2010/main" val="15977827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8" descr="MainBorder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0"/>
            <a:ext cx="9155113" cy="69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Slide Number Placeholder 14"/>
          <p:cNvSpPr txBox="1">
            <a:spLocks/>
          </p:cNvSpPr>
          <p:nvPr/>
        </p:nvSpPr>
        <p:spPr bwMode="auto">
          <a:xfrm>
            <a:off x="6553200" y="63500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defRPr/>
            </a:pPr>
            <a:fld id="{31F77A1E-05AF-4AA3-BDDF-F44E635EFCC2}" type="slidenum">
              <a:rPr lang="en-US" altLang="en-US" sz="800" smtClean="0"/>
              <a:pPr algn="r" eaLnBrk="1" hangingPunct="1">
                <a:defRPr/>
              </a:pPr>
              <a:t>‹#›</a:t>
            </a:fld>
            <a:endParaRPr lang="en-US" altLang="en-US" sz="800" dirty="0"/>
          </a:p>
        </p:txBody>
      </p:sp>
      <p:pic>
        <p:nvPicPr>
          <p:cNvPr id="2052" name="Picture 5" descr="Q_only_2c_cmyk.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1463" y="6096000"/>
            <a:ext cx="414337"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5729132"/>
      </p:ext>
    </p:extLst>
  </p:cSld>
  <p:clrMap bg1="lt1" tx1="dk1" bg2="lt2" tx2="dk2" accent1="accent1" accent2="accent2" accent3="accent3" accent4="accent4" accent5="accent5" accent6="accent6" hlink="hlink" folHlink="folHlink"/>
  <p:txStyles>
    <p:titleStyle>
      <a:lvl1pPr algn="ctr" rtl="0" eaLnBrk="1" fontAlgn="base" hangingPunct="1">
        <a:spcBef>
          <a:spcPct val="0"/>
        </a:spcBef>
        <a:spcAft>
          <a:spcPct val="0"/>
        </a:spcAft>
        <a:defRPr sz="4400">
          <a:solidFill>
            <a:schemeClr val="tx2"/>
          </a:solidFill>
          <a:latin typeface="+mj-lt"/>
          <a:ea typeface="ＭＳ Ｐゴシック" pitchFamily="34" charset="-128"/>
          <a:cs typeface="ＭＳ Ｐゴシック"/>
        </a:defRPr>
      </a:lvl1pPr>
      <a:lvl2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2pPr>
      <a:lvl3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3pPr>
      <a:lvl4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4pPr>
      <a:lvl5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pitchFamily="34" charset="-128"/>
          <a:cs typeface="ＭＳ Ｐゴシック"/>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112" charset="-128"/>
          <a:cs typeface="ＭＳ Ｐゴシック"/>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12" charset="-128"/>
          <a:cs typeface="ＭＳ Ｐゴシック"/>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12" charset="-128"/>
          <a:cs typeface="ＭＳ Ｐゴシック"/>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8" descr="MainBorder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0"/>
            <a:ext cx="9155113" cy="69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Slide Number Placeholder 14"/>
          <p:cNvSpPr txBox="1">
            <a:spLocks/>
          </p:cNvSpPr>
          <p:nvPr/>
        </p:nvSpPr>
        <p:spPr bwMode="auto">
          <a:xfrm>
            <a:off x="6553200" y="63500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defRPr/>
            </a:pPr>
            <a:fld id="{31F77A1E-05AF-4AA3-BDDF-F44E635EFCC2}" type="slidenum">
              <a:rPr lang="en-US" altLang="en-US" sz="800" smtClean="0"/>
              <a:pPr algn="r" eaLnBrk="1" hangingPunct="1">
                <a:defRPr/>
              </a:pPr>
              <a:t>‹#›</a:t>
            </a:fld>
            <a:endParaRPr lang="en-US" altLang="en-US" sz="800" dirty="0"/>
          </a:p>
        </p:txBody>
      </p:sp>
      <p:pic>
        <p:nvPicPr>
          <p:cNvPr id="2052" name="Picture 5" descr="Q_only_2c_cmyk.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1463" y="6096000"/>
            <a:ext cx="414337"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2859166"/>
      </p:ext>
    </p:extLst>
  </p:cSld>
  <p:clrMap bg1="lt1" tx1="dk1" bg2="lt2" tx2="dk2" accent1="accent1" accent2="accent2" accent3="accent3" accent4="accent4" accent5="accent5" accent6="accent6" hlink="hlink" folHlink="folHlink"/>
  <p:txStyles>
    <p:titleStyle>
      <a:lvl1pPr algn="ctr" rtl="0" eaLnBrk="1" fontAlgn="base" hangingPunct="1">
        <a:spcBef>
          <a:spcPct val="0"/>
        </a:spcBef>
        <a:spcAft>
          <a:spcPct val="0"/>
        </a:spcAft>
        <a:defRPr sz="4400">
          <a:solidFill>
            <a:schemeClr val="tx2"/>
          </a:solidFill>
          <a:latin typeface="+mj-lt"/>
          <a:ea typeface="ＭＳ Ｐゴシック" pitchFamily="34" charset="-128"/>
          <a:cs typeface="ＭＳ Ｐゴシック"/>
        </a:defRPr>
      </a:lvl1pPr>
      <a:lvl2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2pPr>
      <a:lvl3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3pPr>
      <a:lvl4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4pPr>
      <a:lvl5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pitchFamily="34" charset="-128"/>
          <a:cs typeface="ＭＳ Ｐゴシック"/>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112" charset="-128"/>
          <a:cs typeface="ＭＳ Ｐゴシック"/>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12" charset="-128"/>
          <a:cs typeface="ＭＳ Ｐゴシック"/>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12" charset="-128"/>
          <a:cs typeface="ＭＳ Ｐゴシック"/>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8" descr="MainBorder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0"/>
            <a:ext cx="9155113" cy="69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Slide Number Placeholder 14"/>
          <p:cNvSpPr txBox="1">
            <a:spLocks/>
          </p:cNvSpPr>
          <p:nvPr/>
        </p:nvSpPr>
        <p:spPr bwMode="auto">
          <a:xfrm>
            <a:off x="6553200" y="63500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defRPr/>
            </a:pPr>
            <a:fld id="{31F77A1E-05AF-4AA3-BDDF-F44E635EFCC2}" type="slidenum">
              <a:rPr lang="en-US" altLang="en-US" sz="800" smtClean="0"/>
              <a:pPr algn="r" eaLnBrk="1" hangingPunct="1">
                <a:defRPr/>
              </a:pPr>
              <a:t>‹#›</a:t>
            </a:fld>
            <a:endParaRPr lang="en-US" altLang="en-US" sz="800" dirty="0"/>
          </a:p>
        </p:txBody>
      </p:sp>
      <p:pic>
        <p:nvPicPr>
          <p:cNvPr id="2052" name="Picture 5" descr="Q_only_2c_cmyk.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1463" y="6096000"/>
            <a:ext cx="414337"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119843"/>
      </p:ext>
    </p:extLst>
  </p:cSld>
  <p:clrMap bg1="lt1" tx1="dk1" bg2="lt2" tx2="dk2" accent1="accent1" accent2="accent2" accent3="accent3" accent4="accent4" accent5="accent5" accent6="accent6" hlink="hlink" folHlink="folHlink"/>
  <p:txStyles>
    <p:titleStyle>
      <a:lvl1pPr algn="ctr" rtl="0" eaLnBrk="1" fontAlgn="base" hangingPunct="1">
        <a:spcBef>
          <a:spcPct val="0"/>
        </a:spcBef>
        <a:spcAft>
          <a:spcPct val="0"/>
        </a:spcAft>
        <a:defRPr sz="4400">
          <a:solidFill>
            <a:schemeClr val="tx2"/>
          </a:solidFill>
          <a:latin typeface="+mj-lt"/>
          <a:ea typeface="ＭＳ Ｐゴシック" pitchFamily="34" charset="-128"/>
          <a:cs typeface="ＭＳ Ｐゴシック"/>
        </a:defRPr>
      </a:lvl1pPr>
      <a:lvl2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2pPr>
      <a:lvl3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3pPr>
      <a:lvl4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4pPr>
      <a:lvl5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pitchFamily="34" charset="-128"/>
          <a:cs typeface="ＭＳ Ｐゴシック"/>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112" charset="-128"/>
          <a:cs typeface="ＭＳ Ｐゴシック"/>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12" charset="-128"/>
          <a:cs typeface="ＭＳ Ｐゴシック"/>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12" charset="-128"/>
          <a:cs typeface="ＭＳ Ｐゴシック"/>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black">
          <a:xfrm>
            <a:off x="328613" y="328613"/>
            <a:ext cx="8374062" cy="8445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black">
          <a:xfrm>
            <a:off x="354013" y="1739900"/>
            <a:ext cx="8339137" cy="4375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black">
          <a:xfrm>
            <a:off x="350838" y="6356350"/>
            <a:ext cx="409575" cy="217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800">
                <a:solidFill>
                  <a:schemeClr val="tx2"/>
                </a:solidFill>
                <a:latin typeface="Verdana" pitchFamily="64" charset="0"/>
                <a:ea typeface="ＭＳ Ｐゴシック" pitchFamily="64" charset="-128"/>
                <a:cs typeface="ＭＳ Ｐゴシック" pitchFamily="64" charset="-128"/>
              </a:defRPr>
            </a:lvl1pPr>
          </a:lstStyle>
          <a:p>
            <a:pPr>
              <a:defRPr/>
            </a:pPr>
            <a:fld id="{00698937-BEDD-4EFF-AC3E-111CFE5685E0}" type="slidenum">
              <a:rPr lang="en-US" smtClean="0"/>
              <a:pPr>
                <a:defRPr/>
              </a:pPr>
              <a:t>‹#›</a:t>
            </a:fld>
            <a:endParaRPr lang="en-US" dirty="0"/>
          </a:p>
        </p:txBody>
      </p:sp>
      <p:sp>
        <p:nvSpPr>
          <p:cNvPr id="1034" name="Rectangle 10"/>
          <p:cNvSpPr>
            <a:spLocks noGrp="1" noChangeArrowheads="1"/>
          </p:cNvSpPr>
          <p:nvPr>
            <p:ph type="ftr" sz="quarter" idx="3"/>
          </p:nvPr>
        </p:nvSpPr>
        <p:spPr bwMode="black">
          <a:xfrm>
            <a:off x="568325" y="6356350"/>
            <a:ext cx="8118475"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a:solidFill>
                  <a:schemeClr val="tx2"/>
                </a:solidFill>
              </a:defRPr>
            </a:lvl1pPr>
          </a:lstStyle>
          <a:p>
            <a:r>
              <a:rPr lang="en-US"/>
              <a:t>| PRESENTATION TITLE HERE | ©2011 YMCA of the USA</a:t>
            </a:r>
            <a:endParaRPr lang="en-US" dirty="0"/>
          </a:p>
        </p:txBody>
      </p:sp>
    </p:spTree>
    <p:extLst>
      <p:ext uri="{BB962C8B-B14F-4D97-AF65-F5344CB8AC3E}">
        <p14:creationId xmlns:p14="http://schemas.microsoft.com/office/powerpoint/2010/main" val="219728330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Lst>
  <p:hf hdr="0" dt="0"/>
  <p:txStyles>
    <p:titleStyle>
      <a:lvl1pPr algn="l" rtl="0" eaLnBrk="1" fontAlgn="base" hangingPunct="1">
        <a:spcBef>
          <a:spcPct val="0"/>
        </a:spcBef>
        <a:spcAft>
          <a:spcPct val="0"/>
        </a:spcAft>
        <a:defRPr sz="2600" b="1" cap="all" baseline="0">
          <a:solidFill>
            <a:schemeClr val="accent4"/>
          </a:solidFill>
          <a:latin typeface="+mj-lt"/>
          <a:ea typeface="+mj-ea"/>
          <a:cs typeface="+mj-cs"/>
        </a:defRPr>
      </a:lvl1pPr>
      <a:lvl2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2pPr>
      <a:lvl3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3pPr>
      <a:lvl4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4pPr>
      <a:lvl5pPr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5pPr>
      <a:lvl6pPr marL="4572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6pPr>
      <a:lvl7pPr marL="9144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7pPr>
      <a:lvl8pPr marL="13716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8pPr>
      <a:lvl9pPr marL="1828800" algn="l" rtl="0" eaLnBrk="1" fontAlgn="base" hangingPunct="1">
        <a:spcBef>
          <a:spcPct val="0"/>
        </a:spcBef>
        <a:spcAft>
          <a:spcPct val="0"/>
        </a:spcAft>
        <a:defRPr sz="2600" b="1">
          <a:solidFill>
            <a:schemeClr val="folHlink"/>
          </a:solidFill>
          <a:latin typeface="Verdana" pitchFamily="64" charset="0"/>
          <a:ea typeface="ＭＳ Ｐゴシック" pitchFamily="64" charset="-128"/>
          <a:cs typeface="ＭＳ Ｐゴシック" pitchFamily="64" charset="-128"/>
        </a:defRPr>
      </a:lvl9pPr>
    </p:titleStyle>
    <p:bodyStyle>
      <a:lvl1pPr marL="0" indent="0" algn="l" rtl="0" eaLnBrk="1" fontAlgn="base" hangingPunct="1">
        <a:spcBef>
          <a:spcPct val="50000"/>
        </a:spcBef>
        <a:spcAft>
          <a:spcPct val="0"/>
        </a:spcAft>
        <a:defRPr>
          <a:solidFill>
            <a:schemeClr val="tx2"/>
          </a:solidFill>
          <a:latin typeface="+mn-lt"/>
          <a:ea typeface="+mn-ea"/>
          <a:cs typeface="+mn-cs"/>
        </a:defRPr>
      </a:lvl1pPr>
      <a:lvl2pPr marL="223838" indent="-222250" algn="l" rtl="0" eaLnBrk="1" fontAlgn="base" hangingPunct="1">
        <a:spcBef>
          <a:spcPct val="100000"/>
        </a:spcBef>
        <a:spcAft>
          <a:spcPct val="0"/>
        </a:spcAft>
        <a:buSzPct val="80000"/>
        <a:buChar char="•"/>
        <a:defRPr>
          <a:solidFill>
            <a:schemeClr val="tx2"/>
          </a:solidFill>
          <a:latin typeface="+mn-lt"/>
          <a:ea typeface="+mn-ea"/>
        </a:defRPr>
      </a:lvl2pPr>
      <a:lvl3pPr marL="693738" indent="-228600" algn="l" rtl="0" eaLnBrk="1" fontAlgn="base" hangingPunct="1">
        <a:spcBef>
          <a:spcPct val="25000"/>
        </a:spcBef>
        <a:spcAft>
          <a:spcPct val="0"/>
        </a:spcAft>
        <a:buChar char="–"/>
        <a:defRPr>
          <a:solidFill>
            <a:schemeClr val="tx2"/>
          </a:solidFill>
          <a:latin typeface="+mn-lt"/>
          <a:ea typeface="+mn-ea"/>
        </a:defRPr>
      </a:lvl3pPr>
      <a:lvl4pPr marL="1120775" indent="-228600" algn="l" rtl="0" eaLnBrk="1" fontAlgn="base" hangingPunct="1">
        <a:spcBef>
          <a:spcPct val="25000"/>
        </a:spcBef>
        <a:spcAft>
          <a:spcPct val="0"/>
        </a:spcAft>
        <a:buSzPct val="80000"/>
        <a:buChar char="•"/>
        <a:defRPr>
          <a:solidFill>
            <a:schemeClr val="tx2"/>
          </a:solidFill>
          <a:latin typeface="+mn-lt"/>
          <a:ea typeface="+mn-ea"/>
        </a:defRPr>
      </a:lvl4pPr>
      <a:lvl5pPr marL="1608138" indent="-228600" algn="l" rtl="0" eaLnBrk="1" fontAlgn="base" hangingPunct="1">
        <a:spcBef>
          <a:spcPct val="25000"/>
        </a:spcBef>
        <a:spcAft>
          <a:spcPct val="0"/>
        </a:spcAft>
        <a:buChar char="–"/>
        <a:defRPr>
          <a:solidFill>
            <a:schemeClr val="tx2"/>
          </a:solidFill>
          <a:latin typeface="+mn-lt"/>
          <a:ea typeface="+mn-ea"/>
        </a:defRPr>
      </a:lvl5pPr>
      <a:lvl6pPr marL="2065338" indent="-228600" algn="l" rtl="0" eaLnBrk="1" fontAlgn="base" hangingPunct="1">
        <a:spcBef>
          <a:spcPct val="25000"/>
        </a:spcBef>
        <a:spcAft>
          <a:spcPct val="0"/>
        </a:spcAft>
        <a:buChar char="–"/>
        <a:defRPr>
          <a:solidFill>
            <a:schemeClr val="bg2"/>
          </a:solidFill>
          <a:latin typeface="+mn-lt"/>
          <a:ea typeface="+mn-ea"/>
        </a:defRPr>
      </a:lvl6pPr>
      <a:lvl7pPr marL="2522538" indent="-228600" algn="l" rtl="0" eaLnBrk="1" fontAlgn="base" hangingPunct="1">
        <a:spcBef>
          <a:spcPct val="25000"/>
        </a:spcBef>
        <a:spcAft>
          <a:spcPct val="0"/>
        </a:spcAft>
        <a:buChar char="–"/>
        <a:defRPr>
          <a:solidFill>
            <a:schemeClr val="bg2"/>
          </a:solidFill>
          <a:latin typeface="+mn-lt"/>
          <a:ea typeface="+mn-ea"/>
        </a:defRPr>
      </a:lvl7pPr>
      <a:lvl8pPr marL="2979738" indent="-228600" algn="l" rtl="0" eaLnBrk="1" fontAlgn="base" hangingPunct="1">
        <a:spcBef>
          <a:spcPct val="25000"/>
        </a:spcBef>
        <a:spcAft>
          <a:spcPct val="0"/>
        </a:spcAft>
        <a:buChar char="–"/>
        <a:defRPr>
          <a:solidFill>
            <a:schemeClr val="bg2"/>
          </a:solidFill>
          <a:latin typeface="+mn-lt"/>
          <a:ea typeface="+mn-ea"/>
        </a:defRPr>
      </a:lvl8pPr>
      <a:lvl9pPr marL="3436938" indent="-228600" algn="l" rtl="0" eaLnBrk="1" fontAlgn="base" hangingPunct="1">
        <a:spcBef>
          <a:spcPct val="25000"/>
        </a:spcBef>
        <a:spcAft>
          <a:spcPct val="0"/>
        </a:spcAft>
        <a:buChar char="–"/>
        <a:defRPr>
          <a:solidFill>
            <a:schemeClr val="bg2"/>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0F861ACA-0BB0-4E6D-8E84-63C56C52EC58}"/>
              </a:ext>
            </a:extLst>
          </p:cNvPr>
          <p:cNvSpPr>
            <a:spLocks noGrp="1"/>
          </p:cNvSpPr>
          <p:nvPr>
            <p:ph type="title"/>
          </p:nvPr>
        </p:nvSpPr>
        <p:spPr bwMode="auto">
          <a:xfrm>
            <a:off x="628650" y="366713"/>
            <a:ext cx="78867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734A9167-7D7B-4053-AD07-839DA200FA62}"/>
              </a:ext>
            </a:extLst>
          </p:cNvPr>
          <p:cNvSpPr>
            <a:spLocks noGrp="1"/>
          </p:cNvSpPr>
          <p:nvPr>
            <p:ph type="body" idx="1"/>
          </p:nvPr>
        </p:nvSpPr>
        <p:spPr bwMode="auto">
          <a:xfrm>
            <a:off x="628650" y="1827213"/>
            <a:ext cx="7886700"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7A602DA-3972-4A51-8F9E-D54EE851BA4F}"/>
              </a:ext>
            </a:extLst>
          </p:cNvPr>
          <p:cNvSpPr>
            <a:spLocks noGrp="1"/>
          </p:cNvSpPr>
          <p:nvPr>
            <p:ph type="dt" sz="half" idx="2"/>
          </p:nvPr>
        </p:nvSpPr>
        <p:spPr>
          <a:xfrm>
            <a:off x="628650" y="6356350"/>
            <a:ext cx="2057400" cy="366713"/>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F4543F0A-010D-4DE0-9412-133AFC338EB8}"/>
              </a:ext>
            </a:extLst>
          </p:cNvPr>
          <p:cNvSpPr>
            <a:spLocks noGrp="1"/>
          </p:cNvSpPr>
          <p:nvPr>
            <p:ph type="ftr" sz="quarter" idx="3"/>
          </p:nvPr>
        </p:nvSpPr>
        <p:spPr>
          <a:xfrm>
            <a:off x="3028950" y="6356350"/>
            <a:ext cx="3086100" cy="366713"/>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CCCAD06C-8BDF-4844-BA4A-1B97D1AB56ED}"/>
              </a:ext>
            </a:extLst>
          </p:cNvPr>
          <p:cNvSpPr>
            <a:spLocks noGrp="1"/>
          </p:cNvSpPr>
          <p:nvPr>
            <p:ph type="sldNum" sz="quarter" idx="4"/>
          </p:nvPr>
        </p:nvSpPr>
        <p:spPr>
          <a:xfrm>
            <a:off x="6457950" y="6356350"/>
            <a:ext cx="2057400" cy="366713"/>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CBCBD86-D556-412C-9EE7-8627E9DABB2B}" type="slidenum">
              <a:rPr lang="en-US"/>
              <a:pPr>
                <a:defRPr/>
              </a:pPr>
              <a:t>‹#›</a:t>
            </a:fld>
            <a:endParaRPr lang="en-US" dirty="0"/>
          </a:p>
        </p:txBody>
      </p:sp>
      <p:pic>
        <p:nvPicPr>
          <p:cNvPr id="2055" name="Picture 6">
            <a:extLst>
              <a:ext uri="{FF2B5EF4-FFF2-40B4-BE49-F238E27FC236}">
                <a16:creationId xmlns:a16="http://schemas.microsoft.com/office/drawing/2014/main" id="{A19FB311-E9F4-4F4E-9045-A7E41E4C350B}"/>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3">
            <a:extLst>
              <a:ext uri="{FF2B5EF4-FFF2-40B4-BE49-F238E27FC236}">
                <a16:creationId xmlns:a16="http://schemas.microsoft.com/office/drawing/2014/main" id="{ED5E0726-8A5A-4BBA-99A3-B2E26934FEB3}"/>
              </a:ext>
            </a:extLst>
          </p:cNvPr>
          <p:cNvSpPr txBox="1">
            <a:spLocks/>
          </p:cNvSpPr>
          <p:nvPr userDrawn="1"/>
        </p:nvSpPr>
        <p:spPr>
          <a:xfrm>
            <a:off x="6457950" y="6172200"/>
            <a:ext cx="2305050" cy="822325"/>
          </a:xfrm>
          <a:prstGeom prst="rect">
            <a:avLst/>
          </a:prstGeom>
        </p:spPr>
        <p:txBody>
          <a:bodyPr/>
          <a:lstStyle>
            <a:defPPr>
              <a:defRPr lang="en-US"/>
            </a:defPPr>
            <a:lvl1pPr marL="0" algn="l" defTabSz="457200" rtl="0" eaLnBrk="1" latinLnBrk="0" hangingPunct="1">
              <a:defRPr sz="1800" b="1" kern="1200">
                <a:solidFill>
                  <a:srgbClr val="002855"/>
                </a:solidFill>
                <a:latin typeface="HelveticaNeueLT Std Lt" panose="020B0403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1400" dirty="0">
                <a:solidFill>
                  <a:schemeClr val="bg1"/>
                </a:solidFill>
              </a:rPr>
              <a:t>School of Nursing</a:t>
            </a:r>
          </a:p>
        </p:txBody>
      </p:sp>
    </p:spTree>
    <p:extLst>
      <p:ext uri="{BB962C8B-B14F-4D97-AF65-F5344CB8AC3E}">
        <p14:creationId xmlns:p14="http://schemas.microsoft.com/office/powerpoint/2010/main" val="727991240"/>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9FD7AEE-2282-4B9F-BAD4-176E16C597F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741D518-8A50-4B02-BD61-BD6A2E877AE3}"/>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2258941-8769-4A76-8ABB-6B94A211C63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FC68A328-16CC-4057-864F-10FFE8A488AD}" type="datetimeFigureOut">
              <a:rPr lang="en-US"/>
              <a:pPr>
                <a:defRPr/>
              </a:pPr>
              <a:t>4/2/2020</a:t>
            </a:fld>
            <a:endParaRPr lang="en-US"/>
          </a:p>
        </p:txBody>
      </p:sp>
      <p:sp>
        <p:nvSpPr>
          <p:cNvPr id="5" name="Footer Placeholder 4">
            <a:extLst>
              <a:ext uri="{FF2B5EF4-FFF2-40B4-BE49-F238E27FC236}">
                <a16:creationId xmlns:a16="http://schemas.microsoft.com/office/drawing/2014/main" id="{CC0229C9-46B0-41C3-B8F2-78FC1B6B2EA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657016D9-E5ED-4684-B9F1-52A70A98235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7F17C316-2531-49B8-9D1A-F22A6ECAAA74}" type="slidenum">
              <a:rPr lang="en-US" altLang="en-US"/>
              <a:pPr>
                <a:defRPr/>
              </a:pPr>
              <a:t>‹#›</a:t>
            </a:fld>
            <a:endParaRPr lang="en-US" altLang="en-US"/>
          </a:p>
        </p:txBody>
      </p:sp>
    </p:spTree>
    <p:extLst>
      <p:ext uri="{BB962C8B-B14F-4D97-AF65-F5344CB8AC3E}">
        <p14:creationId xmlns:p14="http://schemas.microsoft.com/office/powerpoint/2010/main" val="3029379571"/>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267" y="331282"/>
            <a:ext cx="7052871" cy="348449"/>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287267" y="906087"/>
            <a:ext cx="3519962" cy="518714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389115" y="6449741"/>
            <a:ext cx="149559" cy="125292"/>
          </a:xfrm>
          <a:prstGeom prst="rect">
            <a:avLst/>
          </a:prstGeom>
        </p:spPr>
        <p:txBody>
          <a:bodyPr vert="horz" wrap="none" lIns="0" tIns="45720" rIns="0" bIns="45720" rtlCol="0" anchor="ctr"/>
          <a:lstStyle>
            <a:lvl1pPr algn="r">
              <a:defRPr sz="800">
                <a:solidFill>
                  <a:schemeClr val="tx1">
                    <a:lumMod val="50000"/>
                    <a:lumOff val="50000"/>
                  </a:schemeClr>
                </a:solidFill>
              </a:defRPr>
            </a:lvl1pPr>
          </a:lstStyle>
          <a:p>
            <a:fld id="{62320205-A710-470E-8DAB-8F78C698A846}" type="slidenum">
              <a:rPr lang="en-US" smtClean="0"/>
              <a:pPr/>
              <a:t>‹#›</a:t>
            </a:fld>
            <a:endParaRPr lang="en-US" dirty="0"/>
          </a:p>
        </p:txBody>
      </p:sp>
      <p:grpSp>
        <p:nvGrpSpPr>
          <p:cNvPr id="4" name="Group 3"/>
          <p:cNvGrpSpPr/>
          <p:nvPr userDrawn="1"/>
        </p:nvGrpSpPr>
        <p:grpSpPr>
          <a:xfrm>
            <a:off x="594607" y="6345645"/>
            <a:ext cx="8169064" cy="414292"/>
            <a:chOff x="594607" y="6345645"/>
            <a:chExt cx="8169064" cy="414292"/>
          </a:xfrm>
        </p:grpSpPr>
        <p:grpSp>
          <p:nvGrpSpPr>
            <p:cNvPr id="57" name="Group 56"/>
            <p:cNvGrpSpPr/>
            <p:nvPr userDrawn="1"/>
          </p:nvGrpSpPr>
          <p:grpSpPr>
            <a:xfrm>
              <a:off x="594607" y="6447360"/>
              <a:ext cx="7452360" cy="131702"/>
              <a:chOff x="669131" y="6447360"/>
              <a:chExt cx="7377740" cy="131702"/>
            </a:xfrm>
          </p:grpSpPr>
          <p:cxnSp>
            <p:nvCxnSpPr>
              <p:cNvPr id="58" name="Straight Connector 57"/>
              <p:cNvCxnSpPr/>
              <p:nvPr userDrawn="1"/>
            </p:nvCxnSpPr>
            <p:spPr>
              <a:xfrm>
                <a:off x="669131" y="6511227"/>
                <a:ext cx="737774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669131" y="6447360"/>
                <a:ext cx="0" cy="13170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userDrawn="1"/>
          </p:nvGrpSpPr>
          <p:grpSpPr>
            <a:xfrm>
              <a:off x="8016654" y="6345645"/>
              <a:ext cx="747017" cy="414292"/>
              <a:chOff x="2608685" y="3605877"/>
              <a:chExt cx="4547124" cy="2521812"/>
            </a:xfrm>
          </p:grpSpPr>
          <p:sp>
            <p:nvSpPr>
              <p:cNvPr id="9" name="Freeform 5"/>
              <p:cNvSpPr>
                <a:spLocks/>
              </p:cNvSpPr>
              <p:nvPr/>
            </p:nvSpPr>
            <p:spPr bwMode="auto">
              <a:xfrm>
                <a:off x="3132143" y="3605877"/>
                <a:ext cx="616692" cy="524582"/>
              </a:xfrm>
              <a:custGeom>
                <a:avLst/>
                <a:gdLst>
                  <a:gd name="T0" fmla="*/ 122 w 232"/>
                  <a:gd name="T1" fmla="*/ 120 h 197"/>
                  <a:gd name="T2" fmla="*/ 98 w 232"/>
                  <a:gd name="T3" fmla="*/ 181 h 197"/>
                  <a:gd name="T4" fmla="*/ 217 w 232"/>
                  <a:gd name="T5" fmla="*/ 98 h 197"/>
                  <a:gd name="T6" fmla="*/ 170 w 232"/>
                  <a:gd name="T7" fmla="*/ 113 h 197"/>
                  <a:gd name="T8" fmla="*/ 197 w 232"/>
                  <a:gd name="T9" fmla="*/ 0 h 197"/>
                  <a:gd name="T10" fmla="*/ 101 w 232"/>
                  <a:gd name="T11" fmla="*/ 59 h 197"/>
                  <a:gd name="T12" fmla="*/ 40 w 232"/>
                  <a:gd name="T13" fmla="*/ 197 h 197"/>
                  <a:gd name="T14" fmla="*/ 122 w 232"/>
                  <a:gd name="T15" fmla="*/ 120 h 1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2" h="197">
                    <a:moveTo>
                      <a:pt x="122" y="120"/>
                    </a:moveTo>
                    <a:cubicBezTo>
                      <a:pt x="105" y="130"/>
                      <a:pt x="91" y="156"/>
                      <a:pt x="98" y="181"/>
                    </a:cubicBezTo>
                    <a:cubicBezTo>
                      <a:pt x="121" y="146"/>
                      <a:pt x="193" y="178"/>
                      <a:pt x="217" y="98"/>
                    </a:cubicBezTo>
                    <a:cubicBezTo>
                      <a:pt x="201" y="111"/>
                      <a:pt x="180" y="114"/>
                      <a:pt x="170" y="113"/>
                    </a:cubicBezTo>
                    <a:cubicBezTo>
                      <a:pt x="209" y="97"/>
                      <a:pt x="232" y="39"/>
                      <a:pt x="197" y="0"/>
                    </a:cubicBezTo>
                    <a:cubicBezTo>
                      <a:pt x="207" y="46"/>
                      <a:pt x="148" y="50"/>
                      <a:pt x="101" y="59"/>
                    </a:cubicBezTo>
                    <a:cubicBezTo>
                      <a:pt x="14" y="75"/>
                      <a:pt x="0" y="156"/>
                      <a:pt x="40" y="197"/>
                    </a:cubicBezTo>
                    <a:cubicBezTo>
                      <a:pt x="35" y="148"/>
                      <a:pt x="74" y="119"/>
                      <a:pt x="122" y="120"/>
                    </a:cubicBez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noEditPoints="1"/>
              </p:cNvSpPr>
              <p:nvPr/>
            </p:nvSpPr>
            <p:spPr bwMode="auto">
              <a:xfrm>
                <a:off x="2608685" y="4095636"/>
                <a:ext cx="1455799" cy="1321003"/>
              </a:xfrm>
              <a:custGeom>
                <a:avLst/>
                <a:gdLst>
                  <a:gd name="T0" fmla="*/ 298 w 548"/>
                  <a:gd name="T1" fmla="*/ 215 h 496"/>
                  <a:gd name="T2" fmla="*/ 311 w 548"/>
                  <a:gd name="T3" fmla="*/ 110 h 496"/>
                  <a:gd name="T4" fmla="*/ 237 w 548"/>
                  <a:gd name="T5" fmla="*/ 110 h 496"/>
                  <a:gd name="T6" fmla="*/ 250 w 548"/>
                  <a:gd name="T7" fmla="*/ 215 h 496"/>
                  <a:gd name="T8" fmla="*/ 263 w 548"/>
                  <a:gd name="T9" fmla="*/ 408 h 496"/>
                  <a:gd name="T10" fmla="*/ 285 w 548"/>
                  <a:gd name="T11" fmla="*/ 408 h 496"/>
                  <a:gd name="T12" fmla="*/ 298 w 548"/>
                  <a:gd name="T13" fmla="*/ 215 h 496"/>
                  <a:gd name="T14" fmla="*/ 298 w 548"/>
                  <a:gd name="T15" fmla="*/ 215 h 496"/>
                  <a:gd name="T16" fmla="*/ 167 w 548"/>
                  <a:gd name="T17" fmla="*/ 56 h 496"/>
                  <a:gd name="T18" fmla="*/ 174 w 548"/>
                  <a:gd name="T19" fmla="*/ 88 h 496"/>
                  <a:gd name="T20" fmla="*/ 375 w 548"/>
                  <a:gd name="T21" fmla="*/ 88 h 496"/>
                  <a:gd name="T22" fmla="*/ 382 w 548"/>
                  <a:gd name="T23" fmla="*/ 56 h 496"/>
                  <a:gd name="T24" fmla="*/ 286 w 548"/>
                  <a:gd name="T25" fmla="*/ 56 h 496"/>
                  <a:gd name="T26" fmla="*/ 396 w 548"/>
                  <a:gd name="T27" fmla="*/ 0 h 496"/>
                  <a:gd name="T28" fmla="*/ 548 w 548"/>
                  <a:gd name="T29" fmla="*/ 161 h 496"/>
                  <a:gd name="T30" fmla="*/ 274 w 548"/>
                  <a:gd name="T31" fmla="*/ 496 h 496"/>
                  <a:gd name="T32" fmla="*/ 0 w 548"/>
                  <a:gd name="T33" fmla="*/ 161 h 496"/>
                  <a:gd name="T34" fmla="*/ 152 w 548"/>
                  <a:gd name="T35" fmla="*/ 0 h 496"/>
                  <a:gd name="T36" fmla="*/ 262 w 548"/>
                  <a:gd name="T37" fmla="*/ 56 h 496"/>
                  <a:gd name="T38" fmla="*/ 167 w 548"/>
                  <a:gd name="T39" fmla="*/ 56 h 496"/>
                  <a:gd name="T40" fmla="*/ 167 w 548"/>
                  <a:gd name="T41" fmla="*/ 5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8" h="496">
                    <a:moveTo>
                      <a:pt x="298" y="215"/>
                    </a:moveTo>
                    <a:cubicBezTo>
                      <a:pt x="301" y="174"/>
                      <a:pt x="302" y="137"/>
                      <a:pt x="311" y="110"/>
                    </a:cubicBezTo>
                    <a:cubicBezTo>
                      <a:pt x="237" y="110"/>
                      <a:pt x="237" y="110"/>
                      <a:pt x="237" y="110"/>
                    </a:cubicBezTo>
                    <a:cubicBezTo>
                      <a:pt x="246" y="137"/>
                      <a:pt x="247" y="174"/>
                      <a:pt x="250" y="215"/>
                    </a:cubicBezTo>
                    <a:cubicBezTo>
                      <a:pt x="254" y="265"/>
                      <a:pt x="263" y="408"/>
                      <a:pt x="263" y="408"/>
                    </a:cubicBezTo>
                    <a:cubicBezTo>
                      <a:pt x="285" y="408"/>
                      <a:pt x="285" y="408"/>
                      <a:pt x="285" y="408"/>
                    </a:cubicBezTo>
                    <a:cubicBezTo>
                      <a:pt x="285" y="408"/>
                      <a:pt x="294" y="265"/>
                      <a:pt x="298" y="215"/>
                    </a:cubicBezTo>
                    <a:cubicBezTo>
                      <a:pt x="298" y="215"/>
                      <a:pt x="298" y="215"/>
                      <a:pt x="298" y="215"/>
                    </a:cubicBezTo>
                    <a:close/>
                    <a:moveTo>
                      <a:pt x="167" y="56"/>
                    </a:moveTo>
                    <a:cubicBezTo>
                      <a:pt x="167" y="56"/>
                      <a:pt x="173" y="72"/>
                      <a:pt x="174" y="88"/>
                    </a:cubicBezTo>
                    <a:cubicBezTo>
                      <a:pt x="375" y="88"/>
                      <a:pt x="375" y="88"/>
                      <a:pt x="375" y="88"/>
                    </a:cubicBezTo>
                    <a:cubicBezTo>
                      <a:pt x="375" y="72"/>
                      <a:pt x="382" y="56"/>
                      <a:pt x="382" y="56"/>
                    </a:cubicBezTo>
                    <a:cubicBezTo>
                      <a:pt x="286" y="56"/>
                      <a:pt x="286" y="56"/>
                      <a:pt x="286" y="56"/>
                    </a:cubicBezTo>
                    <a:cubicBezTo>
                      <a:pt x="299" y="35"/>
                      <a:pt x="330" y="0"/>
                      <a:pt x="396" y="0"/>
                    </a:cubicBezTo>
                    <a:cubicBezTo>
                      <a:pt x="467" y="0"/>
                      <a:pt x="547" y="58"/>
                      <a:pt x="548" y="161"/>
                    </a:cubicBezTo>
                    <a:cubicBezTo>
                      <a:pt x="548" y="314"/>
                      <a:pt x="388" y="424"/>
                      <a:pt x="274" y="496"/>
                    </a:cubicBezTo>
                    <a:cubicBezTo>
                      <a:pt x="161" y="424"/>
                      <a:pt x="0" y="314"/>
                      <a:pt x="0" y="161"/>
                    </a:cubicBezTo>
                    <a:cubicBezTo>
                      <a:pt x="1" y="58"/>
                      <a:pt x="81" y="0"/>
                      <a:pt x="152" y="0"/>
                    </a:cubicBezTo>
                    <a:cubicBezTo>
                      <a:pt x="218" y="0"/>
                      <a:pt x="249" y="35"/>
                      <a:pt x="262" y="56"/>
                    </a:cubicBezTo>
                    <a:cubicBezTo>
                      <a:pt x="167" y="56"/>
                      <a:pt x="167" y="56"/>
                      <a:pt x="167" y="56"/>
                    </a:cubicBezTo>
                    <a:cubicBezTo>
                      <a:pt x="167" y="56"/>
                      <a:pt x="167" y="56"/>
                      <a:pt x="167" y="56"/>
                    </a:cubicBez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9"/>
              <p:cNvSpPr>
                <a:spLocks noEditPoints="1"/>
              </p:cNvSpPr>
              <p:nvPr/>
            </p:nvSpPr>
            <p:spPr bwMode="auto">
              <a:xfrm>
                <a:off x="4303747" y="3903552"/>
                <a:ext cx="332497" cy="338114"/>
              </a:xfrm>
              <a:custGeom>
                <a:avLst/>
                <a:gdLst>
                  <a:gd name="T0" fmla="*/ 182 w 296"/>
                  <a:gd name="T1" fmla="*/ 0 h 301"/>
                  <a:gd name="T2" fmla="*/ 296 w 296"/>
                  <a:gd name="T3" fmla="*/ 301 h 301"/>
                  <a:gd name="T4" fmla="*/ 227 w 296"/>
                  <a:gd name="T5" fmla="*/ 301 h 301"/>
                  <a:gd name="T6" fmla="*/ 204 w 296"/>
                  <a:gd name="T7" fmla="*/ 235 h 301"/>
                  <a:gd name="T8" fmla="*/ 92 w 296"/>
                  <a:gd name="T9" fmla="*/ 235 h 301"/>
                  <a:gd name="T10" fmla="*/ 69 w 296"/>
                  <a:gd name="T11" fmla="*/ 301 h 301"/>
                  <a:gd name="T12" fmla="*/ 0 w 296"/>
                  <a:gd name="T13" fmla="*/ 301 h 301"/>
                  <a:gd name="T14" fmla="*/ 116 w 296"/>
                  <a:gd name="T15" fmla="*/ 0 h 301"/>
                  <a:gd name="T16" fmla="*/ 182 w 296"/>
                  <a:gd name="T17" fmla="*/ 0 h 301"/>
                  <a:gd name="T18" fmla="*/ 187 w 296"/>
                  <a:gd name="T19" fmla="*/ 185 h 301"/>
                  <a:gd name="T20" fmla="*/ 149 w 296"/>
                  <a:gd name="T21" fmla="*/ 74 h 301"/>
                  <a:gd name="T22" fmla="*/ 147 w 296"/>
                  <a:gd name="T23" fmla="*/ 74 h 301"/>
                  <a:gd name="T24" fmla="*/ 109 w 296"/>
                  <a:gd name="T25" fmla="*/ 185 h 301"/>
                  <a:gd name="T26" fmla="*/ 187 w 296"/>
                  <a:gd name="T27" fmla="*/ 18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6" h="301">
                    <a:moveTo>
                      <a:pt x="182" y="0"/>
                    </a:moveTo>
                    <a:lnTo>
                      <a:pt x="296" y="301"/>
                    </a:lnTo>
                    <a:lnTo>
                      <a:pt x="227" y="301"/>
                    </a:lnTo>
                    <a:lnTo>
                      <a:pt x="204" y="235"/>
                    </a:lnTo>
                    <a:lnTo>
                      <a:pt x="92" y="235"/>
                    </a:lnTo>
                    <a:lnTo>
                      <a:pt x="69" y="301"/>
                    </a:lnTo>
                    <a:lnTo>
                      <a:pt x="0" y="301"/>
                    </a:lnTo>
                    <a:lnTo>
                      <a:pt x="116" y="0"/>
                    </a:lnTo>
                    <a:lnTo>
                      <a:pt x="182" y="0"/>
                    </a:lnTo>
                    <a:close/>
                    <a:moveTo>
                      <a:pt x="187" y="185"/>
                    </a:moveTo>
                    <a:lnTo>
                      <a:pt x="149" y="74"/>
                    </a:lnTo>
                    <a:lnTo>
                      <a:pt x="147" y="74"/>
                    </a:lnTo>
                    <a:lnTo>
                      <a:pt x="109" y="185"/>
                    </a:lnTo>
                    <a:lnTo>
                      <a:pt x="187" y="18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0"/>
              <p:cNvSpPr>
                <a:spLocks/>
              </p:cNvSpPr>
              <p:nvPr/>
            </p:nvSpPr>
            <p:spPr bwMode="auto">
              <a:xfrm>
                <a:off x="4659833" y="3988923"/>
                <a:ext cx="375183" cy="252743"/>
              </a:xfrm>
              <a:custGeom>
                <a:avLst/>
                <a:gdLst>
                  <a:gd name="T0" fmla="*/ 24 w 141"/>
                  <a:gd name="T1" fmla="*/ 3 h 95"/>
                  <a:gd name="T2" fmla="*/ 24 w 141"/>
                  <a:gd name="T3" fmla="*/ 15 h 95"/>
                  <a:gd name="T4" fmla="*/ 24 w 141"/>
                  <a:gd name="T5" fmla="*/ 15 h 95"/>
                  <a:gd name="T6" fmla="*/ 36 w 141"/>
                  <a:gd name="T7" fmla="*/ 4 h 95"/>
                  <a:gd name="T8" fmla="*/ 52 w 141"/>
                  <a:gd name="T9" fmla="*/ 0 h 95"/>
                  <a:gd name="T10" fmla="*/ 68 w 141"/>
                  <a:gd name="T11" fmla="*/ 4 h 95"/>
                  <a:gd name="T12" fmla="*/ 79 w 141"/>
                  <a:gd name="T13" fmla="*/ 16 h 95"/>
                  <a:gd name="T14" fmla="*/ 90 w 141"/>
                  <a:gd name="T15" fmla="*/ 5 h 95"/>
                  <a:gd name="T16" fmla="*/ 107 w 141"/>
                  <a:gd name="T17" fmla="*/ 0 h 95"/>
                  <a:gd name="T18" fmla="*/ 121 w 141"/>
                  <a:gd name="T19" fmla="*/ 2 h 95"/>
                  <a:gd name="T20" fmla="*/ 131 w 141"/>
                  <a:gd name="T21" fmla="*/ 8 h 95"/>
                  <a:gd name="T22" fmla="*/ 138 w 141"/>
                  <a:gd name="T23" fmla="*/ 18 h 95"/>
                  <a:gd name="T24" fmla="*/ 141 w 141"/>
                  <a:gd name="T25" fmla="*/ 33 h 95"/>
                  <a:gd name="T26" fmla="*/ 141 w 141"/>
                  <a:gd name="T27" fmla="*/ 95 h 95"/>
                  <a:gd name="T28" fmla="*/ 115 w 141"/>
                  <a:gd name="T29" fmla="*/ 95 h 95"/>
                  <a:gd name="T30" fmla="*/ 115 w 141"/>
                  <a:gd name="T31" fmla="*/ 43 h 95"/>
                  <a:gd name="T32" fmla="*/ 115 w 141"/>
                  <a:gd name="T33" fmla="*/ 34 h 95"/>
                  <a:gd name="T34" fmla="*/ 113 w 141"/>
                  <a:gd name="T35" fmla="*/ 27 h 95"/>
                  <a:gd name="T36" fmla="*/ 108 w 141"/>
                  <a:gd name="T37" fmla="*/ 22 h 95"/>
                  <a:gd name="T38" fmla="*/ 100 w 141"/>
                  <a:gd name="T39" fmla="*/ 20 h 95"/>
                  <a:gd name="T40" fmla="*/ 91 w 141"/>
                  <a:gd name="T41" fmla="*/ 22 h 95"/>
                  <a:gd name="T42" fmla="*/ 86 w 141"/>
                  <a:gd name="T43" fmla="*/ 28 h 95"/>
                  <a:gd name="T44" fmla="*/ 84 w 141"/>
                  <a:gd name="T45" fmla="*/ 35 h 95"/>
                  <a:gd name="T46" fmla="*/ 83 w 141"/>
                  <a:gd name="T47" fmla="*/ 44 h 95"/>
                  <a:gd name="T48" fmla="*/ 83 w 141"/>
                  <a:gd name="T49" fmla="*/ 95 h 95"/>
                  <a:gd name="T50" fmla="*/ 58 w 141"/>
                  <a:gd name="T51" fmla="*/ 95 h 95"/>
                  <a:gd name="T52" fmla="*/ 58 w 141"/>
                  <a:gd name="T53" fmla="*/ 43 h 95"/>
                  <a:gd name="T54" fmla="*/ 58 w 141"/>
                  <a:gd name="T55" fmla="*/ 35 h 95"/>
                  <a:gd name="T56" fmla="*/ 56 w 141"/>
                  <a:gd name="T57" fmla="*/ 28 h 95"/>
                  <a:gd name="T58" fmla="*/ 52 w 141"/>
                  <a:gd name="T59" fmla="*/ 22 h 95"/>
                  <a:gd name="T60" fmla="*/ 42 w 141"/>
                  <a:gd name="T61" fmla="*/ 20 h 95"/>
                  <a:gd name="T62" fmla="*/ 38 w 141"/>
                  <a:gd name="T63" fmla="*/ 21 h 95"/>
                  <a:gd name="T64" fmla="*/ 32 w 141"/>
                  <a:gd name="T65" fmla="*/ 24 h 95"/>
                  <a:gd name="T66" fmla="*/ 27 w 141"/>
                  <a:gd name="T67" fmla="*/ 31 h 95"/>
                  <a:gd name="T68" fmla="*/ 25 w 141"/>
                  <a:gd name="T69" fmla="*/ 42 h 95"/>
                  <a:gd name="T70" fmla="*/ 25 w 141"/>
                  <a:gd name="T71" fmla="*/ 95 h 95"/>
                  <a:gd name="T72" fmla="*/ 0 w 141"/>
                  <a:gd name="T73" fmla="*/ 95 h 95"/>
                  <a:gd name="T74" fmla="*/ 0 w 141"/>
                  <a:gd name="T75" fmla="*/ 3 h 95"/>
                  <a:gd name="T76" fmla="*/ 24 w 141"/>
                  <a:gd name="T77"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1" h="95">
                    <a:moveTo>
                      <a:pt x="24" y="3"/>
                    </a:moveTo>
                    <a:cubicBezTo>
                      <a:pt x="24" y="15"/>
                      <a:pt x="24" y="15"/>
                      <a:pt x="24" y="15"/>
                    </a:cubicBezTo>
                    <a:cubicBezTo>
                      <a:pt x="24" y="15"/>
                      <a:pt x="24" y="15"/>
                      <a:pt x="24" y="15"/>
                    </a:cubicBezTo>
                    <a:cubicBezTo>
                      <a:pt x="28" y="11"/>
                      <a:pt x="32" y="7"/>
                      <a:pt x="36" y="4"/>
                    </a:cubicBezTo>
                    <a:cubicBezTo>
                      <a:pt x="41" y="2"/>
                      <a:pt x="46" y="0"/>
                      <a:pt x="52" y="0"/>
                    </a:cubicBezTo>
                    <a:cubicBezTo>
                      <a:pt x="58" y="0"/>
                      <a:pt x="64" y="1"/>
                      <a:pt x="68" y="4"/>
                    </a:cubicBezTo>
                    <a:cubicBezTo>
                      <a:pt x="73" y="6"/>
                      <a:pt x="77" y="10"/>
                      <a:pt x="79" y="16"/>
                    </a:cubicBezTo>
                    <a:cubicBezTo>
                      <a:pt x="82" y="12"/>
                      <a:pt x="86" y="8"/>
                      <a:pt x="90" y="5"/>
                    </a:cubicBezTo>
                    <a:cubicBezTo>
                      <a:pt x="95" y="2"/>
                      <a:pt x="101" y="0"/>
                      <a:pt x="107" y="0"/>
                    </a:cubicBezTo>
                    <a:cubicBezTo>
                      <a:pt x="112" y="0"/>
                      <a:pt x="116" y="1"/>
                      <a:pt x="121" y="2"/>
                    </a:cubicBezTo>
                    <a:cubicBezTo>
                      <a:pt x="125" y="3"/>
                      <a:pt x="128" y="5"/>
                      <a:pt x="131" y="8"/>
                    </a:cubicBezTo>
                    <a:cubicBezTo>
                      <a:pt x="134" y="10"/>
                      <a:pt x="137" y="14"/>
                      <a:pt x="138" y="18"/>
                    </a:cubicBezTo>
                    <a:cubicBezTo>
                      <a:pt x="140" y="22"/>
                      <a:pt x="141" y="27"/>
                      <a:pt x="141" y="33"/>
                    </a:cubicBezTo>
                    <a:cubicBezTo>
                      <a:pt x="141" y="95"/>
                      <a:pt x="141" y="95"/>
                      <a:pt x="141" y="95"/>
                    </a:cubicBezTo>
                    <a:cubicBezTo>
                      <a:pt x="115" y="95"/>
                      <a:pt x="115" y="95"/>
                      <a:pt x="115" y="95"/>
                    </a:cubicBezTo>
                    <a:cubicBezTo>
                      <a:pt x="115" y="43"/>
                      <a:pt x="115" y="43"/>
                      <a:pt x="115" y="43"/>
                    </a:cubicBezTo>
                    <a:cubicBezTo>
                      <a:pt x="115" y="40"/>
                      <a:pt x="115" y="37"/>
                      <a:pt x="115" y="34"/>
                    </a:cubicBezTo>
                    <a:cubicBezTo>
                      <a:pt x="115" y="31"/>
                      <a:pt x="114" y="29"/>
                      <a:pt x="113" y="27"/>
                    </a:cubicBezTo>
                    <a:cubicBezTo>
                      <a:pt x="112" y="25"/>
                      <a:pt x="111" y="23"/>
                      <a:pt x="108" y="22"/>
                    </a:cubicBezTo>
                    <a:cubicBezTo>
                      <a:pt x="106" y="21"/>
                      <a:pt x="104" y="20"/>
                      <a:pt x="100" y="20"/>
                    </a:cubicBezTo>
                    <a:cubicBezTo>
                      <a:pt x="96" y="20"/>
                      <a:pt x="94" y="21"/>
                      <a:pt x="91" y="22"/>
                    </a:cubicBezTo>
                    <a:cubicBezTo>
                      <a:pt x="89" y="24"/>
                      <a:pt x="87" y="26"/>
                      <a:pt x="86" y="28"/>
                    </a:cubicBezTo>
                    <a:cubicBezTo>
                      <a:pt x="85" y="30"/>
                      <a:pt x="84" y="32"/>
                      <a:pt x="84" y="35"/>
                    </a:cubicBezTo>
                    <a:cubicBezTo>
                      <a:pt x="83" y="38"/>
                      <a:pt x="83" y="41"/>
                      <a:pt x="83" y="44"/>
                    </a:cubicBezTo>
                    <a:cubicBezTo>
                      <a:pt x="83" y="95"/>
                      <a:pt x="83" y="95"/>
                      <a:pt x="83" y="95"/>
                    </a:cubicBezTo>
                    <a:cubicBezTo>
                      <a:pt x="58" y="95"/>
                      <a:pt x="58" y="95"/>
                      <a:pt x="58" y="95"/>
                    </a:cubicBezTo>
                    <a:cubicBezTo>
                      <a:pt x="58" y="43"/>
                      <a:pt x="58" y="43"/>
                      <a:pt x="58" y="43"/>
                    </a:cubicBezTo>
                    <a:cubicBezTo>
                      <a:pt x="58" y="41"/>
                      <a:pt x="58" y="38"/>
                      <a:pt x="58" y="35"/>
                    </a:cubicBezTo>
                    <a:cubicBezTo>
                      <a:pt x="57" y="33"/>
                      <a:pt x="57" y="30"/>
                      <a:pt x="56" y="28"/>
                    </a:cubicBezTo>
                    <a:cubicBezTo>
                      <a:pt x="55" y="26"/>
                      <a:pt x="54" y="24"/>
                      <a:pt x="52" y="22"/>
                    </a:cubicBezTo>
                    <a:cubicBezTo>
                      <a:pt x="49" y="21"/>
                      <a:pt x="46" y="20"/>
                      <a:pt x="42" y="20"/>
                    </a:cubicBezTo>
                    <a:cubicBezTo>
                      <a:pt x="41" y="20"/>
                      <a:pt x="40" y="21"/>
                      <a:pt x="38" y="21"/>
                    </a:cubicBezTo>
                    <a:cubicBezTo>
                      <a:pt x="36" y="22"/>
                      <a:pt x="34" y="23"/>
                      <a:pt x="32" y="24"/>
                    </a:cubicBezTo>
                    <a:cubicBezTo>
                      <a:pt x="30" y="26"/>
                      <a:pt x="29" y="28"/>
                      <a:pt x="27" y="31"/>
                    </a:cubicBezTo>
                    <a:cubicBezTo>
                      <a:pt x="26" y="33"/>
                      <a:pt x="25" y="37"/>
                      <a:pt x="25" y="42"/>
                    </a:cubicBezTo>
                    <a:cubicBezTo>
                      <a:pt x="25" y="95"/>
                      <a:pt x="25" y="95"/>
                      <a:pt x="25" y="95"/>
                    </a:cubicBezTo>
                    <a:cubicBezTo>
                      <a:pt x="0" y="95"/>
                      <a:pt x="0" y="95"/>
                      <a:pt x="0" y="95"/>
                    </a:cubicBezTo>
                    <a:cubicBezTo>
                      <a:pt x="0" y="3"/>
                      <a:pt x="0" y="3"/>
                      <a:pt x="0" y="3"/>
                    </a:cubicBezTo>
                    <a:lnTo>
                      <a:pt x="24"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1"/>
              <p:cNvSpPr>
                <a:spLocks noEditPoints="1"/>
              </p:cNvSpPr>
              <p:nvPr/>
            </p:nvSpPr>
            <p:spPr bwMode="auto">
              <a:xfrm>
                <a:off x="5074332" y="3988923"/>
                <a:ext cx="247126" cy="258359"/>
              </a:xfrm>
              <a:custGeom>
                <a:avLst/>
                <a:gdLst>
                  <a:gd name="T0" fmla="*/ 32 w 93"/>
                  <a:gd name="T1" fmla="*/ 73 h 97"/>
                  <a:gd name="T2" fmla="*/ 48 w 93"/>
                  <a:gd name="T3" fmla="*/ 78 h 97"/>
                  <a:gd name="T4" fmla="*/ 61 w 93"/>
                  <a:gd name="T5" fmla="*/ 75 h 97"/>
                  <a:gd name="T6" fmla="*/ 68 w 93"/>
                  <a:gd name="T7" fmla="*/ 66 h 97"/>
                  <a:gd name="T8" fmla="*/ 91 w 93"/>
                  <a:gd name="T9" fmla="*/ 66 h 97"/>
                  <a:gd name="T10" fmla="*/ 74 w 93"/>
                  <a:gd name="T11" fmla="*/ 90 h 97"/>
                  <a:gd name="T12" fmla="*/ 47 w 93"/>
                  <a:gd name="T13" fmla="*/ 97 h 97"/>
                  <a:gd name="T14" fmla="*/ 28 w 93"/>
                  <a:gd name="T15" fmla="*/ 94 h 97"/>
                  <a:gd name="T16" fmla="*/ 13 w 93"/>
                  <a:gd name="T17" fmla="*/ 84 h 97"/>
                  <a:gd name="T18" fmla="*/ 4 w 93"/>
                  <a:gd name="T19" fmla="*/ 69 h 97"/>
                  <a:gd name="T20" fmla="*/ 0 w 93"/>
                  <a:gd name="T21" fmla="*/ 49 h 97"/>
                  <a:gd name="T22" fmla="*/ 4 w 93"/>
                  <a:gd name="T23" fmla="*/ 30 h 97"/>
                  <a:gd name="T24" fmla="*/ 13 w 93"/>
                  <a:gd name="T25" fmla="*/ 14 h 97"/>
                  <a:gd name="T26" fmla="*/ 28 w 93"/>
                  <a:gd name="T27" fmla="*/ 4 h 97"/>
                  <a:gd name="T28" fmla="*/ 47 w 93"/>
                  <a:gd name="T29" fmla="*/ 0 h 97"/>
                  <a:gd name="T30" fmla="*/ 68 w 93"/>
                  <a:gd name="T31" fmla="*/ 5 h 97"/>
                  <a:gd name="T32" fmla="*/ 82 w 93"/>
                  <a:gd name="T33" fmla="*/ 17 h 97"/>
                  <a:gd name="T34" fmla="*/ 90 w 93"/>
                  <a:gd name="T35" fmla="*/ 35 h 97"/>
                  <a:gd name="T36" fmla="*/ 92 w 93"/>
                  <a:gd name="T37" fmla="*/ 55 h 97"/>
                  <a:gd name="T38" fmla="*/ 26 w 93"/>
                  <a:gd name="T39" fmla="*/ 55 h 97"/>
                  <a:gd name="T40" fmla="*/ 32 w 93"/>
                  <a:gd name="T41" fmla="*/ 73 h 97"/>
                  <a:gd name="T42" fmla="*/ 60 w 93"/>
                  <a:gd name="T43" fmla="*/ 24 h 97"/>
                  <a:gd name="T44" fmla="*/ 47 w 93"/>
                  <a:gd name="T45" fmla="*/ 19 h 97"/>
                  <a:gd name="T46" fmla="*/ 37 w 93"/>
                  <a:gd name="T47" fmla="*/ 21 h 97"/>
                  <a:gd name="T48" fmla="*/ 30 w 93"/>
                  <a:gd name="T49" fmla="*/ 27 h 97"/>
                  <a:gd name="T50" fmla="*/ 27 w 93"/>
                  <a:gd name="T51" fmla="*/ 33 h 97"/>
                  <a:gd name="T52" fmla="*/ 26 w 93"/>
                  <a:gd name="T53" fmla="*/ 39 h 97"/>
                  <a:gd name="T54" fmla="*/ 67 w 93"/>
                  <a:gd name="T55" fmla="*/ 39 h 97"/>
                  <a:gd name="T56" fmla="*/ 60 w 93"/>
                  <a:gd name="T57"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3" h="97">
                    <a:moveTo>
                      <a:pt x="32" y="73"/>
                    </a:moveTo>
                    <a:cubicBezTo>
                      <a:pt x="36" y="77"/>
                      <a:pt x="41" y="78"/>
                      <a:pt x="48" y="78"/>
                    </a:cubicBezTo>
                    <a:cubicBezTo>
                      <a:pt x="53" y="78"/>
                      <a:pt x="58" y="77"/>
                      <a:pt x="61" y="75"/>
                    </a:cubicBezTo>
                    <a:cubicBezTo>
                      <a:pt x="65" y="72"/>
                      <a:pt x="67" y="69"/>
                      <a:pt x="68" y="66"/>
                    </a:cubicBezTo>
                    <a:cubicBezTo>
                      <a:pt x="91" y="66"/>
                      <a:pt x="91" y="66"/>
                      <a:pt x="91" y="66"/>
                    </a:cubicBezTo>
                    <a:cubicBezTo>
                      <a:pt x="87" y="78"/>
                      <a:pt x="81" y="85"/>
                      <a:pt x="74" y="90"/>
                    </a:cubicBezTo>
                    <a:cubicBezTo>
                      <a:pt x="67" y="95"/>
                      <a:pt x="58" y="97"/>
                      <a:pt x="47" y="97"/>
                    </a:cubicBezTo>
                    <a:cubicBezTo>
                      <a:pt x="40" y="97"/>
                      <a:pt x="34" y="96"/>
                      <a:pt x="28" y="94"/>
                    </a:cubicBezTo>
                    <a:cubicBezTo>
                      <a:pt x="22" y="92"/>
                      <a:pt x="17" y="88"/>
                      <a:pt x="13" y="84"/>
                    </a:cubicBezTo>
                    <a:cubicBezTo>
                      <a:pt x="9" y="80"/>
                      <a:pt x="6" y="75"/>
                      <a:pt x="4" y="69"/>
                    </a:cubicBezTo>
                    <a:cubicBezTo>
                      <a:pt x="1" y="63"/>
                      <a:pt x="0" y="56"/>
                      <a:pt x="0" y="49"/>
                    </a:cubicBezTo>
                    <a:cubicBezTo>
                      <a:pt x="0" y="42"/>
                      <a:pt x="1" y="36"/>
                      <a:pt x="4" y="30"/>
                    </a:cubicBezTo>
                    <a:cubicBezTo>
                      <a:pt x="6" y="24"/>
                      <a:pt x="9" y="19"/>
                      <a:pt x="13" y="14"/>
                    </a:cubicBezTo>
                    <a:cubicBezTo>
                      <a:pt x="17" y="10"/>
                      <a:pt x="22" y="7"/>
                      <a:pt x="28" y="4"/>
                    </a:cubicBezTo>
                    <a:cubicBezTo>
                      <a:pt x="34" y="2"/>
                      <a:pt x="40" y="0"/>
                      <a:pt x="47" y="0"/>
                    </a:cubicBezTo>
                    <a:cubicBezTo>
                      <a:pt x="55" y="0"/>
                      <a:pt x="62" y="2"/>
                      <a:pt x="68" y="5"/>
                    </a:cubicBezTo>
                    <a:cubicBezTo>
                      <a:pt x="74" y="8"/>
                      <a:pt x="78" y="12"/>
                      <a:pt x="82" y="17"/>
                    </a:cubicBezTo>
                    <a:cubicBezTo>
                      <a:pt x="86" y="22"/>
                      <a:pt x="89" y="28"/>
                      <a:pt x="90" y="35"/>
                    </a:cubicBezTo>
                    <a:cubicBezTo>
                      <a:pt x="92" y="41"/>
                      <a:pt x="93" y="48"/>
                      <a:pt x="92" y="55"/>
                    </a:cubicBezTo>
                    <a:cubicBezTo>
                      <a:pt x="26" y="55"/>
                      <a:pt x="26" y="55"/>
                      <a:pt x="26" y="55"/>
                    </a:cubicBezTo>
                    <a:cubicBezTo>
                      <a:pt x="26" y="63"/>
                      <a:pt x="28" y="69"/>
                      <a:pt x="32" y="73"/>
                    </a:cubicBezTo>
                    <a:close/>
                    <a:moveTo>
                      <a:pt x="60" y="24"/>
                    </a:moveTo>
                    <a:cubicBezTo>
                      <a:pt x="57" y="21"/>
                      <a:pt x="53" y="19"/>
                      <a:pt x="47" y="19"/>
                    </a:cubicBezTo>
                    <a:cubicBezTo>
                      <a:pt x="43" y="19"/>
                      <a:pt x="39" y="20"/>
                      <a:pt x="37" y="21"/>
                    </a:cubicBezTo>
                    <a:cubicBezTo>
                      <a:pt x="34" y="23"/>
                      <a:pt x="32" y="25"/>
                      <a:pt x="30" y="27"/>
                    </a:cubicBezTo>
                    <a:cubicBezTo>
                      <a:pt x="29" y="29"/>
                      <a:pt x="27" y="31"/>
                      <a:pt x="27" y="33"/>
                    </a:cubicBezTo>
                    <a:cubicBezTo>
                      <a:pt x="26" y="35"/>
                      <a:pt x="26" y="37"/>
                      <a:pt x="26" y="39"/>
                    </a:cubicBezTo>
                    <a:cubicBezTo>
                      <a:pt x="67" y="39"/>
                      <a:pt x="67" y="39"/>
                      <a:pt x="67" y="39"/>
                    </a:cubicBezTo>
                    <a:cubicBezTo>
                      <a:pt x="66" y="33"/>
                      <a:pt x="64" y="28"/>
                      <a:pt x="60" y="24"/>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2"/>
              <p:cNvSpPr>
                <a:spLocks/>
              </p:cNvSpPr>
              <p:nvPr/>
            </p:nvSpPr>
            <p:spPr bwMode="auto">
              <a:xfrm>
                <a:off x="5358527" y="3988923"/>
                <a:ext cx="157262" cy="252743"/>
              </a:xfrm>
              <a:custGeom>
                <a:avLst/>
                <a:gdLst>
                  <a:gd name="T0" fmla="*/ 24 w 59"/>
                  <a:gd name="T1" fmla="*/ 3 h 95"/>
                  <a:gd name="T2" fmla="*/ 24 w 59"/>
                  <a:gd name="T3" fmla="*/ 20 h 95"/>
                  <a:gd name="T4" fmla="*/ 25 w 59"/>
                  <a:gd name="T5" fmla="*/ 20 h 95"/>
                  <a:gd name="T6" fmla="*/ 29 w 59"/>
                  <a:gd name="T7" fmla="*/ 12 h 95"/>
                  <a:gd name="T8" fmla="*/ 36 w 59"/>
                  <a:gd name="T9" fmla="*/ 6 h 95"/>
                  <a:gd name="T10" fmla="*/ 45 w 59"/>
                  <a:gd name="T11" fmla="*/ 2 h 95"/>
                  <a:gd name="T12" fmla="*/ 54 w 59"/>
                  <a:gd name="T13" fmla="*/ 0 h 95"/>
                  <a:gd name="T14" fmla="*/ 59 w 59"/>
                  <a:gd name="T15" fmla="*/ 1 h 95"/>
                  <a:gd name="T16" fmla="*/ 59 w 59"/>
                  <a:gd name="T17" fmla="*/ 25 h 95"/>
                  <a:gd name="T18" fmla="*/ 55 w 59"/>
                  <a:gd name="T19" fmla="*/ 24 h 95"/>
                  <a:gd name="T20" fmla="*/ 50 w 59"/>
                  <a:gd name="T21" fmla="*/ 24 h 95"/>
                  <a:gd name="T22" fmla="*/ 39 w 59"/>
                  <a:gd name="T23" fmla="*/ 26 h 95"/>
                  <a:gd name="T24" fmla="*/ 31 w 59"/>
                  <a:gd name="T25" fmla="*/ 33 h 95"/>
                  <a:gd name="T26" fmla="*/ 27 w 59"/>
                  <a:gd name="T27" fmla="*/ 42 h 95"/>
                  <a:gd name="T28" fmla="*/ 25 w 59"/>
                  <a:gd name="T29" fmla="*/ 53 h 95"/>
                  <a:gd name="T30" fmla="*/ 25 w 59"/>
                  <a:gd name="T31" fmla="*/ 95 h 95"/>
                  <a:gd name="T32" fmla="*/ 0 w 59"/>
                  <a:gd name="T33" fmla="*/ 95 h 95"/>
                  <a:gd name="T34" fmla="*/ 0 w 59"/>
                  <a:gd name="T35" fmla="*/ 3 h 95"/>
                  <a:gd name="T36" fmla="*/ 24 w 59"/>
                  <a:gd name="T37"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 h="95">
                    <a:moveTo>
                      <a:pt x="24" y="3"/>
                    </a:moveTo>
                    <a:cubicBezTo>
                      <a:pt x="24" y="20"/>
                      <a:pt x="24" y="20"/>
                      <a:pt x="24" y="20"/>
                    </a:cubicBezTo>
                    <a:cubicBezTo>
                      <a:pt x="25" y="20"/>
                      <a:pt x="25" y="20"/>
                      <a:pt x="25" y="20"/>
                    </a:cubicBezTo>
                    <a:cubicBezTo>
                      <a:pt x="26" y="17"/>
                      <a:pt x="27" y="14"/>
                      <a:pt x="29" y="12"/>
                    </a:cubicBezTo>
                    <a:cubicBezTo>
                      <a:pt x="31" y="10"/>
                      <a:pt x="34" y="8"/>
                      <a:pt x="36" y="6"/>
                    </a:cubicBezTo>
                    <a:cubicBezTo>
                      <a:pt x="39" y="4"/>
                      <a:pt x="42" y="3"/>
                      <a:pt x="45" y="2"/>
                    </a:cubicBezTo>
                    <a:cubicBezTo>
                      <a:pt x="48" y="1"/>
                      <a:pt x="51" y="0"/>
                      <a:pt x="54" y="0"/>
                    </a:cubicBezTo>
                    <a:cubicBezTo>
                      <a:pt x="56" y="0"/>
                      <a:pt x="57" y="1"/>
                      <a:pt x="59" y="1"/>
                    </a:cubicBezTo>
                    <a:cubicBezTo>
                      <a:pt x="59" y="25"/>
                      <a:pt x="59" y="25"/>
                      <a:pt x="59" y="25"/>
                    </a:cubicBezTo>
                    <a:cubicBezTo>
                      <a:pt x="58" y="25"/>
                      <a:pt x="57" y="24"/>
                      <a:pt x="55" y="24"/>
                    </a:cubicBezTo>
                    <a:cubicBezTo>
                      <a:pt x="54" y="24"/>
                      <a:pt x="52" y="24"/>
                      <a:pt x="50" y="24"/>
                    </a:cubicBezTo>
                    <a:cubicBezTo>
                      <a:pt x="46" y="24"/>
                      <a:pt x="42" y="25"/>
                      <a:pt x="39" y="26"/>
                    </a:cubicBezTo>
                    <a:cubicBezTo>
                      <a:pt x="35" y="28"/>
                      <a:pt x="33" y="30"/>
                      <a:pt x="31" y="33"/>
                    </a:cubicBezTo>
                    <a:cubicBezTo>
                      <a:pt x="29" y="35"/>
                      <a:pt x="27" y="38"/>
                      <a:pt x="27" y="42"/>
                    </a:cubicBezTo>
                    <a:cubicBezTo>
                      <a:pt x="26" y="45"/>
                      <a:pt x="25" y="49"/>
                      <a:pt x="25" y="53"/>
                    </a:cubicBezTo>
                    <a:cubicBezTo>
                      <a:pt x="25" y="95"/>
                      <a:pt x="25" y="95"/>
                      <a:pt x="25" y="95"/>
                    </a:cubicBezTo>
                    <a:cubicBezTo>
                      <a:pt x="0" y="95"/>
                      <a:pt x="0" y="95"/>
                      <a:pt x="0" y="95"/>
                    </a:cubicBezTo>
                    <a:cubicBezTo>
                      <a:pt x="0" y="3"/>
                      <a:pt x="0" y="3"/>
                      <a:pt x="0" y="3"/>
                    </a:cubicBezTo>
                    <a:lnTo>
                      <a:pt x="24"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3"/>
              <p:cNvSpPr>
                <a:spLocks noEditPoints="1"/>
              </p:cNvSpPr>
              <p:nvPr/>
            </p:nvSpPr>
            <p:spPr bwMode="auto">
              <a:xfrm>
                <a:off x="5544995" y="3903552"/>
                <a:ext cx="66275" cy="338114"/>
              </a:xfrm>
              <a:custGeom>
                <a:avLst/>
                <a:gdLst>
                  <a:gd name="T0" fmla="*/ 0 w 59"/>
                  <a:gd name="T1" fmla="*/ 50 h 301"/>
                  <a:gd name="T2" fmla="*/ 0 w 59"/>
                  <a:gd name="T3" fmla="*/ 0 h 301"/>
                  <a:gd name="T4" fmla="*/ 59 w 59"/>
                  <a:gd name="T5" fmla="*/ 0 h 301"/>
                  <a:gd name="T6" fmla="*/ 59 w 59"/>
                  <a:gd name="T7" fmla="*/ 50 h 301"/>
                  <a:gd name="T8" fmla="*/ 0 w 59"/>
                  <a:gd name="T9" fmla="*/ 50 h 301"/>
                  <a:gd name="T10" fmla="*/ 59 w 59"/>
                  <a:gd name="T11" fmla="*/ 83 h 301"/>
                  <a:gd name="T12" fmla="*/ 59 w 59"/>
                  <a:gd name="T13" fmla="*/ 301 h 301"/>
                  <a:gd name="T14" fmla="*/ 0 w 59"/>
                  <a:gd name="T15" fmla="*/ 301 h 301"/>
                  <a:gd name="T16" fmla="*/ 0 w 59"/>
                  <a:gd name="T17" fmla="*/ 83 h 301"/>
                  <a:gd name="T18" fmla="*/ 59 w 59"/>
                  <a:gd name="T19" fmla="*/ 8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301">
                    <a:moveTo>
                      <a:pt x="0" y="50"/>
                    </a:moveTo>
                    <a:lnTo>
                      <a:pt x="0" y="0"/>
                    </a:lnTo>
                    <a:lnTo>
                      <a:pt x="59" y="0"/>
                    </a:lnTo>
                    <a:lnTo>
                      <a:pt x="59" y="50"/>
                    </a:lnTo>
                    <a:lnTo>
                      <a:pt x="0" y="50"/>
                    </a:lnTo>
                    <a:close/>
                    <a:moveTo>
                      <a:pt x="59" y="83"/>
                    </a:moveTo>
                    <a:lnTo>
                      <a:pt x="59" y="301"/>
                    </a:lnTo>
                    <a:lnTo>
                      <a:pt x="0" y="301"/>
                    </a:lnTo>
                    <a:lnTo>
                      <a:pt x="0" y="83"/>
                    </a:lnTo>
                    <a:lnTo>
                      <a:pt x="59" y="8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4"/>
              <p:cNvSpPr>
                <a:spLocks/>
              </p:cNvSpPr>
              <p:nvPr/>
            </p:nvSpPr>
            <p:spPr bwMode="auto">
              <a:xfrm>
                <a:off x="5659572" y="3988923"/>
                <a:ext cx="241510" cy="258359"/>
              </a:xfrm>
              <a:custGeom>
                <a:avLst/>
                <a:gdLst>
                  <a:gd name="T0" fmla="*/ 46 w 91"/>
                  <a:gd name="T1" fmla="*/ 19 h 97"/>
                  <a:gd name="T2" fmla="*/ 36 w 91"/>
                  <a:gd name="T3" fmla="*/ 22 h 97"/>
                  <a:gd name="T4" fmla="*/ 30 w 91"/>
                  <a:gd name="T5" fmla="*/ 29 h 97"/>
                  <a:gd name="T6" fmla="*/ 26 w 91"/>
                  <a:gd name="T7" fmla="*/ 39 h 97"/>
                  <a:gd name="T8" fmla="*/ 25 w 91"/>
                  <a:gd name="T9" fmla="*/ 49 h 97"/>
                  <a:gd name="T10" fmla="*/ 26 w 91"/>
                  <a:gd name="T11" fmla="*/ 60 h 97"/>
                  <a:gd name="T12" fmla="*/ 29 w 91"/>
                  <a:gd name="T13" fmla="*/ 69 h 97"/>
                  <a:gd name="T14" fmla="*/ 36 w 91"/>
                  <a:gd name="T15" fmla="*/ 76 h 97"/>
                  <a:gd name="T16" fmla="*/ 46 w 91"/>
                  <a:gd name="T17" fmla="*/ 78 h 97"/>
                  <a:gd name="T18" fmla="*/ 60 w 91"/>
                  <a:gd name="T19" fmla="*/ 73 h 97"/>
                  <a:gd name="T20" fmla="*/ 66 w 91"/>
                  <a:gd name="T21" fmla="*/ 60 h 97"/>
                  <a:gd name="T22" fmla="*/ 91 w 91"/>
                  <a:gd name="T23" fmla="*/ 60 h 97"/>
                  <a:gd name="T24" fmla="*/ 76 w 91"/>
                  <a:gd name="T25" fmla="*/ 88 h 97"/>
                  <a:gd name="T26" fmla="*/ 46 w 91"/>
                  <a:gd name="T27" fmla="*/ 97 h 97"/>
                  <a:gd name="T28" fmla="*/ 27 w 91"/>
                  <a:gd name="T29" fmla="*/ 94 h 97"/>
                  <a:gd name="T30" fmla="*/ 12 w 91"/>
                  <a:gd name="T31" fmla="*/ 84 h 97"/>
                  <a:gd name="T32" fmla="*/ 3 w 91"/>
                  <a:gd name="T33" fmla="*/ 69 h 97"/>
                  <a:gd name="T34" fmla="*/ 0 w 91"/>
                  <a:gd name="T35" fmla="*/ 50 h 97"/>
                  <a:gd name="T36" fmla="*/ 3 w 91"/>
                  <a:gd name="T37" fmla="*/ 30 h 97"/>
                  <a:gd name="T38" fmla="*/ 12 w 91"/>
                  <a:gd name="T39" fmla="*/ 15 h 97"/>
                  <a:gd name="T40" fmla="*/ 27 w 91"/>
                  <a:gd name="T41" fmla="*/ 4 h 97"/>
                  <a:gd name="T42" fmla="*/ 47 w 91"/>
                  <a:gd name="T43" fmla="*/ 0 h 97"/>
                  <a:gd name="T44" fmla="*/ 62 w 91"/>
                  <a:gd name="T45" fmla="*/ 2 h 97"/>
                  <a:gd name="T46" fmla="*/ 76 w 91"/>
                  <a:gd name="T47" fmla="*/ 9 h 97"/>
                  <a:gd name="T48" fmla="*/ 86 w 91"/>
                  <a:gd name="T49" fmla="*/ 20 h 97"/>
                  <a:gd name="T50" fmla="*/ 90 w 91"/>
                  <a:gd name="T51" fmla="*/ 35 h 97"/>
                  <a:gd name="T52" fmla="*/ 65 w 91"/>
                  <a:gd name="T53" fmla="*/ 35 h 97"/>
                  <a:gd name="T54" fmla="*/ 46 w 91"/>
                  <a:gd name="T55" fmla="*/ 1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1" h="97">
                    <a:moveTo>
                      <a:pt x="46" y="19"/>
                    </a:moveTo>
                    <a:cubicBezTo>
                      <a:pt x="42" y="19"/>
                      <a:pt x="39" y="20"/>
                      <a:pt x="36" y="22"/>
                    </a:cubicBezTo>
                    <a:cubicBezTo>
                      <a:pt x="34" y="24"/>
                      <a:pt x="31" y="26"/>
                      <a:pt x="30" y="29"/>
                    </a:cubicBezTo>
                    <a:cubicBezTo>
                      <a:pt x="28" y="32"/>
                      <a:pt x="27" y="35"/>
                      <a:pt x="26" y="39"/>
                    </a:cubicBezTo>
                    <a:cubicBezTo>
                      <a:pt x="25" y="42"/>
                      <a:pt x="25" y="46"/>
                      <a:pt x="25" y="49"/>
                    </a:cubicBezTo>
                    <a:cubicBezTo>
                      <a:pt x="25" y="53"/>
                      <a:pt x="25" y="56"/>
                      <a:pt x="26" y="60"/>
                    </a:cubicBezTo>
                    <a:cubicBezTo>
                      <a:pt x="27" y="63"/>
                      <a:pt x="28" y="66"/>
                      <a:pt x="29" y="69"/>
                    </a:cubicBezTo>
                    <a:cubicBezTo>
                      <a:pt x="31" y="72"/>
                      <a:pt x="33" y="74"/>
                      <a:pt x="36" y="76"/>
                    </a:cubicBezTo>
                    <a:cubicBezTo>
                      <a:pt x="39" y="78"/>
                      <a:pt x="42" y="78"/>
                      <a:pt x="46" y="78"/>
                    </a:cubicBezTo>
                    <a:cubicBezTo>
                      <a:pt x="52" y="78"/>
                      <a:pt x="57" y="77"/>
                      <a:pt x="60" y="73"/>
                    </a:cubicBezTo>
                    <a:cubicBezTo>
                      <a:pt x="63" y="70"/>
                      <a:pt x="65" y="65"/>
                      <a:pt x="66" y="60"/>
                    </a:cubicBezTo>
                    <a:cubicBezTo>
                      <a:pt x="91" y="60"/>
                      <a:pt x="91" y="60"/>
                      <a:pt x="91" y="60"/>
                    </a:cubicBezTo>
                    <a:cubicBezTo>
                      <a:pt x="89" y="72"/>
                      <a:pt x="84" y="81"/>
                      <a:pt x="76" y="88"/>
                    </a:cubicBezTo>
                    <a:cubicBezTo>
                      <a:pt x="68" y="94"/>
                      <a:pt x="58" y="97"/>
                      <a:pt x="46" y="97"/>
                    </a:cubicBezTo>
                    <a:cubicBezTo>
                      <a:pt x="39" y="97"/>
                      <a:pt x="33" y="96"/>
                      <a:pt x="27" y="94"/>
                    </a:cubicBezTo>
                    <a:cubicBezTo>
                      <a:pt x="21" y="92"/>
                      <a:pt x="16" y="88"/>
                      <a:pt x="12" y="84"/>
                    </a:cubicBezTo>
                    <a:cubicBezTo>
                      <a:pt x="8" y="80"/>
                      <a:pt x="5" y="75"/>
                      <a:pt x="3" y="69"/>
                    </a:cubicBezTo>
                    <a:cubicBezTo>
                      <a:pt x="1" y="63"/>
                      <a:pt x="0" y="57"/>
                      <a:pt x="0" y="50"/>
                    </a:cubicBezTo>
                    <a:cubicBezTo>
                      <a:pt x="0" y="43"/>
                      <a:pt x="1" y="37"/>
                      <a:pt x="3" y="30"/>
                    </a:cubicBezTo>
                    <a:cubicBezTo>
                      <a:pt x="5" y="24"/>
                      <a:pt x="8" y="19"/>
                      <a:pt x="12" y="15"/>
                    </a:cubicBezTo>
                    <a:cubicBezTo>
                      <a:pt x="16" y="10"/>
                      <a:pt x="21" y="7"/>
                      <a:pt x="27" y="4"/>
                    </a:cubicBezTo>
                    <a:cubicBezTo>
                      <a:pt x="33" y="2"/>
                      <a:pt x="39" y="0"/>
                      <a:pt x="47" y="0"/>
                    </a:cubicBezTo>
                    <a:cubicBezTo>
                      <a:pt x="52" y="0"/>
                      <a:pt x="57" y="1"/>
                      <a:pt x="62" y="2"/>
                    </a:cubicBezTo>
                    <a:cubicBezTo>
                      <a:pt x="67" y="4"/>
                      <a:pt x="72" y="6"/>
                      <a:pt x="76" y="9"/>
                    </a:cubicBezTo>
                    <a:cubicBezTo>
                      <a:pt x="80" y="12"/>
                      <a:pt x="83" y="16"/>
                      <a:pt x="86" y="20"/>
                    </a:cubicBezTo>
                    <a:cubicBezTo>
                      <a:pt x="88" y="24"/>
                      <a:pt x="90" y="29"/>
                      <a:pt x="90" y="35"/>
                    </a:cubicBezTo>
                    <a:cubicBezTo>
                      <a:pt x="65" y="35"/>
                      <a:pt x="65" y="35"/>
                      <a:pt x="65" y="35"/>
                    </a:cubicBezTo>
                    <a:cubicBezTo>
                      <a:pt x="64" y="25"/>
                      <a:pt x="57" y="19"/>
                      <a:pt x="46" y="19"/>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5"/>
              <p:cNvSpPr>
                <a:spLocks noEditPoints="1"/>
              </p:cNvSpPr>
              <p:nvPr/>
            </p:nvSpPr>
            <p:spPr bwMode="auto">
              <a:xfrm>
                <a:off x="5928041" y="3988923"/>
                <a:ext cx="239263" cy="258359"/>
              </a:xfrm>
              <a:custGeom>
                <a:avLst/>
                <a:gdLst>
                  <a:gd name="T0" fmla="*/ 7 w 90"/>
                  <a:gd name="T1" fmla="*/ 16 h 97"/>
                  <a:gd name="T2" fmla="*/ 17 w 90"/>
                  <a:gd name="T3" fmla="*/ 7 h 97"/>
                  <a:gd name="T4" fmla="*/ 31 w 90"/>
                  <a:gd name="T5" fmla="*/ 2 h 97"/>
                  <a:gd name="T6" fmla="*/ 46 w 90"/>
                  <a:gd name="T7" fmla="*/ 0 h 97"/>
                  <a:gd name="T8" fmla="*/ 60 w 90"/>
                  <a:gd name="T9" fmla="*/ 1 h 97"/>
                  <a:gd name="T10" fmla="*/ 73 w 90"/>
                  <a:gd name="T11" fmla="*/ 5 h 97"/>
                  <a:gd name="T12" fmla="*/ 83 w 90"/>
                  <a:gd name="T13" fmla="*/ 13 h 97"/>
                  <a:gd name="T14" fmla="*/ 86 w 90"/>
                  <a:gd name="T15" fmla="*/ 27 h 97"/>
                  <a:gd name="T16" fmla="*/ 86 w 90"/>
                  <a:gd name="T17" fmla="*/ 75 h 97"/>
                  <a:gd name="T18" fmla="*/ 87 w 90"/>
                  <a:gd name="T19" fmla="*/ 86 h 97"/>
                  <a:gd name="T20" fmla="*/ 90 w 90"/>
                  <a:gd name="T21" fmla="*/ 95 h 97"/>
                  <a:gd name="T22" fmla="*/ 64 w 90"/>
                  <a:gd name="T23" fmla="*/ 95 h 97"/>
                  <a:gd name="T24" fmla="*/ 63 w 90"/>
                  <a:gd name="T25" fmla="*/ 91 h 97"/>
                  <a:gd name="T26" fmla="*/ 62 w 90"/>
                  <a:gd name="T27" fmla="*/ 86 h 97"/>
                  <a:gd name="T28" fmla="*/ 48 w 90"/>
                  <a:gd name="T29" fmla="*/ 95 h 97"/>
                  <a:gd name="T30" fmla="*/ 31 w 90"/>
                  <a:gd name="T31" fmla="*/ 97 h 97"/>
                  <a:gd name="T32" fmla="*/ 19 w 90"/>
                  <a:gd name="T33" fmla="*/ 96 h 97"/>
                  <a:gd name="T34" fmla="*/ 9 w 90"/>
                  <a:gd name="T35" fmla="*/ 91 h 97"/>
                  <a:gd name="T36" fmla="*/ 2 w 90"/>
                  <a:gd name="T37" fmla="*/ 82 h 97"/>
                  <a:gd name="T38" fmla="*/ 0 w 90"/>
                  <a:gd name="T39" fmla="*/ 70 h 97"/>
                  <a:gd name="T40" fmla="*/ 3 w 90"/>
                  <a:gd name="T41" fmla="*/ 57 h 97"/>
                  <a:gd name="T42" fmla="*/ 10 w 90"/>
                  <a:gd name="T43" fmla="*/ 49 h 97"/>
                  <a:gd name="T44" fmla="*/ 20 w 90"/>
                  <a:gd name="T45" fmla="*/ 44 h 97"/>
                  <a:gd name="T46" fmla="*/ 31 w 90"/>
                  <a:gd name="T47" fmla="*/ 42 h 97"/>
                  <a:gd name="T48" fmla="*/ 42 w 90"/>
                  <a:gd name="T49" fmla="*/ 40 h 97"/>
                  <a:gd name="T50" fmla="*/ 52 w 90"/>
                  <a:gd name="T51" fmla="*/ 39 h 97"/>
                  <a:gd name="T52" fmla="*/ 59 w 90"/>
                  <a:gd name="T53" fmla="*/ 36 h 97"/>
                  <a:gd name="T54" fmla="*/ 61 w 90"/>
                  <a:gd name="T55" fmla="*/ 30 h 97"/>
                  <a:gd name="T56" fmla="*/ 60 w 90"/>
                  <a:gd name="T57" fmla="*/ 23 h 97"/>
                  <a:gd name="T58" fmla="*/ 56 w 90"/>
                  <a:gd name="T59" fmla="*/ 19 h 97"/>
                  <a:gd name="T60" fmla="*/ 51 w 90"/>
                  <a:gd name="T61" fmla="*/ 18 h 97"/>
                  <a:gd name="T62" fmla="*/ 45 w 90"/>
                  <a:gd name="T63" fmla="*/ 17 h 97"/>
                  <a:gd name="T64" fmla="*/ 33 w 90"/>
                  <a:gd name="T65" fmla="*/ 20 h 97"/>
                  <a:gd name="T66" fmla="*/ 28 w 90"/>
                  <a:gd name="T67" fmla="*/ 31 h 97"/>
                  <a:gd name="T68" fmla="*/ 3 w 90"/>
                  <a:gd name="T69" fmla="*/ 31 h 97"/>
                  <a:gd name="T70" fmla="*/ 7 w 90"/>
                  <a:gd name="T71" fmla="*/ 16 h 97"/>
                  <a:gd name="T72" fmla="*/ 57 w 90"/>
                  <a:gd name="T73" fmla="*/ 52 h 97"/>
                  <a:gd name="T74" fmla="*/ 52 w 90"/>
                  <a:gd name="T75" fmla="*/ 53 h 97"/>
                  <a:gd name="T76" fmla="*/ 46 w 90"/>
                  <a:gd name="T77" fmla="*/ 54 h 97"/>
                  <a:gd name="T78" fmla="*/ 40 w 90"/>
                  <a:gd name="T79" fmla="*/ 55 h 97"/>
                  <a:gd name="T80" fmla="*/ 35 w 90"/>
                  <a:gd name="T81" fmla="*/ 57 h 97"/>
                  <a:gd name="T82" fmla="*/ 30 w 90"/>
                  <a:gd name="T83" fmla="*/ 59 h 97"/>
                  <a:gd name="T84" fmla="*/ 26 w 90"/>
                  <a:gd name="T85" fmla="*/ 63 h 97"/>
                  <a:gd name="T86" fmla="*/ 25 w 90"/>
                  <a:gd name="T87" fmla="*/ 69 h 97"/>
                  <a:gd name="T88" fmla="*/ 26 w 90"/>
                  <a:gd name="T89" fmla="*/ 75 h 97"/>
                  <a:gd name="T90" fmla="*/ 30 w 90"/>
                  <a:gd name="T91" fmla="*/ 78 h 97"/>
                  <a:gd name="T92" fmla="*/ 35 w 90"/>
                  <a:gd name="T93" fmla="*/ 80 h 97"/>
                  <a:gd name="T94" fmla="*/ 41 w 90"/>
                  <a:gd name="T95" fmla="*/ 81 h 97"/>
                  <a:gd name="T96" fmla="*/ 52 w 90"/>
                  <a:gd name="T97" fmla="*/ 78 h 97"/>
                  <a:gd name="T98" fmla="*/ 58 w 90"/>
                  <a:gd name="T99" fmla="*/ 72 h 97"/>
                  <a:gd name="T100" fmla="*/ 61 w 90"/>
                  <a:gd name="T101" fmla="*/ 65 h 97"/>
                  <a:gd name="T102" fmla="*/ 61 w 90"/>
                  <a:gd name="T103" fmla="*/ 59 h 97"/>
                  <a:gd name="T104" fmla="*/ 61 w 90"/>
                  <a:gd name="T105" fmla="*/ 50 h 97"/>
                  <a:gd name="T106" fmla="*/ 57 w 90"/>
                  <a:gd name="T107" fmla="*/ 5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 h="97">
                    <a:moveTo>
                      <a:pt x="7" y="16"/>
                    </a:moveTo>
                    <a:cubicBezTo>
                      <a:pt x="10" y="12"/>
                      <a:pt x="13" y="9"/>
                      <a:pt x="17" y="7"/>
                    </a:cubicBezTo>
                    <a:cubicBezTo>
                      <a:pt x="21" y="5"/>
                      <a:pt x="26" y="3"/>
                      <a:pt x="31" y="2"/>
                    </a:cubicBezTo>
                    <a:cubicBezTo>
                      <a:pt x="36" y="1"/>
                      <a:pt x="41" y="0"/>
                      <a:pt x="46" y="0"/>
                    </a:cubicBezTo>
                    <a:cubicBezTo>
                      <a:pt x="51" y="0"/>
                      <a:pt x="55" y="1"/>
                      <a:pt x="60" y="1"/>
                    </a:cubicBezTo>
                    <a:cubicBezTo>
                      <a:pt x="65" y="2"/>
                      <a:pt x="69" y="3"/>
                      <a:pt x="73" y="5"/>
                    </a:cubicBezTo>
                    <a:cubicBezTo>
                      <a:pt x="77" y="7"/>
                      <a:pt x="80" y="10"/>
                      <a:pt x="83" y="13"/>
                    </a:cubicBezTo>
                    <a:cubicBezTo>
                      <a:pt x="85" y="16"/>
                      <a:pt x="86" y="21"/>
                      <a:pt x="86" y="27"/>
                    </a:cubicBezTo>
                    <a:cubicBezTo>
                      <a:pt x="86" y="75"/>
                      <a:pt x="86" y="75"/>
                      <a:pt x="86" y="75"/>
                    </a:cubicBezTo>
                    <a:cubicBezTo>
                      <a:pt x="86" y="79"/>
                      <a:pt x="87" y="83"/>
                      <a:pt x="87" y="86"/>
                    </a:cubicBezTo>
                    <a:cubicBezTo>
                      <a:pt x="88" y="90"/>
                      <a:pt x="88" y="93"/>
                      <a:pt x="90" y="95"/>
                    </a:cubicBezTo>
                    <a:cubicBezTo>
                      <a:pt x="64" y="95"/>
                      <a:pt x="64" y="95"/>
                      <a:pt x="64" y="95"/>
                    </a:cubicBezTo>
                    <a:cubicBezTo>
                      <a:pt x="64" y="94"/>
                      <a:pt x="63" y="92"/>
                      <a:pt x="63" y="91"/>
                    </a:cubicBezTo>
                    <a:cubicBezTo>
                      <a:pt x="63" y="89"/>
                      <a:pt x="62" y="88"/>
                      <a:pt x="62" y="86"/>
                    </a:cubicBezTo>
                    <a:cubicBezTo>
                      <a:pt x="58" y="90"/>
                      <a:pt x="53" y="93"/>
                      <a:pt x="48" y="95"/>
                    </a:cubicBezTo>
                    <a:cubicBezTo>
                      <a:pt x="43" y="96"/>
                      <a:pt x="37" y="97"/>
                      <a:pt x="31" y="97"/>
                    </a:cubicBezTo>
                    <a:cubicBezTo>
                      <a:pt x="27" y="97"/>
                      <a:pt x="23" y="97"/>
                      <a:pt x="19" y="96"/>
                    </a:cubicBezTo>
                    <a:cubicBezTo>
                      <a:pt x="15" y="95"/>
                      <a:pt x="12" y="93"/>
                      <a:pt x="9" y="91"/>
                    </a:cubicBezTo>
                    <a:cubicBezTo>
                      <a:pt x="6" y="88"/>
                      <a:pt x="4" y="86"/>
                      <a:pt x="2" y="82"/>
                    </a:cubicBezTo>
                    <a:cubicBezTo>
                      <a:pt x="1" y="79"/>
                      <a:pt x="0" y="75"/>
                      <a:pt x="0" y="70"/>
                    </a:cubicBezTo>
                    <a:cubicBezTo>
                      <a:pt x="0" y="65"/>
                      <a:pt x="1" y="60"/>
                      <a:pt x="3" y="57"/>
                    </a:cubicBezTo>
                    <a:cubicBezTo>
                      <a:pt x="4" y="54"/>
                      <a:pt x="7" y="51"/>
                      <a:pt x="10" y="49"/>
                    </a:cubicBezTo>
                    <a:cubicBezTo>
                      <a:pt x="13" y="47"/>
                      <a:pt x="16" y="45"/>
                      <a:pt x="20" y="44"/>
                    </a:cubicBezTo>
                    <a:cubicBezTo>
                      <a:pt x="23" y="43"/>
                      <a:pt x="27" y="42"/>
                      <a:pt x="31" y="42"/>
                    </a:cubicBezTo>
                    <a:cubicBezTo>
                      <a:pt x="35" y="41"/>
                      <a:pt x="39" y="41"/>
                      <a:pt x="42" y="40"/>
                    </a:cubicBezTo>
                    <a:cubicBezTo>
                      <a:pt x="46" y="40"/>
                      <a:pt x="49" y="40"/>
                      <a:pt x="52" y="39"/>
                    </a:cubicBezTo>
                    <a:cubicBezTo>
                      <a:pt x="55" y="38"/>
                      <a:pt x="57" y="37"/>
                      <a:pt x="59" y="36"/>
                    </a:cubicBezTo>
                    <a:cubicBezTo>
                      <a:pt x="61" y="34"/>
                      <a:pt x="61" y="32"/>
                      <a:pt x="61" y="30"/>
                    </a:cubicBezTo>
                    <a:cubicBezTo>
                      <a:pt x="61" y="27"/>
                      <a:pt x="61" y="25"/>
                      <a:pt x="60" y="23"/>
                    </a:cubicBezTo>
                    <a:cubicBezTo>
                      <a:pt x="59" y="22"/>
                      <a:pt x="58" y="20"/>
                      <a:pt x="56" y="19"/>
                    </a:cubicBezTo>
                    <a:cubicBezTo>
                      <a:pt x="55" y="19"/>
                      <a:pt x="53" y="18"/>
                      <a:pt x="51" y="18"/>
                    </a:cubicBezTo>
                    <a:cubicBezTo>
                      <a:pt x="49" y="17"/>
                      <a:pt x="47" y="17"/>
                      <a:pt x="45" y="17"/>
                    </a:cubicBezTo>
                    <a:cubicBezTo>
                      <a:pt x="40" y="17"/>
                      <a:pt x="36" y="18"/>
                      <a:pt x="33" y="20"/>
                    </a:cubicBezTo>
                    <a:cubicBezTo>
                      <a:pt x="30" y="23"/>
                      <a:pt x="28" y="26"/>
                      <a:pt x="28" y="31"/>
                    </a:cubicBezTo>
                    <a:cubicBezTo>
                      <a:pt x="3" y="31"/>
                      <a:pt x="3" y="31"/>
                      <a:pt x="3" y="31"/>
                    </a:cubicBezTo>
                    <a:cubicBezTo>
                      <a:pt x="3" y="25"/>
                      <a:pt x="5" y="20"/>
                      <a:pt x="7" y="16"/>
                    </a:cubicBezTo>
                    <a:close/>
                    <a:moveTo>
                      <a:pt x="57" y="52"/>
                    </a:moveTo>
                    <a:cubicBezTo>
                      <a:pt x="56" y="53"/>
                      <a:pt x="54" y="53"/>
                      <a:pt x="52" y="53"/>
                    </a:cubicBezTo>
                    <a:cubicBezTo>
                      <a:pt x="50" y="54"/>
                      <a:pt x="48" y="54"/>
                      <a:pt x="46" y="54"/>
                    </a:cubicBezTo>
                    <a:cubicBezTo>
                      <a:pt x="44" y="55"/>
                      <a:pt x="42" y="55"/>
                      <a:pt x="40" y="55"/>
                    </a:cubicBezTo>
                    <a:cubicBezTo>
                      <a:pt x="38" y="56"/>
                      <a:pt x="36" y="56"/>
                      <a:pt x="35" y="57"/>
                    </a:cubicBezTo>
                    <a:cubicBezTo>
                      <a:pt x="33" y="57"/>
                      <a:pt x="31" y="58"/>
                      <a:pt x="30" y="59"/>
                    </a:cubicBezTo>
                    <a:cubicBezTo>
                      <a:pt x="28" y="60"/>
                      <a:pt x="27" y="61"/>
                      <a:pt x="26" y="63"/>
                    </a:cubicBezTo>
                    <a:cubicBezTo>
                      <a:pt x="26" y="64"/>
                      <a:pt x="25" y="66"/>
                      <a:pt x="25" y="69"/>
                    </a:cubicBezTo>
                    <a:cubicBezTo>
                      <a:pt x="25" y="71"/>
                      <a:pt x="26" y="73"/>
                      <a:pt x="26" y="75"/>
                    </a:cubicBezTo>
                    <a:cubicBezTo>
                      <a:pt x="27" y="76"/>
                      <a:pt x="28" y="77"/>
                      <a:pt x="30" y="78"/>
                    </a:cubicBezTo>
                    <a:cubicBezTo>
                      <a:pt x="31" y="79"/>
                      <a:pt x="33" y="80"/>
                      <a:pt x="35" y="80"/>
                    </a:cubicBezTo>
                    <a:cubicBezTo>
                      <a:pt x="37" y="80"/>
                      <a:pt x="39" y="81"/>
                      <a:pt x="41" y="81"/>
                    </a:cubicBezTo>
                    <a:cubicBezTo>
                      <a:pt x="46" y="81"/>
                      <a:pt x="50" y="80"/>
                      <a:pt x="52" y="78"/>
                    </a:cubicBezTo>
                    <a:cubicBezTo>
                      <a:pt x="55" y="76"/>
                      <a:pt x="57" y="74"/>
                      <a:pt x="58" y="72"/>
                    </a:cubicBezTo>
                    <a:cubicBezTo>
                      <a:pt x="60" y="70"/>
                      <a:pt x="60" y="67"/>
                      <a:pt x="61" y="65"/>
                    </a:cubicBezTo>
                    <a:cubicBezTo>
                      <a:pt x="61" y="63"/>
                      <a:pt x="61" y="61"/>
                      <a:pt x="61" y="59"/>
                    </a:cubicBezTo>
                    <a:cubicBezTo>
                      <a:pt x="61" y="50"/>
                      <a:pt x="61" y="50"/>
                      <a:pt x="61" y="50"/>
                    </a:cubicBezTo>
                    <a:cubicBezTo>
                      <a:pt x="60" y="51"/>
                      <a:pt x="59" y="52"/>
                      <a:pt x="57" y="5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6"/>
              <p:cNvSpPr>
                <a:spLocks/>
              </p:cNvSpPr>
              <p:nvPr/>
            </p:nvSpPr>
            <p:spPr bwMode="auto">
              <a:xfrm>
                <a:off x="6209989" y="3988923"/>
                <a:ext cx="230277" cy="252743"/>
              </a:xfrm>
              <a:custGeom>
                <a:avLst/>
                <a:gdLst>
                  <a:gd name="T0" fmla="*/ 24 w 87"/>
                  <a:gd name="T1" fmla="*/ 3 h 95"/>
                  <a:gd name="T2" fmla="*/ 24 w 87"/>
                  <a:gd name="T3" fmla="*/ 16 h 95"/>
                  <a:gd name="T4" fmla="*/ 25 w 87"/>
                  <a:gd name="T5" fmla="*/ 16 h 95"/>
                  <a:gd name="T6" fmla="*/ 37 w 87"/>
                  <a:gd name="T7" fmla="*/ 4 h 95"/>
                  <a:gd name="T8" fmla="*/ 53 w 87"/>
                  <a:gd name="T9" fmla="*/ 0 h 95"/>
                  <a:gd name="T10" fmla="*/ 70 w 87"/>
                  <a:gd name="T11" fmla="*/ 3 h 95"/>
                  <a:gd name="T12" fmla="*/ 80 w 87"/>
                  <a:gd name="T13" fmla="*/ 11 h 95"/>
                  <a:gd name="T14" fmla="*/ 85 w 87"/>
                  <a:gd name="T15" fmla="*/ 23 h 95"/>
                  <a:gd name="T16" fmla="*/ 87 w 87"/>
                  <a:gd name="T17" fmla="*/ 38 h 95"/>
                  <a:gd name="T18" fmla="*/ 87 w 87"/>
                  <a:gd name="T19" fmla="*/ 95 h 95"/>
                  <a:gd name="T20" fmla="*/ 61 w 87"/>
                  <a:gd name="T21" fmla="*/ 95 h 95"/>
                  <a:gd name="T22" fmla="*/ 61 w 87"/>
                  <a:gd name="T23" fmla="*/ 43 h 95"/>
                  <a:gd name="T24" fmla="*/ 58 w 87"/>
                  <a:gd name="T25" fmla="*/ 26 h 95"/>
                  <a:gd name="T26" fmla="*/ 45 w 87"/>
                  <a:gd name="T27" fmla="*/ 20 h 95"/>
                  <a:gd name="T28" fmla="*/ 30 w 87"/>
                  <a:gd name="T29" fmla="*/ 26 h 95"/>
                  <a:gd name="T30" fmla="*/ 25 w 87"/>
                  <a:gd name="T31" fmla="*/ 47 h 95"/>
                  <a:gd name="T32" fmla="*/ 25 w 87"/>
                  <a:gd name="T33" fmla="*/ 95 h 95"/>
                  <a:gd name="T34" fmla="*/ 0 w 87"/>
                  <a:gd name="T35" fmla="*/ 95 h 95"/>
                  <a:gd name="T36" fmla="*/ 0 w 87"/>
                  <a:gd name="T37" fmla="*/ 3 h 95"/>
                  <a:gd name="T38" fmla="*/ 24 w 87"/>
                  <a:gd name="T39"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95">
                    <a:moveTo>
                      <a:pt x="24" y="3"/>
                    </a:moveTo>
                    <a:cubicBezTo>
                      <a:pt x="24" y="16"/>
                      <a:pt x="24" y="16"/>
                      <a:pt x="24" y="16"/>
                    </a:cubicBezTo>
                    <a:cubicBezTo>
                      <a:pt x="25" y="16"/>
                      <a:pt x="25" y="16"/>
                      <a:pt x="25" y="16"/>
                    </a:cubicBezTo>
                    <a:cubicBezTo>
                      <a:pt x="28" y="10"/>
                      <a:pt x="32" y="6"/>
                      <a:pt x="37" y="4"/>
                    </a:cubicBezTo>
                    <a:cubicBezTo>
                      <a:pt x="42" y="2"/>
                      <a:pt x="48" y="0"/>
                      <a:pt x="53" y="0"/>
                    </a:cubicBezTo>
                    <a:cubicBezTo>
                      <a:pt x="60" y="0"/>
                      <a:pt x="65" y="1"/>
                      <a:pt x="70" y="3"/>
                    </a:cubicBezTo>
                    <a:cubicBezTo>
                      <a:pt x="74" y="5"/>
                      <a:pt x="77" y="8"/>
                      <a:pt x="80" y="11"/>
                    </a:cubicBezTo>
                    <a:cubicBezTo>
                      <a:pt x="82" y="14"/>
                      <a:pt x="84" y="18"/>
                      <a:pt x="85" y="23"/>
                    </a:cubicBezTo>
                    <a:cubicBezTo>
                      <a:pt x="86" y="27"/>
                      <a:pt x="87" y="33"/>
                      <a:pt x="87" y="38"/>
                    </a:cubicBezTo>
                    <a:cubicBezTo>
                      <a:pt x="87" y="95"/>
                      <a:pt x="87" y="95"/>
                      <a:pt x="87" y="95"/>
                    </a:cubicBezTo>
                    <a:cubicBezTo>
                      <a:pt x="61" y="95"/>
                      <a:pt x="61" y="95"/>
                      <a:pt x="61" y="95"/>
                    </a:cubicBezTo>
                    <a:cubicBezTo>
                      <a:pt x="61" y="43"/>
                      <a:pt x="61" y="43"/>
                      <a:pt x="61" y="43"/>
                    </a:cubicBezTo>
                    <a:cubicBezTo>
                      <a:pt x="61" y="35"/>
                      <a:pt x="60" y="30"/>
                      <a:pt x="58" y="26"/>
                    </a:cubicBezTo>
                    <a:cubicBezTo>
                      <a:pt x="55" y="22"/>
                      <a:pt x="51" y="20"/>
                      <a:pt x="45" y="20"/>
                    </a:cubicBezTo>
                    <a:cubicBezTo>
                      <a:pt x="38" y="20"/>
                      <a:pt x="33" y="22"/>
                      <a:pt x="30" y="26"/>
                    </a:cubicBezTo>
                    <a:cubicBezTo>
                      <a:pt x="27" y="31"/>
                      <a:pt x="25" y="37"/>
                      <a:pt x="25" y="47"/>
                    </a:cubicBezTo>
                    <a:cubicBezTo>
                      <a:pt x="25" y="95"/>
                      <a:pt x="25" y="95"/>
                      <a:pt x="25" y="95"/>
                    </a:cubicBezTo>
                    <a:cubicBezTo>
                      <a:pt x="0" y="95"/>
                      <a:pt x="0" y="95"/>
                      <a:pt x="0" y="95"/>
                    </a:cubicBezTo>
                    <a:cubicBezTo>
                      <a:pt x="0" y="3"/>
                      <a:pt x="0" y="3"/>
                      <a:pt x="0" y="3"/>
                    </a:cubicBezTo>
                    <a:lnTo>
                      <a:pt x="24"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7"/>
              <p:cNvSpPr>
                <a:spLocks/>
              </p:cNvSpPr>
              <p:nvPr/>
            </p:nvSpPr>
            <p:spPr bwMode="auto">
              <a:xfrm>
                <a:off x="4348679" y="4383202"/>
                <a:ext cx="369566" cy="433594"/>
              </a:xfrm>
              <a:custGeom>
                <a:avLst/>
                <a:gdLst>
                  <a:gd name="T0" fmla="*/ 86 w 329"/>
                  <a:gd name="T1" fmla="*/ 0 h 386"/>
                  <a:gd name="T2" fmla="*/ 86 w 329"/>
                  <a:gd name="T3" fmla="*/ 149 h 386"/>
                  <a:gd name="T4" fmla="*/ 244 w 329"/>
                  <a:gd name="T5" fmla="*/ 149 h 386"/>
                  <a:gd name="T6" fmla="*/ 244 w 329"/>
                  <a:gd name="T7" fmla="*/ 0 h 386"/>
                  <a:gd name="T8" fmla="*/ 329 w 329"/>
                  <a:gd name="T9" fmla="*/ 0 h 386"/>
                  <a:gd name="T10" fmla="*/ 329 w 329"/>
                  <a:gd name="T11" fmla="*/ 386 h 386"/>
                  <a:gd name="T12" fmla="*/ 244 w 329"/>
                  <a:gd name="T13" fmla="*/ 386 h 386"/>
                  <a:gd name="T14" fmla="*/ 244 w 329"/>
                  <a:gd name="T15" fmla="*/ 220 h 386"/>
                  <a:gd name="T16" fmla="*/ 86 w 329"/>
                  <a:gd name="T17" fmla="*/ 220 h 386"/>
                  <a:gd name="T18" fmla="*/ 86 w 329"/>
                  <a:gd name="T19" fmla="*/ 386 h 386"/>
                  <a:gd name="T20" fmla="*/ 0 w 329"/>
                  <a:gd name="T21" fmla="*/ 386 h 386"/>
                  <a:gd name="T22" fmla="*/ 0 w 329"/>
                  <a:gd name="T23" fmla="*/ 0 h 386"/>
                  <a:gd name="T24" fmla="*/ 86 w 329"/>
                  <a:gd name="T25"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9" h="386">
                    <a:moveTo>
                      <a:pt x="86" y="0"/>
                    </a:moveTo>
                    <a:lnTo>
                      <a:pt x="86" y="149"/>
                    </a:lnTo>
                    <a:lnTo>
                      <a:pt x="244" y="149"/>
                    </a:lnTo>
                    <a:lnTo>
                      <a:pt x="244" y="0"/>
                    </a:lnTo>
                    <a:lnTo>
                      <a:pt x="329" y="0"/>
                    </a:lnTo>
                    <a:lnTo>
                      <a:pt x="329" y="386"/>
                    </a:lnTo>
                    <a:lnTo>
                      <a:pt x="244" y="386"/>
                    </a:lnTo>
                    <a:lnTo>
                      <a:pt x="244" y="220"/>
                    </a:lnTo>
                    <a:lnTo>
                      <a:pt x="86" y="220"/>
                    </a:lnTo>
                    <a:lnTo>
                      <a:pt x="86" y="386"/>
                    </a:lnTo>
                    <a:lnTo>
                      <a:pt x="0" y="386"/>
                    </a:lnTo>
                    <a:lnTo>
                      <a:pt x="0" y="0"/>
                    </a:lnTo>
                    <a:lnTo>
                      <a:pt x="8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8"/>
              <p:cNvSpPr>
                <a:spLocks noEditPoints="1"/>
              </p:cNvSpPr>
              <p:nvPr/>
            </p:nvSpPr>
            <p:spPr bwMode="auto">
              <a:xfrm>
                <a:off x="4776657" y="4494409"/>
                <a:ext cx="316771" cy="330251"/>
              </a:xfrm>
              <a:custGeom>
                <a:avLst/>
                <a:gdLst>
                  <a:gd name="T0" fmla="*/ 41 w 119"/>
                  <a:gd name="T1" fmla="*/ 93 h 124"/>
                  <a:gd name="T2" fmla="*/ 62 w 119"/>
                  <a:gd name="T3" fmla="*/ 100 h 124"/>
                  <a:gd name="T4" fmla="*/ 79 w 119"/>
                  <a:gd name="T5" fmla="*/ 95 h 124"/>
                  <a:gd name="T6" fmla="*/ 87 w 119"/>
                  <a:gd name="T7" fmla="*/ 85 h 124"/>
                  <a:gd name="T8" fmla="*/ 116 w 119"/>
                  <a:gd name="T9" fmla="*/ 85 h 124"/>
                  <a:gd name="T10" fmla="*/ 95 w 119"/>
                  <a:gd name="T11" fmla="*/ 115 h 124"/>
                  <a:gd name="T12" fmla="*/ 61 w 119"/>
                  <a:gd name="T13" fmla="*/ 124 h 124"/>
                  <a:gd name="T14" fmla="*/ 35 w 119"/>
                  <a:gd name="T15" fmla="*/ 120 h 124"/>
                  <a:gd name="T16" fmla="*/ 16 w 119"/>
                  <a:gd name="T17" fmla="*/ 107 h 124"/>
                  <a:gd name="T18" fmla="*/ 4 w 119"/>
                  <a:gd name="T19" fmla="*/ 88 h 124"/>
                  <a:gd name="T20" fmla="*/ 0 w 119"/>
                  <a:gd name="T21" fmla="*/ 62 h 124"/>
                  <a:gd name="T22" fmla="*/ 4 w 119"/>
                  <a:gd name="T23" fmla="*/ 38 h 124"/>
                  <a:gd name="T24" fmla="*/ 17 w 119"/>
                  <a:gd name="T25" fmla="*/ 18 h 124"/>
                  <a:gd name="T26" fmla="*/ 36 w 119"/>
                  <a:gd name="T27" fmla="*/ 5 h 124"/>
                  <a:gd name="T28" fmla="*/ 61 w 119"/>
                  <a:gd name="T29" fmla="*/ 0 h 124"/>
                  <a:gd name="T30" fmla="*/ 87 w 119"/>
                  <a:gd name="T31" fmla="*/ 6 h 124"/>
                  <a:gd name="T32" fmla="*/ 105 w 119"/>
                  <a:gd name="T33" fmla="*/ 21 h 124"/>
                  <a:gd name="T34" fmla="*/ 116 w 119"/>
                  <a:gd name="T35" fmla="*/ 44 h 124"/>
                  <a:gd name="T36" fmla="*/ 118 w 119"/>
                  <a:gd name="T37" fmla="*/ 70 h 124"/>
                  <a:gd name="T38" fmla="*/ 33 w 119"/>
                  <a:gd name="T39" fmla="*/ 70 h 124"/>
                  <a:gd name="T40" fmla="*/ 41 w 119"/>
                  <a:gd name="T41" fmla="*/ 93 h 124"/>
                  <a:gd name="T42" fmla="*/ 77 w 119"/>
                  <a:gd name="T43" fmla="*/ 31 h 124"/>
                  <a:gd name="T44" fmla="*/ 60 w 119"/>
                  <a:gd name="T45" fmla="*/ 24 h 124"/>
                  <a:gd name="T46" fmla="*/ 47 w 119"/>
                  <a:gd name="T47" fmla="*/ 27 h 124"/>
                  <a:gd name="T48" fmla="*/ 38 w 119"/>
                  <a:gd name="T49" fmla="*/ 33 h 124"/>
                  <a:gd name="T50" fmla="*/ 34 w 119"/>
                  <a:gd name="T51" fmla="*/ 42 h 124"/>
                  <a:gd name="T52" fmla="*/ 33 w 119"/>
                  <a:gd name="T53" fmla="*/ 49 h 124"/>
                  <a:gd name="T54" fmla="*/ 85 w 119"/>
                  <a:gd name="T55" fmla="*/ 49 h 124"/>
                  <a:gd name="T56" fmla="*/ 77 w 119"/>
                  <a:gd name="T57" fmla="*/ 3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124">
                    <a:moveTo>
                      <a:pt x="41" y="93"/>
                    </a:moveTo>
                    <a:cubicBezTo>
                      <a:pt x="45" y="98"/>
                      <a:pt x="52" y="100"/>
                      <a:pt x="62" y="100"/>
                    </a:cubicBezTo>
                    <a:cubicBezTo>
                      <a:pt x="68" y="100"/>
                      <a:pt x="74" y="99"/>
                      <a:pt x="79" y="95"/>
                    </a:cubicBezTo>
                    <a:cubicBezTo>
                      <a:pt x="83" y="92"/>
                      <a:pt x="86" y="88"/>
                      <a:pt x="87" y="85"/>
                    </a:cubicBezTo>
                    <a:cubicBezTo>
                      <a:pt x="116" y="85"/>
                      <a:pt x="116" y="85"/>
                      <a:pt x="116" y="85"/>
                    </a:cubicBezTo>
                    <a:cubicBezTo>
                      <a:pt x="111" y="99"/>
                      <a:pt x="104" y="109"/>
                      <a:pt x="95" y="115"/>
                    </a:cubicBezTo>
                    <a:cubicBezTo>
                      <a:pt x="85" y="121"/>
                      <a:pt x="74" y="124"/>
                      <a:pt x="61" y="124"/>
                    </a:cubicBezTo>
                    <a:cubicBezTo>
                      <a:pt x="51" y="124"/>
                      <a:pt x="43" y="123"/>
                      <a:pt x="35" y="120"/>
                    </a:cubicBezTo>
                    <a:cubicBezTo>
                      <a:pt x="28" y="117"/>
                      <a:pt x="21" y="113"/>
                      <a:pt x="16" y="107"/>
                    </a:cubicBezTo>
                    <a:cubicBezTo>
                      <a:pt x="11" y="102"/>
                      <a:pt x="7" y="95"/>
                      <a:pt x="4" y="88"/>
                    </a:cubicBezTo>
                    <a:cubicBezTo>
                      <a:pt x="1" y="80"/>
                      <a:pt x="0" y="72"/>
                      <a:pt x="0" y="62"/>
                    </a:cubicBezTo>
                    <a:cubicBezTo>
                      <a:pt x="0" y="53"/>
                      <a:pt x="1" y="45"/>
                      <a:pt x="4" y="38"/>
                    </a:cubicBezTo>
                    <a:cubicBezTo>
                      <a:pt x="7" y="30"/>
                      <a:pt x="11" y="23"/>
                      <a:pt x="17" y="18"/>
                    </a:cubicBezTo>
                    <a:cubicBezTo>
                      <a:pt x="22" y="12"/>
                      <a:pt x="28" y="8"/>
                      <a:pt x="36" y="5"/>
                    </a:cubicBezTo>
                    <a:cubicBezTo>
                      <a:pt x="43" y="1"/>
                      <a:pt x="51" y="0"/>
                      <a:pt x="61" y="0"/>
                    </a:cubicBezTo>
                    <a:cubicBezTo>
                      <a:pt x="71" y="0"/>
                      <a:pt x="79" y="2"/>
                      <a:pt x="87" y="6"/>
                    </a:cubicBezTo>
                    <a:cubicBezTo>
                      <a:pt x="94" y="10"/>
                      <a:pt x="100" y="15"/>
                      <a:pt x="105" y="21"/>
                    </a:cubicBezTo>
                    <a:cubicBezTo>
                      <a:pt x="110" y="28"/>
                      <a:pt x="114" y="35"/>
                      <a:pt x="116" y="44"/>
                    </a:cubicBezTo>
                    <a:cubicBezTo>
                      <a:pt x="118" y="52"/>
                      <a:pt x="119" y="61"/>
                      <a:pt x="118" y="70"/>
                    </a:cubicBezTo>
                    <a:cubicBezTo>
                      <a:pt x="33" y="70"/>
                      <a:pt x="33" y="70"/>
                      <a:pt x="33" y="70"/>
                    </a:cubicBezTo>
                    <a:cubicBezTo>
                      <a:pt x="33" y="81"/>
                      <a:pt x="36" y="88"/>
                      <a:pt x="41" y="93"/>
                    </a:cubicBezTo>
                    <a:close/>
                    <a:moveTo>
                      <a:pt x="77" y="31"/>
                    </a:moveTo>
                    <a:cubicBezTo>
                      <a:pt x="73" y="26"/>
                      <a:pt x="68" y="24"/>
                      <a:pt x="60" y="24"/>
                    </a:cubicBezTo>
                    <a:cubicBezTo>
                      <a:pt x="54" y="24"/>
                      <a:pt x="50" y="25"/>
                      <a:pt x="47" y="27"/>
                    </a:cubicBezTo>
                    <a:cubicBezTo>
                      <a:pt x="43" y="29"/>
                      <a:pt x="40" y="31"/>
                      <a:pt x="38" y="33"/>
                    </a:cubicBezTo>
                    <a:cubicBezTo>
                      <a:pt x="36" y="36"/>
                      <a:pt x="35" y="39"/>
                      <a:pt x="34" y="42"/>
                    </a:cubicBezTo>
                    <a:cubicBezTo>
                      <a:pt x="33" y="45"/>
                      <a:pt x="33" y="47"/>
                      <a:pt x="33" y="49"/>
                    </a:cubicBezTo>
                    <a:cubicBezTo>
                      <a:pt x="85" y="49"/>
                      <a:pt x="85" y="49"/>
                      <a:pt x="85" y="49"/>
                    </a:cubicBezTo>
                    <a:cubicBezTo>
                      <a:pt x="84" y="41"/>
                      <a:pt x="81" y="35"/>
                      <a:pt x="77" y="31"/>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9"/>
              <p:cNvSpPr>
                <a:spLocks noEditPoints="1"/>
              </p:cNvSpPr>
              <p:nvPr/>
            </p:nvSpPr>
            <p:spPr bwMode="auto">
              <a:xfrm>
                <a:off x="5128250" y="4494409"/>
                <a:ext cx="307785" cy="330251"/>
              </a:xfrm>
              <a:custGeom>
                <a:avLst/>
                <a:gdLst>
                  <a:gd name="T0" fmla="*/ 10 w 116"/>
                  <a:gd name="T1" fmla="*/ 20 h 124"/>
                  <a:gd name="T2" fmla="*/ 22 w 116"/>
                  <a:gd name="T3" fmla="*/ 8 h 124"/>
                  <a:gd name="T4" fmla="*/ 40 w 116"/>
                  <a:gd name="T5" fmla="*/ 2 h 124"/>
                  <a:gd name="T6" fmla="*/ 60 w 116"/>
                  <a:gd name="T7" fmla="*/ 0 h 124"/>
                  <a:gd name="T8" fmla="*/ 78 w 116"/>
                  <a:gd name="T9" fmla="*/ 1 h 124"/>
                  <a:gd name="T10" fmla="*/ 94 w 116"/>
                  <a:gd name="T11" fmla="*/ 6 h 124"/>
                  <a:gd name="T12" fmla="*/ 107 w 116"/>
                  <a:gd name="T13" fmla="*/ 16 h 124"/>
                  <a:gd name="T14" fmla="*/ 112 w 116"/>
                  <a:gd name="T15" fmla="*/ 33 h 124"/>
                  <a:gd name="T16" fmla="*/ 112 w 116"/>
                  <a:gd name="T17" fmla="*/ 95 h 124"/>
                  <a:gd name="T18" fmla="*/ 113 w 116"/>
                  <a:gd name="T19" fmla="*/ 110 h 124"/>
                  <a:gd name="T20" fmla="*/ 116 w 116"/>
                  <a:gd name="T21" fmla="*/ 121 h 124"/>
                  <a:gd name="T22" fmla="*/ 83 w 116"/>
                  <a:gd name="T23" fmla="*/ 121 h 124"/>
                  <a:gd name="T24" fmla="*/ 81 w 116"/>
                  <a:gd name="T25" fmla="*/ 116 h 124"/>
                  <a:gd name="T26" fmla="*/ 80 w 116"/>
                  <a:gd name="T27" fmla="*/ 110 h 124"/>
                  <a:gd name="T28" fmla="*/ 62 w 116"/>
                  <a:gd name="T29" fmla="*/ 121 h 124"/>
                  <a:gd name="T30" fmla="*/ 41 w 116"/>
                  <a:gd name="T31" fmla="*/ 124 h 124"/>
                  <a:gd name="T32" fmla="*/ 25 w 116"/>
                  <a:gd name="T33" fmla="*/ 122 h 124"/>
                  <a:gd name="T34" fmla="*/ 12 w 116"/>
                  <a:gd name="T35" fmla="*/ 116 h 124"/>
                  <a:gd name="T36" fmla="*/ 3 w 116"/>
                  <a:gd name="T37" fmla="*/ 105 h 124"/>
                  <a:gd name="T38" fmla="*/ 0 w 116"/>
                  <a:gd name="T39" fmla="*/ 89 h 124"/>
                  <a:gd name="T40" fmla="*/ 4 w 116"/>
                  <a:gd name="T41" fmla="*/ 73 h 124"/>
                  <a:gd name="T42" fmla="*/ 13 w 116"/>
                  <a:gd name="T43" fmla="*/ 62 h 124"/>
                  <a:gd name="T44" fmla="*/ 26 w 116"/>
                  <a:gd name="T45" fmla="*/ 56 h 124"/>
                  <a:gd name="T46" fmla="*/ 40 w 116"/>
                  <a:gd name="T47" fmla="*/ 53 h 124"/>
                  <a:gd name="T48" fmla="*/ 55 w 116"/>
                  <a:gd name="T49" fmla="*/ 51 h 124"/>
                  <a:gd name="T50" fmla="*/ 67 w 116"/>
                  <a:gd name="T51" fmla="*/ 49 h 124"/>
                  <a:gd name="T52" fmla="*/ 76 w 116"/>
                  <a:gd name="T53" fmla="*/ 45 h 124"/>
                  <a:gd name="T54" fmla="*/ 79 w 116"/>
                  <a:gd name="T55" fmla="*/ 38 h 124"/>
                  <a:gd name="T56" fmla="*/ 77 w 116"/>
                  <a:gd name="T57" fmla="*/ 29 h 124"/>
                  <a:gd name="T58" fmla="*/ 73 w 116"/>
                  <a:gd name="T59" fmla="*/ 24 h 124"/>
                  <a:gd name="T60" fmla="*/ 66 w 116"/>
                  <a:gd name="T61" fmla="*/ 22 h 124"/>
                  <a:gd name="T62" fmla="*/ 58 w 116"/>
                  <a:gd name="T63" fmla="*/ 22 h 124"/>
                  <a:gd name="T64" fmla="*/ 43 w 116"/>
                  <a:gd name="T65" fmla="*/ 26 h 124"/>
                  <a:gd name="T66" fmla="*/ 36 w 116"/>
                  <a:gd name="T67" fmla="*/ 39 h 124"/>
                  <a:gd name="T68" fmla="*/ 4 w 116"/>
                  <a:gd name="T69" fmla="*/ 39 h 124"/>
                  <a:gd name="T70" fmla="*/ 10 w 116"/>
                  <a:gd name="T71" fmla="*/ 20 h 124"/>
                  <a:gd name="T72" fmla="*/ 74 w 116"/>
                  <a:gd name="T73" fmla="*/ 66 h 124"/>
                  <a:gd name="T74" fmla="*/ 67 w 116"/>
                  <a:gd name="T75" fmla="*/ 68 h 124"/>
                  <a:gd name="T76" fmla="*/ 60 w 116"/>
                  <a:gd name="T77" fmla="*/ 69 h 124"/>
                  <a:gd name="T78" fmla="*/ 52 w 116"/>
                  <a:gd name="T79" fmla="*/ 70 h 124"/>
                  <a:gd name="T80" fmla="*/ 45 w 116"/>
                  <a:gd name="T81" fmla="*/ 72 h 124"/>
                  <a:gd name="T82" fmla="*/ 39 w 116"/>
                  <a:gd name="T83" fmla="*/ 75 h 124"/>
                  <a:gd name="T84" fmla="*/ 34 w 116"/>
                  <a:gd name="T85" fmla="*/ 80 h 124"/>
                  <a:gd name="T86" fmla="*/ 33 w 116"/>
                  <a:gd name="T87" fmla="*/ 88 h 124"/>
                  <a:gd name="T88" fmla="*/ 34 w 116"/>
                  <a:gd name="T89" fmla="*/ 95 h 124"/>
                  <a:gd name="T90" fmla="*/ 39 w 116"/>
                  <a:gd name="T91" fmla="*/ 100 h 124"/>
                  <a:gd name="T92" fmla="*/ 45 w 116"/>
                  <a:gd name="T93" fmla="*/ 102 h 124"/>
                  <a:gd name="T94" fmla="*/ 53 w 116"/>
                  <a:gd name="T95" fmla="*/ 103 h 124"/>
                  <a:gd name="T96" fmla="*/ 68 w 116"/>
                  <a:gd name="T97" fmla="*/ 100 h 124"/>
                  <a:gd name="T98" fmla="*/ 75 w 116"/>
                  <a:gd name="T99" fmla="*/ 92 h 124"/>
                  <a:gd name="T100" fmla="*/ 79 w 116"/>
                  <a:gd name="T101" fmla="*/ 83 h 124"/>
                  <a:gd name="T102" fmla="*/ 79 w 116"/>
                  <a:gd name="T103" fmla="*/ 76 h 124"/>
                  <a:gd name="T104" fmla="*/ 79 w 116"/>
                  <a:gd name="T105" fmla="*/ 63 h 124"/>
                  <a:gd name="T106" fmla="*/ 74 w 116"/>
                  <a:gd name="T107" fmla="*/ 66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24">
                    <a:moveTo>
                      <a:pt x="10" y="20"/>
                    </a:moveTo>
                    <a:cubicBezTo>
                      <a:pt x="13" y="15"/>
                      <a:pt x="17" y="11"/>
                      <a:pt x="22" y="8"/>
                    </a:cubicBezTo>
                    <a:cubicBezTo>
                      <a:pt x="28" y="5"/>
                      <a:pt x="34" y="3"/>
                      <a:pt x="40" y="2"/>
                    </a:cubicBezTo>
                    <a:cubicBezTo>
                      <a:pt x="47" y="0"/>
                      <a:pt x="53" y="0"/>
                      <a:pt x="60" y="0"/>
                    </a:cubicBezTo>
                    <a:cubicBezTo>
                      <a:pt x="66" y="0"/>
                      <a:pt x="72" y="0"/>
                      <a:pt x="78" y="1"/>
                    </a:cubicBezTo>
                    <a:cubicBezTo>
                      <a:pt x="84" y="2"/>
                      <a:pt x="89" y="4"/>
                      <a:pt x="94" y="6"/>
                    </a:cubicBezTo>
                    <a:cubicBezTo>
                      <a:pt x="99" y="8"/>
                      <a:pt x="104" y="12"/>
                      <a:pt x="107" y="16"/>
                    </a:cubicBezTo>
                    <a:cubicBezTo>
                      <a:pt x="110" y="20"/>
                      <a:pt x="112" y="26"/>
                      <a:pt x="112" y="33"/>
                    </a:cubicBezTo>
                    <a:cubicBezTo>
                      <a:pt x="112" y="95"/>
                      <a:pt x="112" y="95"/>
                      <a:pt x="112" y="95"/>
                    </a:cubicBezTo>
                    <a:cubicBezTo>
                      <a:pt x="112" y="100"/>
                      <a:pt x="112" y="106"/>
                      <a:pt x="113" y="110"/>
                    </a:cubicBezTo>
                    <a:cubicBezTo>
                      <a:pt x="113" y="115"/>
                      <a:pt x="114" y="119"/>
                      <a:pt x="116" y="121"/>
                    </a:cubicBezTo>
                    <a:cubicBezTo>
                      <a:pt x="83" y="121"/>
                      <a:pt x="83" y="121"/>
                      <a:pt x="83" y="121"/>
                    </a:cubicBezTo>
                    <a:cubicBezTo>
                      <a:pt x="82" y="120"/>
                      <a:pt x="82" y="118"/>
                      <a:pt x="81" y="116"/>
                    </a:cubicBezTo>
                    <a:cubicBezTo>
                      <a:pt x="81" y="114"/>
                      <a:pt x="81" y="112"/>
                      <a:pt x="80" y="110"/>
                    </a:cubicBezTo>
                    <a:cubicBezTo>
                      <a:pt x="75" y="115"/>
                      <a:pt x="69" y="119"/>
                      <a:pt x="62" y="121"/>
                    </a:cubicBezTo>
                    <a:cubicBezTo>
                      <a:pt x="55" y="123"/>
                      <a:pt x="48" y="124"/>
                      <a:pt x="41" y="124"/>
                    </a:cubicBezTo>
                    <a:cubicBezTo>
                      <a:pt x="35" y="124"/>
                      <a:pt x="30" y="124"/>
                      <a:pt x="25" y="122"/>
                    </a:cubicBezTo>
                    <a:cubicBezTo>
                      <a:pt x="20" y="121"/>
                      <a:pt x="16" y="119"/>
                      <a:pt x="12" y="116"/>
                    </a:cubicBezTo>
                    <a:cubicBezTo>
                      <a:pt x="8" y="113"/>
                      <a:pt x="5" y="109"/>
                      <a:pt x="3" y="105"/>
                    </a:cubicBezTo>
                    <a:cubicBezTo>
                      <a:pt x="1" y="101"/>
                      <a:pt x="0" y="95"/>
                      <a:pt x="0" y="89"/>
                    </a:cubicBezTo>
                    <a:cubicBezTo>
                      <a:pt x="0" y="82"/>
                      <a:pt x="1" y="77"/>
                      <a:pt x="4" y="73"/>
                    </a:cubicBezTo>
                    <a:cubicBezTo>
                      <a:pt x="6" y="68"/>
                      <a:pt x="9" y="65"/>
                      <a:pt x="13" y="62"/>
                    </a:cubicBezTo>
                    <a:cubicBezTo>
                      <a:pt x="17" y="60"/>
                      <a:pt x="21" y="58"/>
                      <a:pt x="26" y="56"/>
                    </a:cubicBezTo>
                    <a:cubicBezTo>
                      <a:pt x="31" y="55"/>
                      <a:pt x="35" y="54"/>
                      <a:pt x="40" y="53"/>
                    </a:cubicBezTo>
                    <a:cubicBezTo>
                      <a:pt x="45" y="52"/>
                      <a:pt x="50" y="52"/>
                      <a:pt x="55" y="51"/>
                    </a:cubicBezTo>
                    <a:cubicBezTo>
                      <a:pt x="60" y="51"/>
                      <a:pt x="64" y="50"/>
                      <a:pt x="67" y="49"/>
                    </a:cubicBezTo>
                    <a:cubicBezTo>
                      <a:pt x="71" y="48"/>
                      <a:pt x="74" y="47"/>
                      <a:pt x="76" y="45"/>
                    </a:cubicBezTo>
                    <a:cubicBezTo>
                      <a:pt x="78" y="44"/>
                      <a:pt x="79" y="41"/>
                      <a:pt x="79" y="38"/>
                    </a:cubicBezTo>
                    <a:cubicBezTo>
                      <a:pt x="79" y="34"/>
                      <a:pt x="79" y="31"/>
                      <a:pt x="77" y="29"/>
                    </a:cubicBezTo>
                    <a:cubicBezTo>
                      <a:pt x="76" y="27"/>
                      <a:pt x="75" y="26"/>
                      <a:pt x="73" y="24"/>
                    </a:cubicBezTo>
                    <a:cubicBezTo>
                      <a:pt x="71" y="23"/>
                      <a:pt x="69" y="22"/>
                      <a:pt x="66" y="22"/>
                    </a:cubicBezTo>
                    <a:cubicBezTo>
                      <a:pt x="64" y="22"/>
                      <a:pt x="61" y="22"/>
                      <a:pt x="58" y="22"/>
                    </a:cubicBezTo>
                    <a:cubicBezTo>
                      <a:pt x="52" y="22"/>
                      <a:pt x="47" y="23"/>
                      <a:pt x="43" y="26"/>
                    </a:cubicBezTo>
                    <a:cubicBezTo>
                      <a:pt x="39" y="28"/>
                      <a:pt x="37" y="33"/>
                      <a:pt x="36" y="39"/>
                    </a:cubicBezTo>
                    <a:cubicBezTo>
                      <a:pt x="4" y="39"/>
                      <a:pt x="4" y="39"/>
                      <a:pt x="4" y="39"/>
                    </a:cubicBezTo>
                    <a:cubicBezTo>
                      <a:pt x="4" y="32"/>
                      <a:pt x="6" y="25"/>
                      <a:pt x="10" y="20"/>
                    </a:cubicBezTo>
                    <a:close/>
                    <a:moveTo>
                      <a:pt x="74" y="66"/>
                    </a:moveTo>
                    <a:cubicBezTo>
                      <a:pt x="72" y="67"/>
                      <a:pt x="70" y="68"/>
                      <a:pt x="67" y="68"/>
                    </a:cubicBezTo>
                    <a:cubicBezTo>
                      <a:pt x="65" y="69"/>
                      <a:pt x="62" y="69"/>
                      <a:pt x="60" y="69"/>
                    </a:cubicBezTo>
                    <a:cubicBezTo>
                      <a:pt x="57" y="70"/>
                      <a:pt x="55" y="70"/>
                      <a:pt x="52" y="70"/>
                    </a:cubicBezTo>
                    <a:cubicBezTo>
                      <a:pt x="50" y="71"/>
                      <a:pt x="47" y="71"/>
                      <a:pt x="45" y="72"/>
                    </a:cubicBezTo>
                    <a:cubicBezTo>
                      <a:pt x="42" y="73"/>
                      <a:pt x="40" y="74"/>
                      <a:pt x="39" y="75"/>
                    </a:cubicBezTo>
                    <a:cubicBezTo>
                      <a:pt x="37" y="77"/>
                      <a:pt x="35" y="78"/>
                      <a:pt x="34" y="80"/>
                    </a:cubicBezTo>
                    <a:cubicBezTo>
                      <a:pt x="33" y="82"/>
                      <a:pt x="33" y="85"/>
                      <a:pt x="33" y="88"/>
                    </a:cubicBezTo>
                    <a:cubicBezTo>
                      <a:pt x="33" y="91"/>
                      <a:pt x="33" y="93"/>
                      <a:pt x="34" y="95"/>
                    </a:cubicBezTo>
                    <a:cubicBezTo>
                      <a:pt x="35" y="97"/>
                      <a:pt x="37" y="99"/>
                      <a:pt x="39" y="100"/>
                    </a:cubicBezTo>
                    <a:cubicBezTo>
                      <a:pt x="41" y="101"/>
                      <a:pt x="43" y="102"/>
                      <a:pt x="45" y="102"/>
                    </a:cubicBezTo>
                    <a:cubicBezTo>
                      <a:pt x="48" y="103"/>
                      <a:pt x="50" y="103"/>
                      <a:pt x="53" y="103"/>
                    </a:cubicBezTo>
                    <a:cubicBezTo>
                      <a:pt x="59" y="103"/>
                      <a:pt x="64" y="102"/>
                      <a:pt x="68" y="100"/>
                    </a:cubicBezTo>
                    <a:cubicBezTo>
                      <a:pt x="71" y="98"/>
                      <a:pt x="74" y="95"/>
                      <a:pt x="75" y="92"/>
                    </a:cubicBezTo>
                    <a:cubicBezTo>
                      <a:pt x="77" y="89"/>
                      <a:pt x="78" y="86"/>
                      <a:pt x="79" y="83"/>
                    </a:cubicBezTo>
                    <a:cubicBezTo>
                      <a:pt x="79" y="80"/>
                      <a:pt x="79" y="77"/>
                      <a:pt x="79" y="76"/>
                    </a:cubicBezTo>
                    <a:cubicBezTo>
                      <a:pt x="79" y="63"/>
                      <a:pt x="79" y="63"/>
                      <a:pt x="79" y="63"/>
                    </a:cubicBezTo>
                    <a:cubicBezTo>
                      <a:pt x="78" y="65"/>
                      <a:pt x="76" y="66"/>
                      <a:pt x="74" y="66"/>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0"/>
              <p:cNvSpPr>
                <a:spLocks/>
              </p:cNvSpPr>
              <p:nvPr/>
            </p:nvSpPr>
            <p:spPr bwMode="auto">
              <a:xfrm>
                <a:off x="5492200" y="4494409"/>
                <a:ext cx="202194" cy="322388"/>
              </a:xfrm>
              <a:custGeom>
                <a:avLst/>
                <a:gdLst>
                  <a:gd name="T0" fmla="*/ 31 w 76"/>
                  <a:gd name="T1" fmla="*/ 3 h 121"/>
                  <a:gd name="T2" fmla="*/ 31 w 76"/>
                  <a:gd name="T3" fmla="*/ 25 h 121"/>
                  <a:gd name="T4" fmla="*/ 31 w 76"/>
                  <a:gd name="T5" fmla="*/ 25 h 121"/>
                  <a:gd name="T6" fmla="*/ 37 w 76"/>
                  <a:gd name="T7" fmla="*/ 15 h 121"/>
                  <a:gd name="T8" fmla="*/ 46 w 76"/>
                  <a:gd name="T9" fmla="*/ 7 h 121"/>
                  <a:gd name="T10" fmla="*/ 57 w 76"/>
                  <a:gd name="T11" fmla="*/ 2 h 121"/>
                  <a:gd name="T12" fmla="*/ 69 w 76"/>
                  <a:gd name="T13" fmla="*/ 0 h 121"/>
                  <a:gd name="T14" fmla="*/ 76 w 76"/>
                  <a:gd name="T15" fmla="*/ 1 h 121"/>
                  <a:gd name="T16" fmla="*/ 76 w 76"/>
                  <a:gd name="T17" fmla="*/ 31 h 121"/>
                  <a:gd name="T18" fmla="*/ 71 w 76"/>
                  <a:gd name="T19" fmla="*/ 30 h 121"/>
                  <a:gd name="T20" fmla="*/ 64 w 76"/>
                  <a:gd name="T21" fmla="*/ 30 h 121"/>
                  <a:gd name="T22" fmla="*/ 49 w 76"/>
                  <a:gd name="T23" fmla="*/ 33 h 121"/>
                  <a:gd name="T24" fmla="*/ 39 w 76"/>
                  <a:gd name="T25" fmla="*/ 41 h 121"/>
                  <a:gd name="T26" fmla="*/ 34 w 76"/>
                  <a:gd name="T27" fmla="*/ 53 h 121"/>
                  <a:gd name="T28" fmla="*/ 32 w 76"/>
                  <a:gd name="T29" fmla="*/ 68 h 121"/>
                  <a:gd name="T30" fmla="*/ 32 w 76"/>
                  <a:gd name="T31" fmla="*/ 121 h 121"/>
                  <a:gd name="T32" fmla="*/ 0 w 76"/>
                  <a:gd name="T33" fmla="*/ 121 h 121"/>
                  <a:gd name="T34" fmla="*/ 0 w 76"/>
                  <a:gd name="T35" fmla="*/ 3 h 121"/>
                  <a:gd name="T36" fmla="*/ 31 w 76"/>
                  <a:gd name="T37" fmla="*/ 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 h="121">
                    <a:moveTo>
                      <a:pt x="31" y="3"/>
                    </a:moveTo>
                    <a:cubicBezTo>
                      <a:pt x="31" y="25"/>
                      <a:pt x="31" y="25"/>
                      <a:pt x="31" y="25"/>
                    </a:cubicBezTo>
                    <a:cubicBezTo>
                      <a:pt x="31" y="25"/>
                      <a:pt x="31" y="25"/>
                      <a:pt x="31" y="25"/>
                    </a:cubicBezTo>
                    <a:cubicBezTo>
                      <a:pt x="33" y="21"/>
                      <a:pt x="35" y="18"/>
                      <a:pt x="37" y="15"/>
                    </a:cubicBezTo>
                    <a:cubicBezTo>
                      <a:pt x="40" y="12"/>
                      <a:pt x="43" y="9"/>
                      <a:pt x="46" y="7"/>
                    </a:cubicBezTo>
                    <a:cubicBezTo>
                      <a:pt x="50" y="5"/>
                      <a:pt x="53" y="3"/>
                      <a:pt x="57" y="2"/>
                    </a:cubicBezTo>
                    <a:cubicBezTo>
                      <a:pt x="61" y="0"/>
                      <a:pt x="65" y="0"/>
                      <a:pt x="69" y="0"/>
                    </a:cubicBezTo>
                    <a:cubicBezTo>
                      <a:pt x="71" y="0"/>
                      <a:pt x="74" y="0"/>
                      <a:pt x="76" y="1"/>
                    </a:cubicBezTo>
                    <a:cubicBezTo>
                      <a:pt x="76" y="31"/>
                      <a:pt x="76" y="31"/>
                      <a:pt x="76" y="31"/>
                    </a:cubicBezTo>
                    <a:cubicBezTo>
                      <a:pt x="75" y="31"/>
                      <a:pt x="73" y="31"/>
                      <a:pt x="71" y="30"/>
                    </a:cubicBezTo>
                    <a:cubicBezTo>
                      <a:pt x="69" y="30"/>
                      <a:pt x="66" y="30"/>
                      <a:pt x="64" y="30"/>
                    </a:cubicBezTo>
                    <a:cubicBezTo>
                      <a:pt x="59" y="30"/>
                      <a:pt x="53" y="31"/>
                      <a:pt x="49" y="33"/>
                    </a:cubicBezTo>
                    <a:cubicBezTo>
                      <a:pt x="45" y="35"/>
                      <a:pt x="42" y="38"/>
                      <a:pt x="39" y="41"/>
                    </a:cubicBezTo>
                    <a:cubicBezTo>
                      <a:pt x="37" y="45"/>
                      <a:pt x="35" y="49"/>
                      <a:pt x="34" y="53"/>
                    </a:cubicBezTo>
                    <a:cubicBezTo>
                      <a:pt x="33" y="58"/>
                      <a:pt x="32" y="63"/>
                      <a:pt x="32" y="68"/>
                    </a:cubicBezTo>
                    <a:cubicBezTo>
                      <a:pt x="32" y="121"/>
                      <a:pt x="32" y="121"/>
                      <a:pt x="32" y="121"/>
                    </a:cubicBezTo>
                    <a:cubicBezTo>
                      <a:pt x="0" y="121"/>
                      <a:pt x="0" y="121"/>
                      <a:pt x="0" y="121"/>
                    </a:cubicBezTo>
                    <a:cubicBezTo>
                      <a:pt x="0" y="3"/>
                      <a:pt x="0" y="3"/>
                      <a:pt x="0" y="3"/>
                    </a:cubicBezTo>
                    <a:lnTo>
                      <a:pt x="31"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1"/>
              <p:cNvSpPr>
                <a:spLocks/>
              </p:cNvSpPr>
              <p:nvPr/>
            </p:nvSpPr>
            <p:spPr bwMode="auto">
              <a:xfrm>
                <a:off x="5733709" y="4406791"/>
                <a:ext cx="202194" cy="415622"/>
              </a:xfrm>
              <a:custGeom>
                <a:avLst/>
                <a:gdLst>
                  <a:gd name="T0" fmla="*/ 76 w 76"/>
                  <a:gd name="T1" fmla="*/ 36 h 156"/>
                  <a:gd name="T2" fmla="*/ 76 w 76"/>
                  <a:gd name="T3" fmla="*/ 58 h 156"/>
                  <a:gd name="T4" fmla="*/ 52 w 76"/>
                  <a:gd name="T5" fmla="*/ 58 h 156"/>
                  <a:gd name="T6" fmla="*/ 52 w 76"/>
                  <a:gd name="T7" fmla="*/ 116 h 156"/>
                  <a:gd name="T8" fmla="*/ 55 w 76"/>
                  <a:gd name="T9" fmla="*/ 127 h 156"/>
                  <a:gd name="T10" fmla="*/ 66 w 76"/>
                  <a:gd name="T11" fmla="*/ 130 h 156"/>
                  <a:gd name="T12" fmla="*/ 71 w 76"/>
                  <a:gd name="T13" fmla="*/ 130 h 156"/>
                  <a:gd name="T14" fmla="*/ 76 w 76"/>
                  <a:gd name="T15" fmla="*/ 129 h 156"/>
                  <a:gd name="T16" fmla="*/ 76 w 76"/>
                  <a:gd name="T17" fmla="*/ 154 h 156"/>
                  <a:gd name="T18" fmla="*/ 67 w 76"/>
                  <a:gd name="T19" fmla="*/ 155 h 156"/>
                  <a:gd name="T20" fmla="*/ 57 w 76"/>
                  <a:gd name="T21" fmla="*/ 156 h 156"/>
                  <a:gd name="T22" fmla="*/ 43 w 76"/>
                  <a:gd name="T23" fmla="*/ 155 h 156"/>
                  <a:gd name="T24" fmla="*/ 31 w 76"/>
                  <a:gd name="T25" fmla="*/ 151 h 156"/>
                  <a:gd name="T26" fmla="*/ 22 w 76"/>
                  <a:gd name="T27" fmla="*/ 142 h 156"/>
                  <a:gd name="T28" fmla="*/ 19 w 76"/>
                  <a:gd name="T29" fmla="*/ 128 h 156"/>
                  <a:gd name="T30" fmla="*/ 19 w 76"/>
                  <a:gd name="T31" fmla="*/ 58 h 156"/>
                  <a:gd name="T32" fmla="*/ 0 w 76"/>
                  <a:gd name="T33" fmla="*/ 58 h 156"/>
                  <a:gd name="T34" fmla="*/ 0 w 76"/>
                  <a:gd name="T35" fmla="*/ 36 h 156"/>
                  <a:gd name="T36" fmla="*/ 19 w 76"/>
                  <a:gd name="T37" fmla="*/ 36 h 156"/>
                  <a:gd name="T38" fmla="*/ 19 w 76"/>
                  <a:gd name="T39" fmla="*/ 0 h 156"/>
                  <a:gd name="T40" fmla="*/ 52 w 76"/>
                  <a:gd name="T41" fmla="*/ 0 h 156"/>
                  <a:gd name="T42" fmla="*/ 52 w 76"/>
                  <a:gd name="T43" fmla="*/ 36 h 156"/>
                  <a:gd name="T44" fmla="*/ 76 w 76"/>
                  <a:gd name="T45" fmla="*/ 3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 h="156">
                    <a:moveTo>
                      <a:pt x="76" y="36"/>
                    </a:moveTo>
                    <a:cubicBezTo>
                      <a:pt x="76" y="58"/>
                      <a:pt x="76" y="58"/>
                      <a:pt x="76" y="58"/>
                    </a:cubicBezTo>
                    <a:cubicBezTo>
                      <a:pt x="52" y="58"/>
                      <a:pt x="52" y="58"/>
                      <a:pt x="52" y="58"/>
                    </a:cubicBezTo>
                    <a:cubicBezTo>
                      <a:pt x="52" y="116"/>
                      <a:pt x="52" y="116"/>
                      <a:pt x="52" y="116"/>
                    </a:cubicBezTo>
                    <a:cubicBezTo>
                      <a:pt x="52" y="122"/>
                      <a:pt x="53" y="126"/>
                      <a:pt x="55" y="127"/>
                    </a:cubicBezTo>
                    <a:cubicBezTo>
                      <a:pt x="57" y="129"/>
                      <a:pt x="60" y="130"/>
                      <a:pt x="66" y="130"/>
                    </a:cubicBezTo>
                    <a:cubicBezTo>
                      <a:pt x="68" y="130"/>
                      <a:pt x="69" y="130"/>
                      <a:pt x="71" y="130"/>
                    </a:cubicBezTo>
                    <a:cubicBezTo>
                      <a:pt x="73" y="130"/>
                      <a:pt x="74" y="130"/>
                      <a:pt x="76" y="129"/>
                    </a:cubicBezTo>
                    <a:cubicBezTo>
                      <a:pt x="76" y="154"/>
                      <a:pt x="76" y="154"/>
                      <a:pt x="76" y="154"/>
                    </a:cubicBezTo>
                    <a:cubicBezTo>
                      <a:pt x="73" y="155"/>
                      <a:pt x="70" y="155"/>
                      <a:pt x="67" y="155"/>
                    </a:cubicBezTo>
                    <a:cubicBezTo>
                      <a:pt x="63" y="156"/>
                      <a:pt x="60" y="156"/>
                      <a:pt x="57" y="156"/>
                    </a:cubicBezTo>
                    <a:cubicBezTo>
                      <a:pt x="52" y="156"/>
                      <a:pt x="47" y="155"/>
                      <a:pt x="43" y="155"/>
                    </a:cubicBezTo>
                    <a:cubicBezTo>
                      <a:pt x="38" y="154"/>
                      <a:pt x="34" y="153"/>
                      <a:pt x="31" y="151"/>
                    </a:cubicBezTo>
                    <a:cubicBezTo>
                      <a:pt x="27" y="149"/>
                      <a:pt x="24" y="146"/>
                      <a:pt x="22" y="142"/>
                    </a:cubicBezTo>
                    <a:cubicBezTo>
                      <a:pt x="20" y="138"/>
                      <a:pt x="19" y="134"/>
                      <a:pt x="19" y="128"/>
                    </a:cubicBezTo>
                    <a:cubicBezTo>
                      <a:pt x="19" y="58"/>
                      <a:pt x="19" y="58"/>
                      <a:pt x="19" y="58"/>
                    </a:cubicBezTo>
                    <a:cubicBezTo>
                      <a:pt x="0" y="58"/>
                      <a:pt x="0" y="58"/>
                      <a:pt x="0" y="58"/>
                    </a:cubicBezTo>
                    <a:cubicBezTo>
                      <a:pt x="0" y="36"/>
                      <a:pt x="0" y="36"/>
                      <a:pt x="0" y="36"/>
                    </a:cubicBezTo>
                    <a:cubicBezTo>
                      <a:pt x="19" y="36"/>
                      <a:pt x="19" y="36"/>
                      <a:pt x="19" y="36"/>
                    </a:cubicBezTo>
                    <a:cubicBezTo>
                      <a:pt x="19" y="0"/>
                      <a:pt x="19" y="0"/>
                      <a:pt x="19" y="0"/>
                    </a:cubicBezTo>
                    <a:cubicBezTo>
                      <a:pt x="52" y="0"/>
                      <a:pt x="52" y="0"/>
                      <a:pt x="52" y="0"/>
                    </a:cubicBezTo>
                    <a:cubicBezTo>
                      <a:pt x="52" y="36"/>
                      <a:pt x="52" y="36"/>
                      <a:pt x="52" y="36"/>
                    </a:cubicBezTo>
                    <a:lnTo>
                      <a:pt x="76" y="3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2"/>
              <p:cNvSpPr>
                <a:spLocks noEditPoints="1"/>
              </p:cNvSpPr>
              <p:nvPr/>
            </p:nvSpPr>
            <p:spPr bwMode="auto">
              <a:xfrm>
                <a:off x="4303747" y="4952716"/>
                <a:ext cx="332497" cy="341484"/>
              </a:xfrm>
              <a:custGeom>
                <a:avLst/>
                <a:gdLst>
                  <a:gd name="T0" fmla="*/ 182 w 296"/>
                  <a:gd name="T1" fmla="*/ 0 h 304"/>
                  <a:gd name="T2" fmla="*/ 296 w 296"/>
                  <a:gd name="T3" fmla="*/ 304 h 304"/>
                  <a:gd name="T4" fmla="*/ 227 w 296"/>
                  <a:gd name="T5" fmla="*/ 304 h 304"/>
                  <a:gd name="T6" fmla="*/ 204 w 296"/>
                  <a:gd name="T7" fmla="*/ 235 h 304"/>
                  <a:gd name="T8" fmla="*/ 92 w 296"/>
                  <a:gd name="T9" fmla="*/ 235 h 304"/>
                  <a:gd name="T10" fmla="*/ 69 w 296"/>
                  <a:gd name="T11" fmla="*/ 304 h 304"/>
                  <a:gd name="T12" fmla="*/ 0 w 296"/>
                  <a:gd name="T13" fmla="*/ 304 h 304"/>
                  <a:gd name="T14" fmla="*/ 116 w 296"/>
                  <a:gd name="T15" fmla="*/ 0 h 304"/>
                  <a:gd name="T16" fmla="*/ 182 w 296"/>
                  <a:gd name="T17" fmla="*/ 0 h 304"/>
                  <a:gd name="T18" fmla="*/ 187 w 296"/>
                  <a:gd name="T19" fmla="*/ 187 h 304"/>
                  <a:gd name="T20" fmla="*/ 149 w 296"/>
                  <a:gd name="T21" fmla="*/ 76 h 304"/>
                  <a:gd name="T22" fmla="*/ 147 w 296"/>
                  <a:gd name="T23" fmla="*/ 76 h 304"/>
                  <a:gd name="T24" fmla="*/ 109 w 296"/>
                  <a:gd name="T25" fmla="*/ 187 h 304"/>
                  <a:gd name="T26" fmla="*/ 187 w 296"/>
                  <a:gd name="T27" fmla="*/ 187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6" h="304">
                    <a:moveTo>
                      <a:pt x="182" y="0"/>
                    </a:moveTo>
                    <a:lnTo>
                      <a:pt x="296" y="304"/>
                    </a:lnTo>
                    <a:lnTo>
                      <a:pt x="227" y="304"/>
                    </a:lnTo>
                    <a:lnTo>
                      <a:pt x="204" y="235"/>
                    </a:lnTo>
                    <a:lnTo>
                      <a:pt x="92" y="235"/>
                    </a:lnTo>
                    <a:lnTo>
                      <a:pt x="69" y="304"/>
                    </a:lnTo>
                    <a:lnTo>
                      <a:pt x="0" y="304"/>
                    </a:lnTo>
                    <a:lnTo>
                      <a:pt x="116" y="0"/>
                    </a:lnTo>
                    <a:lnTo>
                      <a:pt x="182" y="0"/>
                    </a:lnTo>
                    <a:close/>
                    <a:moveTo>
                      <a:pt x="187" y="187"/>
                    </a:moveTo>
                    <a:lnTo>
                      <a:pt x="149" y="76"/>
                    </a:lnTo>
                    <a:lnTo>
                      <a:pt x="147" y="76"/>
                    </a:lnTo>
                    <a:lnTo>
                      <a:pt x="109" y="187"/>
                    </a:lnTo>
                    <a:lnTo>
                      <a:pt x="187" y="18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3"/>
              <p:cNvSpPr>
                <a:spLocks/>
              </p:cNvSpPr>
              <p:nvPr/>
            </p:nvSpPr>
            <p:spPr bwMode="auto">
              <a:xfrm>
                <a:off x="4646354" y="5040333"/>
                <a:ext cx="226907" cy="258359"/>
              </a:xfrm>
              <a:custGeom>
                <a:avLst/>
                <a:gdLst>
                  <a:gd name="T0" fmla="*/ 26 w 85"/>
                  <a:gd name="T1" fmla="*/ 72 h 97"/>
                  <a:gd name="T2" fmla="*/ 30 w 85"/>
                  <a:gd name="T3" fmla="*/ 77 h 97"/>
                  <a:gd name="T4" fmla="*/ 36 w 85"/>
                  <a:gd name="T5" fmla="*/ 79 h 97"/>
                  <a:gd name="T6" fmla="*/ 43 w 85"/>
                  <a:gd name="T7" fmla="*/ 80 h 97"/>
                  <a:gd name="T8" fmla="*/ 49 w 85"/>
                  <a:gd name="T9" fmla="*/ 80 h 97"/>
                  <a:gd name="T10" fmla="*/ 54 w 85"/>
                  <a:gd name="T11" fmla="*/ 78 h 97"/>
                  <a:gd name="T12" fmla="*/ 58 w 85"/>
                  <a:gd name="T13" fmla="*/ 74 h 97"/>
                  <a:gd name="T14" fmla="*/ 60 w 85"/>
                  <a:gd name="T15" fmla="*/ 69 h 97"/>
                  <a:gd name="T16" fmla="*/ 52 w 85"/>
                  <a:gd name="T17" fmla="*/ 60 h 97"/>
                  <a:gd name="T18" fmla="*/ 31 w 85"/>
                  <a:gd name="T19" fmla="*/ 54 h 97"/>
                  <a:gd name="T20" fmla="*/ 20 w 85"/>
                  <a:gd name="T21" fmla="*/ 51 h 97"/>
                  <a:gd name="T22" fmla="*/ 11 w 85"/>
                  <a:gd name="T23" fmla="*/ 47 h 97"/>
                  <a:gd name="T24" fmla="*/ 4 w 85"/>
                  <a:gd name="T25" fmla="*/ 40 h 97"/>
                  <a:gd name="T26" fmla="*/ 2 w 85"/>
                  <a:gd name="T27" fmla="*/ 30 h 97"/>
                  <a:gd name="T28" fmla="*/ 5 w 85"/>
                  <a:gd name="T29" fmla="*/ 15 h 97"/>
                  <a:gd name="T30" fmla="*/ 15 w 85"/>
                  <a:gd name="T31" fmla="*/ 6 h 97"/>
                  <a:gd name="T32" fmla="*/ 27 w 85"/>
                  <a:gd name="T33" fmla="*/ 1 h 97"/>
                  <a:gd name="T34" fmla="*/ 42 w 85"/>
                  <a:gd name="T35" fmla="*/ 0 h 97"/>
                  <a:gd name="T36" fmla="*/ 57 w 85"/>
                  <a:gd name="T37" fmla="*/ 2 h 97"/>
                  <a:gd name="T38" fmla="*/ 69 w 85"/>
                  <a:gd name="T39" fmla="*/ 6 h 97"/>
                  <a:gd name="T40" fmla="*/ 78 w 85"/>
                  <a:gd name="T41" fmla="*/ 15 h 97"/>
                  <a:gd name="T42" fmla="*/ 83 w 85"/>
                  <a:gd name="T43" fmla="*/ 30 h 97"/>
                  <a:gd name="T44" fmla="*/ 59 w 85"/>
                  <a:gd name="T45" fmla="*/ 30 h 97"/>
                  <a:gd name="T46" fmla="*/ 53 w 85"/>
                  <a:gd name="T47" fmla="*/ 20 h 97"/>
                  <a:gd name="T48" fmla="*/ 41 w 85"/>
                  <a:gd name="T49" fmla="*/ 17 h 97"/>
                  <a:gd name="T50" fmla="*/ 37 w 85"/>
                  <a:gd name="T51" fmla="*/ 17 h 97"/>
                  <a:gd name="T52" fmla="*/ 32 w 85"/>
                  <a:gd name="T53" fmla="*/ 18 h 97"/>
                  <a:gd name="T54" fmla="*/ 29 w 85"/>
                  <a:gd name="T55" fmla="*/ 21 h 97"/>
                  <a:gd name="T56" fmla="*/ 27 w 85"/>
                  <a:gd name="T57" fmla="*/ 26 h 97"/>
                  <a:gd name="T58" fmla="*/ 30 w 85"/>
                  <a:gd name="T59" fmla="*/ 31 h 97"/>
                  <a:gd name="T60" fmla="*/ 36 w 85"/>
                  <a:gd name="T61" fmla="*/ 35 h 97"/>
                  <a:gd name="T62" fmla="*/ 45 w 85"/>
                  <a:gd name="T63" fmla="*/ 37 h 97"/>
                  <a:gd name="T64" fmla="*/ 56 w 85"/>
                  <a:gd name="T65" fmla="*/ 39 h 97"/>
                  <a:gd name="T66" fmla="*/ 67 w 85"/>
                  <a:gd name="T67" fmla="*/ 42 h 97"/>
                  <a:gd name="T68" fmla="*/ 76 w 85"/>
                  <a:gd name="T69" fmla="*/ 47 h 97"/>
                  <a:gd name="T70" fmla="*/ 83 w 85"/>
                  <a:gd name="T71" fmla="*/ 54 h 97"/>
                  <a:gd name="T72" fmla="*/ 85 w 85"/>
                  <a:gd name="T73" fmla="*/ 65 h 97"/>
                  <a:gd name="T74" fmla="*/ 82 w 85"/>
                  <a:gd name="T75" fmla="*/ 80 h 97"/>
                  <a:gd name="T76" fmla="*/ 72 w 85"/>
                  <a:gd name="T77" fmla="*/ 90 h 97"/>
                  <a:gd name="T78" fmla="*/ 59 w 85"/>
                  <a:gd name="T79" fmla="*/ 96 h 97"/>
                  <a:gd name="T80" fmla="*/ 43 w 85"/>
                  <a:gd name="T81" fmla="*/ 97 h 97"/>
                  <a:gd name="T82" fmla="*/ 27 w 85"/>
                  <a:gd name="T83" fmla="*/ 95 h 97"/>
                  <a:gd name="T84" fmla="*/ 14 w 85"/>
                  <a:gd name="T85" fmla="*/ 90 h 97"/>
                  <a:gd name="T86" fmla="*/ 4 w 85"/>
                  <a:gd name="T87" fmla="*/ 80 h 97"/>
                  <a:gd name="T88" fmla="*/ 0 w 85"/>
                  <a:gd name="T89" fmla="*/ 65 h 97"/>
                  <a:gd name="T90" fmla="*/ 24 w 85"/>
                  <a:gd name="T91" fmla="*/ 65 h 97"/>
                  <a:gd name="T92" fmla="*/ 26 w 85"/>
                  <a:gd name="T93" fmla="*/ 7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97">
                    <a:moveTo>
                      <a:pt x="26" y="72"/>
                    </a:moveTo>
                    <a:cubicBezTo>
                      <a:pt x="27" y="74"/>
                      <a:pt x="28" y="75"/>
                      <a:pt x="30" y="77"/>
                    </a:cubicBezTo>
                    <a:cubicBezTo>
                      <a:pt x="32" y="78"/>
                      <a:pt x="34" y="79"/>
                      <a:pt x="36" y="79"/>
                    </a:cubicBezTo>
                    <a:cubicBezTo>
                      <a:pt x="38" y="80"/>
                      <a:pt x="41" y="80"/>
                      <a:pt x="43" y="80"/>
                    </a:cubicBezTo>
                    <a:cubicBezTo>
                      <a:pt x="45" y="80"/>
                      <a:pt x="47" y="80"/>
                      <a:pt x="49" y="80"/>
                    </a:cubicBezTo>
                    <a:cubicBezTo>
                      <a:pt x="51" y="79"/>
                      <a:pt x="53" y="79"/>
                      <a:pt x="54" y="78"/>
                    </a:cubicBezTo>
                    <a:cubicBezTo>
                      <a:pt x="56" y="77"/>
                      <a:pt x="57" y="76"/>
                      <a:pt x="58" y="74"/>
                    </a:cubicBezTo>
                    <a:cubicBezTo>
                      <a:pt x="59" y="73"/>
                      <a:pt x="60" y="71"/>
                      <a:pt x="60" y="69"/>
                    </a:cubicBezTo>
                    <a:cubicBezTo>
                      <a:pt x="60" y="65"/>
                      <a:pt x="57" y="62"/>
                      <a:pt x="52" y="60"/>
                    </a:cubicBezTo>
                    <a:cubicBezTo>
                      <a:pt x="47" y="58"/>
                      <a:pt x="40" y="56"/>
                      <a:pt x="31" y="54"/>
                    </a:cubicBezTo>
                    <a:cubicBezTo>
                      <a:pt x="27" y="53"/>
                      <a:pt x="24" y="52"/>
                      <a:pt x="20" y="51"/>
                    </a:cubicBezTo>
                    <a:cubicBezTo>
                      <a:pt x="17" y="50"/>
                      <a:pt x="14" y="49"/>
                      <a:pt x="11" y="47"/>
                    </a:cubicBezTo>
                    <a:cubicBezTo>
                      <a:pt x="8" y="45"/>
                      <a:pt x="6" y="43"/>
                      <a:pt x="4" y="40"/>
                    </a:cubicBezTo>
                    <a:cubicBezTo>
                      <a:pt x="3" y="37"/>
                      <a:pt x="2" y="34"/>
                      <a:pt x="2" y="30"/>
                    </a:cubicBezTo>
                    <a:cubicBezTo>
                      <a:pt x="2" y="24"/>
                      <a:pt x="3" y="19"/>
                      <a:pt x="5" y="15"/>
                    </a:cubicBezTo>
                    <a:cubicBezTo>
                      <a:pt x="8" y="11"/>
                      <a:pt x="11" y="8"/>
                      <a:pt x="15" y="6"/>
                    </a:cubicBezTo>
                    <a:cubicBezTo>
                      <a:pt x="18" y="4"/>
                      <a:pt x="23" y="2"/>
                      <a:pt x="27" y="1"/>
                    </a:cubicBezTo>
                    <a:cubicBezTo>
                      <a:pt x="32" y="1"/>
                      <a:pt x="37" y="0"/>
                      <a:pt x="42" y="0"/>
                    </a:cubicBezTo>
                    <a:cubicBezTo>
                      <a:pt x="47" y="0"/>
                      <a:pt x="52" y="1"/>
                      <a:pt x="57" y="2"/>
                    </a:cubicBezTo>
                    <a:cubicBezTo>
                      <a:pt x="61" y="2"/>
                      <a:pt x="65" y="4"/>
                      <a:pt x="69" y="6"/>
                    </a:cubicBezTo>
                    <a:cubicBezTo>
                      <a:pt x="73" y="9"/>
                      <a:pt x="76" y="12"/>
                      <a:pt x="78" y="15"/>
                    </a:cubicBezTo>
                    <a:cubicBezTo>
                      <a:pt x="81" y="19"/>
                      <a:pt x="82" y="24"/>
                      <a:pt x="83" y="30"/>
                    </a:cubicBezTo>
                    <a:cubicBezTo>
                      <a:pt x="59" y="30"/>
                      <a:pt x="59" y="30"/>
                      <a:pt x="59" y="30"/>
                    </a:cubicBezTo>
                    <a:cubicBezTo>
                      <a:pt x="58" y="25"/>
                      <a:pt x="56" y="21"/>
                      <a:pt x="53" y="20"/>
                    </a:cubicBezTo>
                    <a:cubicBezTo>
                      <a:pt x="50" y="18"/>
                      <a:pt x="46" y="17"/>
                      <a:pt x="41" y="17"/>
                    </a:cubicBezTo>
                    <a:cubicBezTo>
                      <a:pt x="40" y="17"/>
                      <a:pt x="38" y="17"/>
                      <a:pt x="37" y="17"/>
                    </a:cubicBezTo>
                    <a:cubicBezTo>
                      <a:pt x="35" y="17"/>
                      <a:pt x="34" y="18"/>
                      <a:pt x="32" y="18"/>
                    </a:cubicBezTo>
                    <a:cubicBezTo>
                      <a:pt x="31" y="19"/>
                      <a:pt x="30" y="20"/>
                      <a:pt x="29" y="21"/>
                    </a:cubicBezTo>
                    <a:cubicBezTo>
                      <a:pt x="28" y="22"/>
                      <a:pt x="27" y="24"/>
                      <a:pt x="27" y="26"/>
                    </a:cubicBezTo>
                    <a:cubicBezTo>
                      <a:pt x="27" y="28"/>
                      <a:pt x="28" y="30"/>
                      <a:pt x="30" y="31"/>
                    </a:cubicBezTo>
                    <a:cubicBezTo>
                      <a:pt x="31" y="33"/>
                      <a:pt x="34" y="34"/>
                      <a:pt x="36" y="35"/>
                    </a:cubicBezTo>
                    <a:cubicBezTo>
                      <a:pt x="39" y="35"/>
                      <a:pt x="42" y="36"/>
                      <a:pt x="45" y="37"/>
                    </a:cubicBezTo>
                    <a:cubicBezTo>
                      <a:pt x="49" y="38"/>
                      <a:pt x="52" y="38"/>
                      <a:pt x="56" y="39"/>
                    </a:cubicBezTo>
                    <a:cubicBezTo>
                      <a:pt x="60" y="40"/>
                      <a:pt x="63" y="41"/>
                      <a:pt x="67" y="42"/>
                    </a:cubicBezTo>
                    <a:cubicBezTo>
                      <a:pt x="70" y="44"/>
                      <a:pt x="73" y="45"/>
                      <a:pt x="76" y="47"/>
                    </a:cubicBezTo>
                    <a:cubicBezTo>
                      <a:pt x="79" y="49"/>
                      <a:pt x="81" y="51"/>
                      <a:pt x="83" y="54"/>
                    </a:cubicBezTo>
                    <a:cubicBezTo>
                      <a:pt x="84" y="57"/>
                      <a:pt x="85" y="61"/>
                      <a:pt x="85" y="65"/>
                    </a:cubicBezTo>
                    <a:cubicBezTo>
                      <a:pt x="85" y="71"/>
                      <a:pt x="84" y="76"/>
                      <a:pt x="82" y="80"/>
                    </a:cubicBezTo>
                    <a:cubicBezTo>
                      <a:pt x="79" y="85"/>
                      <a:pt x="76" y="88"/>
                      <a:pt x="72" y="90"/>
                    </a:cubicBezTo>
                    <a:cubicBezTo>
                      <a:pt x="68" y="93"/>
                      <a:pt x="64" y="95"/>
                      <a:pt x="59" y="96"/>
                    </a:cubicBezTo>
                    <a:cubicBezTo>
                      <a:pt x="53" y="97"/>
                      <a:pt x="48" y="97"/>
                      <a:pt x="43" y="97"/>
                    </a:cubicBezTo>
                    <a:cubicBezTo>
                      <a:pt x="38" y="97"/>
                      <a:pt x="33" y="97"/>
                      <a:pt x="27" y="95"/>
                    </a:cubicBezTo>
                    <a:cubicBezTo>
                      <a:pt x="22" y="94"/>
                      <a:pt x="18" y="93"/>
                      <a:pt x="14" y="90"/>
                    </a:cubicBezTo>
                    <a:cubicBezTo>
                      <a:pt x="10" y="88"/>
                      <a:pt x="7" y="84"/>
                      <a:pt x="4" y="80"/>
                    </a:cubicBezTo>
                    <a:cubicBezTo>
                      <a:pt x="1" y="76"/>
                      <a:pt x="0" y="71"/>
                      <a:pt x="0" y="65"/>
                    </a:cubicBezTo>
                    <a:cubicBezTo>
                      <a:pt x="24" y="65"/>
                      <a:pt x="24" y="65"/>
                      <a:pt x="24" y="65"/>
                    </a:cubicBezTo>
                    <a:cubicBezTo>
                      <a:pt x="24" y="68"/>
                      <a:pt x="24" y="70"/>
                      <a:pt x="26" y="7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4"/>
              <p:cNvSpPr>
                <a:spLocks/>
              </p:cNvSpPr>
              <p:nvPr/>
            </p:nvSpPr>
            <p:spPr bwMode="auto">
              <a:xfrm>
                <a:off x="4902466" y="5040333"/>
                <a:ext cx="225784" cy="258359"/>
              </a:xfrm>
              <a:custGeom>
                <a:avLst/>
                <a:gdLst>
                  <a:gd name="T0" fmla="*/ 25 w 85"/>
                  <a:gd name="T1" fmla="*/ 72 h 97"/>
                  <a:gd name="T2" fmla="*/ 30 w 85"/>
                  <a:gd name="T3" fmla="*/ 77 h 97"/>
                  <a:gd name="T4" fmla="*/ 36 w 85"/>
                  <a:gd name="T5" fmla="*/ 79 h 97"/>
                  <a:gd name="T6" fmla="*/ 43 w 85"/>
                  <a:gd name="T7" fmla="*/ 80 h 97"/>
                  <a:gd name="T8" fmla="*/ 49 w 85"/>
                  <a:gd name="T9" fmla="*/ 80 h 97"/>
                  <a:gd name="T10" fmla="*/ 54 w 85"/>
                  <a:gd name="T11" fmla="*/ 78 h 97"/>
                  <a:gd name="T12" fmla="*/ 58 w 85"/>
                  <a:gd name="T13" fmla="*/ 74 h 97"/>
                  <a:gd name="T14" fmla="*/ 60 w 85"/>
                  <a:gd name="T15" fmla="*/ 69 h 97"/>
                  <a:gd name="T16" fmla="*/ 52 w 85"/>
                  <a:gd name="T17" fmla="*/ 60 h 97"/>
                  <a:gd name="T18" fmla="*/ 31 w 85"/>
                  <a:gd name="T19" fmla="*/ 54 h 97"/>
                  <a:gd name="T20" fmla="*/ 20 w 85"/>
                  <a:gd name="T21" fmla="*/ 51 h 97"/>
                  <a:gd name="T22" fmla="*/ 11 w 85"/>
                  <a:gd name="T23" fmla="*/ 47 h 97"/>
                  <a:gd name="T24" fmla="*/ 4 w 85"/>
                  <a:gd name="T25" fmla="*/ 40 h 97"/>
                  <a:gd name="T26" fmla="*/ 2 w 85"/>
                  <a:gd name="T27" fmla="*/ 30 h 97"/>
                  <a:gd name="T28" fmla="*/ 5 w 85"/>
                  <a:gd name="T29" fmla="*/ 15 h 97"/>
                  <a:gd name="T30" fmla="*/ 14 w 85"/>
                  <a:gd name="T31" fmla="*/ 6 h 97"/>
                  <a:gd name="T32" fmla="*/ 27 w 85"/>
                  <a:gd name="T33" fmla="*/ 1 h 97"/>
                  <a:gd name="T34" fmla="*/ 42 w 85"/>
                  <a:gd name="T35" fmla="*/ 0 h 97"/>
                  <a:gd name="T36" fmla="*/ 56 w 85"/>
                  <a:gd name="T37" fmla="*/ 2 h 97"/>
                  <a:gd name="T38" fmla="*/ 69 w 85"/>
                  <a:gd name="T39" fmla="*/ 6 h 97"/>
                  <a:gd name="T40" fmla="*/ 78 w 85"/>
                  <a:gd name="T41" fmla="*/ 15 h 97"/>
                  <a:gd name="T42" fmla="*/ 82 w 85"/>
                  <a:gd name="T43" fmla="*/ 30 h 97"/>
                  <a:gd name="T44" fmla="*/ 58 w 85"/>
                  <a:gd name="T45" fmla="*/ 30 h 97"/>
                  <a:gd name="T46" fmla="*/ 53 w 85"/>
                  <a:gd name="T47" fmla="*/ 20 h 97"/>
                  <a:gd name="T48" fmla="*/ 41 w 85"/>
                  <a:gd name="T49" fmla="*/ 17 h 97"/>
                  <a:gd name="T50" fmla="*/ 36 w 85"/>
                  <a:gd name="T51" fmla="*/ 17 h 97"/>
                  <a:gd name="T52" fmla="*/ 32 w 85"/>
                  <a:gd name="T53" fmla="*/ 18 h 97"/>
                  <a:gd name="T54" fmla="*/ 28 w 85"/>
                  <a:gd name="T55" fmla="*/ 21 h 97"/>
                  <a:gd name="T56" fmla="*/ 27 w 85"/>
                  <a:gd name="T57" fmla="*/ 26 h 97"/>
                  <a:gd name="T58" fmla="*/ 29 w 85"/>
                  <a:gd name="T59" fmla="*/ 31 h 97"/>
                  <a:gd name="T60" fmla="*/ 36 w 85"/>
                  <a:gd name="T61" fmla="*/ 35 h 97"/>
                  <a:gd name="T62" fmla="*/ 45 w 85"/>
                  <a:gd name="T63" fmla="*/ 37 h 97"/>
                  <a:gd name="T64" fmla="*/ 56 w 85"/>
                  <a:gd name="T65" fmla="*/ 39 h 97"/>
                  <a:gd name="T66" fmla="*/ 66 w 85"/>
                  <a:gd name="T67" fmla="*/ 42 h 97"/>
                  <a:gd name="T68" fmla="*/ 76 w 85"/>
                  <a:gd name="T69" fmla="*/ 47 h 97"/>
                  <a:gd name="T70" fmla="*/ 82 w 85"/>
                  <a:gd name="T71" fmla="*/ 54 h 97"/>
                  <a:gd name="T72" fmla="*/ 85 w 85"/>
                  <a:gd name="T73" fmla="*/ 65 h 97"/>
                  <a:gd name="T74" fmla="*/ 81 w 85"/>
                  <a:gd name="T75" fmla="*/ 80 h 97"/>
                  <a:gd name="T76" fmla="*/ 72 w 85"/>
                  <a:gd name="T77" fmla="*/ 90 h 97"/>
                  <a:gd name="T78" fmla="*/ 58 w 85"/>
                  <a:gd name="T79" fmla="*/ 96 h 97"/>
                  <a:gd name="T80" fmla="*/ 43 w 85"/>
                  <a:gd name="T81" fmla="*/ 97 h 97"/>
                  <a:gd name="T82" fmla="*/ 27 w 85"/>
                  <a:gd name="T83" fmla="*/ 95 h 97"/>
                  <a:gd name="T84" fmla="*/ 14 w 85"/>
                  <a:gd name="T85" fmla="*/ 90 h 97"/>
                  <a:gd name="T86" fmla="*/ 4 w 85"/>
                  <a:gd name="T87" fmla="*/ 80 h 97"/>
                  <a:gd name="T88" fmla="*/ 0 w 85"/>
                  <a:gd name="T89" fmla="*/ 65 h 97"/>
                  <a:gd name="T90" fmla="*/ 24 w 85"/>
                  <a:gd name="T91" fmla="*/ 65 h 97"/>
                  <a:gd name="T92" fmla="*/ 25 w 85"/>
                  <a:gd name="T93" fmla="*/ 7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97">
                    <a:moveTo>
                      <a:pt x="25" y="72"/>
                    </a:moveTo>
                    <a:cubicBezTo>
                      <a:pt x="26" y="74"/>
                      <a:pt x="28" y="75"/>
                      <a:pt x="30" y="77"/>
                    </a:cubicBezTo>
                    <a:cubicBezTo>
                      <a:pt x="31" y="78"/>
                      <a:pt x="33" y="79"/>
                      <a:pt x="36" y="79"/>
                    </a:cubicBezTo>
                    <a:cubicBezTo>
                      <a:pt x="38" y="80"/>
                      <a:pt x="41" y="80"/>
                      <a:pt x="43" y="80"/>
                    </a:cubicBezTo>
                    <a:cubicBezTo>
                      <a:pt x="45" y="80"/>
                      <a:pt x="47" y="80"/>
                      <a:pt x="49" y="80"/>
                    </a:cubicBezTo>
                    <a:cubicBezTo>
                      <a:pt x="51" y="79"/>
                      <a:pt x="52" y="79"/>
                      <a:pt x="54" y="78"/>
                    </a:cubicBezTo>
                    <a:cubicBezTo>
                      <a:pt x="56" y="77"/>
                      <a:pt x="57" y="76"/>
                      <a:pt x="58" y="74"/>
                    </a:cubicBezTo>
                    <a:cubicBezTo>
                      <a:pt x="59" y="73"/>
                      <a:pt x="60" y="71"/>
                      <a:pt x="60" y="69"/>
                    </a:cubicBezTo>
                    <a:cubicBezTo>
                      <a:pt x="60" y="65"/>
                      <a:pt x="57" y="62"/>
                      <a:pt x="52" y="60"/>
                    </a:cubicBezTo>
                    <a:cubicBezTo>
                      <a:pt x="47" y="58"/>
                      <a:pt x="40" y="56"/>
                      <a:pt x="31" y="54"/>
                    </a:cubicBezTo>
                    <a:cubicBezTo>
                      <a:pt x="27" y="53"/>
                      <a:pt x="24" y="52"/>
                      <a:pt x="20" y="51"/>
                    </a:cubicBezTo>
                    <a:cubicBezTo>
                      <a:pt x="17" y="50"/>
                      <a:pt x="13" y="49"/>
                      <a:pt x="11" y="47"/>
                    </a:cubicBezTo>
                    <a:cubicBezTo>
                      <a:pt x="8" y="45"/>
                      <a:pt x="6" y="43"/>
                      <a:pt x="4" y="40"/>
                    </a:cubicBezTo>
                    <a:cubicBezTo>
                      <a:pt x="2" y="37"/>
                      <a:pt x="2" y="34"/>
                      <a:pt x="2" y="30"/>
                    </a:cubicBezTo>
                    <a:cubicBezTo>
                      <a:pt x="2" y="24"/>
                      <a:pt x="3" y="19"/>
                      <a:pt x="5" y="15"/>
                    </a:cubicBezTo>
                    <a:cubicBezTo>
                      <a:pt x="7" y="11"/>
                      <a:pt x="11" y="8"/>
                      <a:pt x="14" y="6"/>
                    </a:cubicBezTo>
                    <a:cubicBezTo>
                      <a:pt x="18" y="4"/>
                      <a:pt x="22" y="2"/>
                      <a:pt x="27" y="1"/>
                    </a:cubicBezTo>
                    <a:cubicBezTo>
                      <a:pt x="32" y="1"/>
                      <a:pt x="37" y="0"/>
                      <a:pt x="42" y="0"/>
                    </a:cubicBezTo>
                    <a:cubicBezTo>
                      <a:pt x="47" y="0"/>
                      <a:pt x="52" y="1"/>
                      <a:pt x="56" y="2"/>
                    </a:cubicBezTo>
                    <a:cubicBezTo>
                      <a:pt x="61" y="2"/>
                      <a:pt x="65" y="4"/>
                      <a:pt x="69" y="6"/>
                    </a:cubicBezTo>
                    <a:cubicBezTo>
                      <a:pt x="73" y="9"/>
                      <a:pt x="76" y="12"/>
                      <a:pt x="78" y="15"/>
                    </a:cubicBezTo>
                    <a:cubicBezTo>
                      <a:pt x="80" y="19"/>
                      <a:pt x="82" y="24"/>
                      <a:pt x="82" y="30"/>
                    </a:cubicBezTo>
                    <a:cubicBezTo>
                      <a:pt x="58" y="30"/>
                      <a:pt x="58" y="30"/>
                      <a:pt x="58" y="30"/>
                    </a:cubicBezTo>
                    <a:cubicBezTo>
                      <a:pt x="58" y="25"/>
                      <a:pt x="56" y="21"/>
                      <a:pt x="53" y="20"/>
                    </a:cubicBezTo>
                    <a:cubicBezTo>
                      <a:pt x="49" y="18"/>
                      <a:pt x="46" y="17"/>
                      <a:pt x="41" y="17"/>
                    </a:cubicBezTo>
                    <a:cubicBezTo>
                      <a:pt x="40" y="17"/>
                      <a:pt x="38" y="17"/>
                      <a:pt x="36" y="17"/>
                    </a:cubicBezTo>
                    <a:cubicBezTo>
                      <a:pt x="35" y="17"/>
                      <a:pt x="33" y="18"/>
                      <a:pt x="32" y="18"/>
                    </a:cubicBezTo>
                    <a:cubicBezTo>
                      <a:pt x="31" y="19"/>
                      <a:pt x="29" y="20"/>
                      <a:pt x="28" y="21"/>
                    </a:cubicBezTo>
                    <a:cubicBezTo>
                      <a:pt x="27" y="22"/>
                      <a:pt x="27" y="24"/>
                      <a:pt x="27" y="26"/>
                    </a:cubicBezTo>
                    <a:cubicBezTo>
                      <a:pt x="27" y="28"/>
                      <a:pt x="28" y="30"/>
                      <a:pt x="29" y="31"/>
                    </a:cubicBezTo>
                    <a:cubicBezTo>
                      <a:pt x="31" y="33"/>
                      <a:pt x="33" y="34"/>
                      <a:pt x="36" y="35"/>
                    </a:cubicBezTo>
                    <a:cubicBezTo>
                      <a:pt x="39" y="35"/>
                      <a:pt x="42" y="36"/>
                      <a:pt x="45" y="37"/>
                    </a:cubicBezTo>
                    <a:cubicBezTo>
                      <a:pt x="49" y="38"/>
                      <a:pt x="52" y="38"/>
                      <a:pt x="56" y="39"/>
                    </a:cubicBezTo>
                    <a:cubicBezTo>
                      <a:pt x="59" y="40"/>
                      <a:pt x="63" y="41"/>
                      <a:pt x="66" y="42"/>
                    </a:cubicBezTo>
                    <a:cubicBezTo>
                      <a:pt x="70" y="44"/>
                      <a:pt x="73" y="45"/>
                      <a:pt x="76" y="47"/>
                    </a:cubicBezTo>
                    <a:cubicBezTo>
                      <a:pt x="79" y="49"/>
                      <a:pt x="81" y="51"/>
                      <a:pt x="82" y="54"/>
                    </a:cubicBezTo>
                    <a:cubicBezTo>
                      <a:pt x="84" y="57"/>
                      <a:pt x="85" y="61"/>
                      <a:pt x="85" y="65"/>
                    </a:cubicBezTo>
                    <a:cubicBezTo>
                      <a:pt x="85" y="71"/>
                      <a:pt x="84" y="76"/>
                      <a:pt x="81" y="80"/>
                    </a:cubicBezTo>
                    <a:cubicBezTo>
                      <a:pt x="79" y="85"/>
                      <a:pt x="76" y="88"/>
                      <a:pt x="72" y="90"/>
                    </a:cubicBezTo>
                    <a:cubicBezTo>
                      <a:pt x="68" y="93"/>
                      <a:pt x="63" y="95"/>
                      <a:pt x="58" y="96"/>
                    </a:cubicBezTo>
                    <a:cubicBezTo>
                      <a:pt x="53" y="97"/>
                      <a:pt x="48" y="97"/>
                      <a:pt x="43" y="97"/>
                    </a:cubicBezTo>
                    <a:cubicBezTo>
                      <a:pt x="38" y="97"/>
                      <a:pt x="32" y="97"/>
                      <a:pt x="27" y="95"/>
                    </a:cubicBezTo>
                    <a:cubicBezTo>
                      <a:pt x="22" y="94"/>
                      <a:pt x="17" y="93"/>
                      <a:pt x="14" y="90"/>
                    </a:cubicBezTo>
                    <a:cubicBezTo>
                      <a:pt x="10" y="88"/>
                      <a:pt x="6" y="84"/>
                      <a:pt x="4" y="80"/>
                    </a:cubicBezTo>
                    <a:cubicBezTo>
                      <a:pt x="1" y="76"/>
                      <a:pt x="0" y="71"/>
                      <a:pt x="0" y="65"/>
                    </a:cubicBezTo>
                    <a:cubicBezTo>
                      <a:pt x="24" y="65"/>
                      <a:pt x="24" y="65"/>
                      <a:pt x="24" y="65"/>
                    </a:cubicBezTo>
                    <a:cubicBezTo>
                      <a:pt x="24" y="68"/>
                      <a:pt x="24" y="70"/>
                      <a:pt x="25" y="7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5"/>
              <p:cNvSpPr>
                <a:spLocks noEditPoints="1"/>
              </p:cNvSpPr>
              <p:nvPr/>
            </p:nvSpPr>
            <p:spPr bwMode="auto">
              <a:xfrm>
                <a:off x="5159702" y="5040333"/>
                <a:ext cx="252743" cy="258359"/>
              </a:xfrm>
              <a:custGeom>
                <a:avLst/>
                <a:gdLst>
                  <a:gd name="T0" fmla="*/ 3 w 95"/>
                  <a:gd name="T1" fmla="*/ 29 h 97"/>
                  <a:gd name="T2" fmla="*/ 13 w 95"/>
                  <a:gd name="T3" fmla="*/ 13 h 97"/>
                  <a:gd name="T4" fmla="*/ 28 w 95"/>
                  <a:gd name="T5" fmla="*/ 4 h 97"/>
                  <a:gd name="T6" fmla="*/ 47 w 95"/>
                  <a:gd name="T7" fmla="*/ 0 h 97"/>
                  <a:gd name="T8" fmla="*/ 67 w 95"/>
                  <a:gd name="T9" fmla="*/ 4 h 97"/>
                  <a:gd name="T10" fmla="*/ 82 w 95"/>
                  <a:gd name="T11" fmla="*/ 13 h 97"/>
                  <a:gd name="T12" fmla="*/ 92 w 95"/>
                  <a:gd name="T13" fmla="*/ 29 h 97"/>
                  <a:gd name="T14" fmla="*/ 95 w 95"/>
                  <a:gd name="T15" fmla="*/ 49 h 97"/>
                  <a:gd name="T16" fmla="*/ 92 w 95"/>
                  <a:gd name="T17" fmla="*/ 69 h 97"/>
                  <a:gd name="T18" fmla="*/ 82 w 95"/>
                  <a:gd name="T19" fmla="*/ 84 h 97"/>
                  <a:gd name="T20" fmla="*/ 67 w 95"/>
                  <a:gd name="T21" fmla="*/ 94 h 97"/>
                  <a:gd name="T22" fmla="*/ 47 w 95"/>
                  <a:gd name="T23" fmla="*/ 97 h 97"/>
                  <a:gd name="T24" fmla="*/ 28 w 95"/>
                  <a:gd name="T25" fmla="*/ 94 h 97"/>
                  <a:gd name="T26" fmla="*/ 13 w 95"/>
                  <a:gd name="T27" fmla="*/ 84 h 97"/>
                  <a:gd name="T28" fmla="*/ 3 w 95"/>
                  <a:gd name="T29" fmla="*/ 69 h 97"/>
                  <a:gd name="T30" fmla="*/ 0 w 95"/>
                  <a:gd name="T31" fmla="*/ 49 h 97"/>
                  <a:gd name="T32" fmla="*/ 3 w 95"/>
                  <a:gd name="T33" fmla="*/ 29 h 97"/>
                  <a:gd name="T34" fmla="*/ 26 w 95"/>
                  <a:gd name="T35" fmla="*/ 60 h 97"/>
                  <a:gd name="T36" fmla="*/ 30 w 95"/>
                  <a:gd name="T37" fmla="*/ 69 h 97"/>
                  <a:gd name="T38" fmla="*/ 37 w 95"/>
                  <a:gd name="T39" fmla="*/ 76 h 97"/>
                  <a:gd name="T40" fmla="*/ 47 w 95"/>
                  <a:gd name="T41" fmla="*/ 78 h 97"/>
                  <a:gd name="T42" fmla="*/ 58 w 95"/>
                  <a:gd name="T43" fmla="*/ 76 h 97"/>
                  <a:gd name="T44" fmla="*/ 65 w 95"/>
                  <a:gd name="T45" fmla="*/ 69 h 97"/>
                  <a:gd name="T46" fmla="*/ 69 w 95"/>
                  <a:gd name="T47" fmla="*/ 60 h 97"/>
                  <a:gd name="T48" fmla="*/ 70 w 95"/>
                  <a:gd name="T49" fmla="*/ 49 h 97"/>
                  <a:gd name="T50" fmla="*/ 69 w 95"/>
                  <a:gd name="T51" fmla="*/ 38 h 97"/>
                  <a:gd name="T52" fmla="*/ 65 w 95"/>
                  <a:gd name="T53" fmla="*/ 28 h 97"/>
                  <a:gd name="T54" fmla="*/ 58 w 95"/>
                  <a:gd name="T55" fmla="*/ 22 h 97"/>
                  <a:gd name="T56" fmla="*/ 47 w 95"/>
                  <a:gd name="T57" fmla="*/ 19 h 97"/>
                  <a:gd name="T58" fmla="*/ 37 w 95"/>
                  <a:gd name="T59" fmla="*/ 22 h 97"/>
                  <a:gd name="T60" fmla="*/ 30 w 95"/>
                  <a:gd name="T61" fmla="*/ 28 h 97"/>
                  <a:gd name="T62" fmla="*/ 26 w 95"/>
                  <a:gd name="T63" fmla="*/ 38 h 97"/>
                  <a:gd name="T64" fmla="*/ 25 w 95"/>
                  <a:gd name="T65" fmla="*/ 49 h 97"/>
                  <a:gd name="T66" fmla="*/ 26 w 95"/>
                  <a:gd name="T67" fmla="*/ 6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5" h="97">
                    <a:moveTo>
                      <a:pt x="3" y="29"/>
                    </a:moveTo>
                    <a:cubicBezTo>
                      <a:pt x="5" y="23"/>
                      <a:pt x="9" y="18"/>
                      <a:pt x="13" y="13"/>
                    </a:cubicBezTo>
                    <a:cubicBezTo>
                      <a:pt x="17" y="9"/>
                      <a:pt x="22" y="6"/>
                      <a:pt x="28" y="4"/>
                    </a:cubicBezTo>
                    <a:cubicBezTo>
                      <a:pt x="34" y="1"/>
                      <a:pt x="40" y="0"/>
                      <a:pt x="47" y="0"/>
                    </a:cubicBezTo>
                    <a:cubicBezTo>
                      <a:pt x="55" y="0"/>
                      <a:pt x="61" y="1"/>
                      <a:pt x="67" y="4"/>
                    </a:cubicBezTo>
                    <a:cubicBezTo>
                      <a:pt x="73" y="6"/>
                      <a:pt x="78" y="9"/>
                      <a:pt x="82" y="13"/>
                    </a:cubicBezTo>
                    <a:cubicBezTo>
                      <a:pt x="86" y="18"/>
                      <a:pt x="90" y="23"/>
                      <a:pt x="92" y="29"/>
                    </a:cubicBezTo>
                    <a:cubicBezTo>
                      <a:pt x="94" y="35"/>
                      <a:pt x="95" y="41"/>
                      <a:pt x="95" y="49"/>
                    </a:cubicBezTo>
                    <a:cubicBezTo>
                      <a:pt x="95" y="56"/>
                      <a:pt x="94" y="63"/>
                      <a:pt x="92" y="69"/>
                    </a:cubicBezTo>
                    <a:cubicBezTo>
                      <a:pt x="90" y="75"/>
                      <a:pt x="86" y="80"/>
                      <a:pt x="82" y="84"/>
                    </a:cubicBezTo>
                    <a:cubicBezTo>
                      <a:pt x="78" y="88"/>
                      <a:pt x="73" y="91"/>
                      <a:pt x="67" y="94"/>
                    </a:cubicBezTo>
                    <a:cubicBezTo>
                      <a:pt x="61" y="96"/>
                      <a:pt x="55" y="97"/>
                      <a:pt x="47" y="97"/>
                    </a:cubicBezTo>
                    <a:cubicBezTo>
                      <a:pt x="40" y="97"/>
                      <a:pt x="34" y="96"/>
                      <a:pt x="28" y="94"/>
                    </a:cubicBezTo>
                    <a:cubicBezTo>
                      <a:pt x="22" y="91"/>
                      <a:pt x="17" y="88"/>
                      <a:pt x="13" y="84"/>
                    </a:cubicBezTo>
                    <a:cubicBezTo>
                      <a:pt x="9" y="80"/>
                      <a:pt x="5" y="75"/>
                      <a:pt x="3" y="69"/>
                    </a:cubicBezTo>
                    <a:cubicBezTo>
                      <a:pt x="1" y="63"/>
                      <a:pt x="0" y="56"/>
                      <a:pt x="0" y="49"/>
                    </a:cubicBezTo>
                    <a:cubicBezTo>
                      <a:pt x="0" y="41"/>
                      <a:pt x="1" y="35"/>
                      <a:pt x="3" y="29"/>
                    </a:cubicBezTo>
                    <a:close/>
                    <a:moveTo>
                      <a:pt x="26" y="60"/>
                    </a:moveTo>
                    <a:cubicBezTo>
                      <a:pt x="27" y="63"/>
                      <a:pt x="28" y="66"/>
                      <a:pt x="30" y="69"/>
                    </a:cubicBezTo>
                    <a:cubicBezTo>
                      <a:pt x="32" y="72"/>
                      <a:pt x="34" y="74"/>
                      <a:pt x="37" y="76"/>
                    </a:cubicBezTo>
                    <a:cubicBezTo>
                      <a:pt x="40" y="77"/>
                      <a:pt x="43" y="78"/>
                      <a:pt x="47" y="78"/>
                    </a:cubicBezTo>
                    <a:cubicBezTo>
                      <a:pt x="52" y="78"/>
                      <a:pt x="55" y="77"/>
                      <a:pt x="58" y="76"/>
                    </a:cubicBezTo>
                    <a:cubicBezTo>
                      <a:pt x="61" y="74"/>
                      <a:pt x="63" y="72"/>
                      <a:pt x="65" y="69"/>
                    </a:cubicBezTo>
                    <a:cubicBezTo>
                      <a:pt x="67" y="66"/>
                      <a:pt x="68" y="63"/>
                      <a:pt x="69" y="60"/>
                    </a:cubicBezTo>
                    <a:cubicBezTo>
                      <a:pt x="70" y="56"/>
                      <a:pt x="70" y="52"/>
                      <a:pt x="70" y="49"/>
                    </a:cubicBezTo>
                    <a:cubicBezTo>
                      <a:pt x="70" y="45"/>
                      <a:pt x="70" y="41"/>
                      <a:pt x="69" y="38"/>
                    </a:cubicBezTo>
                    <a:cubicBezTo>
                      <a:pt x="68" y="34"/>
                      <a:pt x="67" y="31"/>
                      <a:pt x="65" y="28"/>
                    </a:cubicBezTo>
                    <a:cubicBezTo>
                      <a:pt x="63" y="26"/>
                      <a:pt x="61" y="23"/>
                      <a:pt x="58" y="22"/>
                    </a:cubicBezTo>
                    <a:cubicBezTo>
                      <a:pt x="55" y="20"/>
                      <a:pt x="52" y="19"/>
                      <a:pt x="47" y="19"/>
                    </a:cubicBezTo>
                    <a:cubicBezTo>
                      <a:pt x="43" y="19"/>
                      <a:pt x="40" y="20"/>
                      <a:pt x="37" y="22"/>
                    </a:cubicBezTo>
                    <a:cubicBezTo>
                      <a:pt x="34" y="23"/>
                      <a:pt x="32" y="26"/>
                      <a:pt x="30" y="28"/>
                    </a:cubicBezTo>
                    <a:cubicBezTo>
                      <a:pt x="28" y="31"/>
                      <a:pt x="27" y="34"/>
                      <a:pt x="26" y="38"/>
                    </a:cubicBezTo>
                    <a:cubicBezTo>
                      <a:pt x="26" y="41"/>
                      <a:pt x="25" y="45"/>
                      <a:pt x="25" y="49"/>
                    </a:cubicBezTo>
                    <a:cubicBezTo>
                      <a:pt x="25" y="52"/>
                      <a:pt x="26" y="56"/>
                      <a:pt x="26" y="6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auto">
              <a:xfrm>
                <a:off x="5449514" y="5040333"/>
                <a:ext cx="241510" cy="258359"/>
              </a:xfrm>
              <a:custGeom>
                <a:avLst/>
                <a:gdLst>
                  <a:gd name="T0" fmla="*/ 47 w 91"/>
                  <a:gd name="T1" fmla="*/ 19 h 97"/>
                  <a:gd name="T2" fmla="*/ 37 w 91"/>
                  <a:gd name="T3" fmla="*/ 22 h 97"/>
                  <a:gd name="T4" fmla="*/ 30 w 91"/>
                  <a:gd name="T5" fmla="*/ 29 h 97"/>
                  <a:gd name="T6" fmla="*/ 26 w 91"/>
                  <a:gd name="T7" fmla="*/ 39 h 97"/>
                  <a:gd name="T8" fmla="*/ 25 w 91"/>
                  <a:gd name="T9" fmla="*/ 49 h 97"/>
                  <a:gd name="T10" fmla="*/ 26 w 91"/>
                  <a:gd name="T11" fmla="*/ 59 h 97"/>
                  <a:gd name="T12" fmla="*/ 30 w 91"/>
                  <a:gd name="T13" fmla="*/ 69 h 97"/>
                  <a:gd name="T14" fmla="*/ 36 w 91"/>
                  <a:gd name="T15" fmla="*/ 75 h 97"/>
                  <a:gd name="T16" fmla="*/ 46 w 91"/>
                  <a:gd name="T17" fmla="*/ 78 h 97"/>
                  <a:gd name="T18" fmla="*/ 60 w 91"/>
                  <a:gd name="T19" fmla="*/ 73 h 97"/>
                  <a:gd name="T20" fmla="*/ 66 w 91"/>
                  <a:gd name="T21" fmla="*/ 59 h 97"/>
                  <a:gd name="T22" fmla="*/ 91 w 91"/>
                  <a:gd name="T23" fmla="*/ 59 h 97"/>
                  <a:gd name="T24" fmla="*/ 76 w 91"/>
                  <a:gd name="T25" fmla="*/ 87 h 97"/>
                  <a:gd name="T26" fmla="*/ 46 w 91"/>
                  <a:gd name="T27" fmla="*/ 97 h 97"/>
                  <a:gd name="T28" fmla="*/ 27 w 91"/>
                  <a:gd name="T29" fmla="*/ 94 h 97"/>
                  <a:gd name="T30" fmla="*/ 13 w 91"/>
                  <a:gd name="T31" fmla="*/ 84 h 97"/>
                  <a:gd name="T32" fmla="*/ 3 w 91"/>
                  <a:gd name="T33" fmla="*/ 69 h 97"/>
                  <a:gd name="T34" fmla="*/ 0 w 91"/>
                  <a:gd name="T35" fmla="*/ 50 h 97"/>
                  <a:gd name="T36" fmla="*/ 3 w 91"/>
                  <a:gd name="T37" fmla="*/ 30 h 97"/>
                  <a:gd name="T38" fmla="*/ 12 w 91"/>
                  <a:gd name="T39" fmla="*/ 14 h 97"/>
                  <a:gd name="T40" fmla="*/ 27 w 91"/>
                  <a:gd name="T41" fmla="*/ 4 h 97"/>
                  <a:gd name="T42" fmla="*/ 47 w 91"/>
                  <a:gd name="T43" fmla="*/ 0 h 97"/>
                  <a:gd name="T44" fmla="*/ 63 w 91"/>
                  <a:gd name="T45" fmla="*/ 2 h 97"/>
                  <a:gd name="T46" fmla="*/ 76 w 91"/>
                  <a:gd name="T47" fmla="*/ 9 h 97"/>
                  <a:gd name="T48" fmla="*/ 86 w 91"/>
                  <a:gd name="T49" fmla="*/ 20 h 97"/>
                  <a:gd name="T50" fmla="*/ 90 w 91"/>
                  <a:gd name="T51" fmla="*/ 35 h 97"/>
                  <a:gd name="T52" fmla="*/ 65 w 91"/>
                  <a:gd name="T53" fmla="*/ 35 h 97"/>
                  <a:gd name="T54" fmla="*/ 47 w 91"/>
                  <a:gd name="T55" fmla="*/ 1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1" h="97">
                    <a:moveTo>
                      <a:pt x="47" y="19"/>
                    </a:moveTo>
                    <a:cubicBezTo>
                      <a:pt x="43" y="19"/>
                      <a:pt x="39" y="20"/>
                      <a:pt x="37" y="22"/>
                    </a:cubicBezTo>
                    <a:cubicBezTo>
                      <a:pt x="34" y="24"/>
                      <a:pt x="32" y="26"/>
                      <a:pt x="30" y="29"/>
                    </a:cubicBezTo>
                    <a:cubicBezTo>
                      <a:pt x="28" y="32"/>
                      <a:pt x="27" y="35"/>
                      <a:pt x="26" y="39"/>
                    </a:cubicBezTo>
                    <a:cubicBezTo>
                      <a:pt x="25" y="42"/>
                      <a:pt x="25" y="46"/>
                      <a:pt x="25" y="49"/>
                    </a:cubicBezTo>
                    <a:cubicBezTo>
                      <a:pt x="25" y="52"/>
                      <a:pt x="25" y="56"/>
                      <a:pt x="26" y="59"/>
                    </a:cubicBezTo>
                    <a:cubicBezTo>
                      <a:pt x="27" y="63"/>
                      <a:pt x="28" y="66"/>
                      <a:pt x="30" y="69"/>
                    </a:cubicBezTo>
                    <a:cubicBezTo>
                      <a:pt x="31" y="71"/>
                      <a:pt x="33" y="74"/>
                      <a:pt x="36" y="75"/>
                    </a:cubicBezTo>
                    <a:cubicBezTo>
                      <a:pt x="39" y="77"/>
                      <a:pt x="42" y="78"/>
                      <a:pt x="46" y="78"/>
                    </a:cubicBezTo>
                    <a:cubicBezTo>
                      <a:pt x="52" y="78"/>
                      <a:pt x="57" y="76"/>
                      <a:pt x="60" y="73"/>
                    </a:cubicBezTo>
                    <a:cubicBezTo>
                      <a:pt x="63" y="70"/>
                      <a:pt x="65" y="65"/>
                      <a:pt x="66" y="59"/>
                    </a:cubicBezTo>
                    <a:cubicBezTo>
                      <a:pt x="91" y="59"/>
                      <a:pt x="91" y="59"/>
                      <a:pt x="91" y="59"/>
                    </a:cubicBezTo>
                    <a:cubicBezTo>
                      <a:pt x="89" y="72"/>
                      <a:pt x="84" y="81"/>
                      <a:pt x="76" y="87"/>
                    </a:cubicBezTo>
                    <a:cubicBezTo>
                      <a:pt x="69" y="94"/>
                      <a:pt x="59" y="97"/>
                      <a:pt x="46" y="97"/>
                    </a:cubicBezTo>
                    <a:cubicBezTo>
                      <a:pt x="39" y="97"/>
                      <a:pt x="33" y="96"/>
                      <a:pt x="27" y="94"/>
                    </a:cubicBezTo>
                    <a:cubicBezTo>
                      <a:pt x="22" y="91"/>
                      <a:pt x="17" y="88"/>
                      <a:pt x="13" y="84"/>
                    </a:cubicBezTo>
                    <a:cubicBezTo>
                      <a:pt x="9" y="80"/>
                      <a:pt x="5" y="75"/>
                      <a:pt x="3" y="69"/>
                    </a:cubicBezTo>
                    <a:cubicBezTo>
                      <a:pt x="1" y="63"/>
                      <a:pt x="0" y="57"/>
                      <a:pt x="0" y="50"/>
                    </a:cubicBezTo>
                    <a:cubicBezTo>
                      <a:pt x="0" y="43"/>
                      <a:pt x="1" y="36"/>
                      <a:pt x="3" y="30"/>
                    </a:cubicBezTo>
                    <a:cubicBezTo>
                      <a:pt x="5" y="24"/>
                      <a:pt x="8" y="19"/>
                      <a:pt x="12" y="14"/>
                    </a:cubicBezTo>
                    <a:cubicBezTo>
                      <a:pt x="16" y="10"/>
                      <a:pt x="21" y="6"/>
                      <a:pt x="27" y="4"/>
                    </a:cubicBezTo>
                    <a:cubicBezTo>
                      <a:pt x="33" y="1"/>
                      <a:pt x="39" y="0"/>
                      <a:pt x="47" y="0"/>
                    </a:cubicBezTo>
                    <a:cubicBezTo>
                      <a:pt x="52" y="0"/>
                      <a:pt x="58" y="1"/>
                      <a:pt x="63" y="2"/>
                    </a:cubicBezTo>
                    <a:cubicBezTo>
                      <a:pt x="68" y="4"/>
                      <a:pt x="72" y="6"/>
                      <a:pt x="76" y="9"/>
                    </a:cubicBezTo>
                    <a:cubicBezTo>
                      <a:pt x="80" y="12"/>
                      <a:pt x="83" y="15"/>
                      <a:pt x="86" y="20"/>
                    </a:cubicBezTo>
                    <a:cubicBezTo>
                      <a:pt x="88" y="24"/>
                      <a:pt x="90" y="29"/>
                      <a:pt x="90" y="35"/>
                    </a:cubicBezTo>
                    <a:cubicBezTo>
                      <a:pt x="65" y="35"/>
                      <a:pt x="65" y="35"/>
                      <a:pt x="65" y="35"/>
                    </a:cubicBezTo>
                    <a:cubicBezTo>
                      <a:pt x="64" y="24"/>
                      <a:pt x="57" y="19"/>
                      <a:pt x="47" y="19"/>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7"/>
              <p:cNvSpPr>
                <a:spLocks noEditPoints="1"/>
              </p:cNvSpPr>
              <p:nvPr/>
            </p:nvSpPr>
            <p:spPr bwMode="auto">
              <a:xfrm>
                <a:off x="5731463" y="4952716"/>
                <a:ext cx="66275" cy="341484"/>
              </a:xfrm>
              <a:custGeom>
                <a:avLst/>
                <a:gdLst>
                  <a:gd name="T0" fmla="*/ 0 w 59"/>
                  <a:gd name="T1" fmla="*/ 50 h 304"/>
                  <a:gd name="T2" fmla="*/ 0 w 59"/>
                  <a:gd name="T3" fmla="*/ 0 h 304"/>
                  <a:gd name="T4" fmla="*/ 59 w 59"/>
                  <a:gd name="T5" fmla="*/ 0 h 304"/>
                  <a:gd name="T6" fmla="*/ 59 w 59"/>
                  <a:gd name="T7" fmla="*/ 50 h 304"/>
                  <a:gd name="T8" fmla="*/ 0 w 59"/>
                  <a:gd name="T9" fmla="*/ 50 h 304"/>
                  <a:gd name="T10" fmla="*/ 59 w 59"/>
                  <a:gd name="T11" fmla="*/ 85 h 304"/>
                  <a:gd name="T12" fmla="*/ 59 w 59"/>
                  <a:gd name="T13" fmla="*/ 304 h 304"/>
                  <a:gd name="T14" fmla="*/ 0 w 59"/>
                  <a:gd name="T15" fmla="*/ 304 h 304"/>
                  <a:gd name="T16" fmla="*/ 0 w 59"/>
                  <a:gd name="T17" fmla="*/ 85 h 304"/>
                  <a:gd name="T18" fmla="*/ 59 w 59"/>
                  <a:gd name="T19" fmla="*/ 85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304">
                    <a:moveTo>
                      <a:pt x="0" y="50"/>
                    </a:moveTo>
                    <a:lnTo>
                      <a:pt x="0" y="0"/>
                    </a:lnTo>
                    <a:lnTo>
                      <a:pt x="59" y="0"/>
                    </a:lnTo>
                    <a:lnTo>
                      <a:pt x="59" y="50"/>
                    </a:lnTo>
                    <a:lnTo>
                      <a:pt x="0" y="50"/>
                    </a:lnTo>
                    <a:close/>
                    <a:moveTo>
                      <a:pt x="59" y="85"/>
                    </a:moveTo>
                    <a:lnTo>
                      <a:pt x="59" y="304"/>
                    </a:lnTo>
                    <a:lnTo>
                      <a:pt x="0" y="304"/>
                    </a:lnTo>
                    <a:lnTo>
                      <a:pt x="0" y="85"/>
                    </a:lnTo>
                    <a:lnTo>
                      <a:pt x="59" y="8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8"/>
              <p:cNvSpPr>
                <a:spLocks noEditPoints="1"/>
              </p:cNvSpPr>
              <p:nvPr/>
            </p:nvSpPr>
            <p:spPr bwMode="auto">
              <a:xfrm>
                <a:off x="5840423" y="5040333"/>
                <a:ext cx="239263" cy="258359"/>
              </a:xfrm>
              <a:custGeom>
                <a:avLst/>
                <a:gdLst>
                  <a:gd name="T0" fmla="*/ 7 w 90"/>
                  <a:gd name="T1" fmla="*/ 16 h 97"/>
                  <a:gd name="T2" fmla="*/ 17 w 90"/>
                  <a:gd name="T3" fmla="*/ 7 h 97"/>
                  <a:gd name="T4" fmla="*/ 31 w 90"/>
                  <a:gd name="T5" fmla="*/ 2 h 97"/>
                  <a:gd name="T6" fmla="*/ 46 w 90"/>
                  <a:gd name="T7" fmla="*/ 0 h 97"/>
                  <a:gd name="T8" fmla="*/ 60 w 90"/>
                  <a:gd name="T9" fmla="*/ 1 h 97"/>
                  <a:gd name="T10" fmla="*/ 73 w 90"/>
                  <a:gd name="T11" fmla="*/ 5 h 97"/>
                  <a:gd name="T12" fmla="*/ 83 w 90"/>
                  <a:gd name="T13" fmla="*/ 13 h 97"/>
                  <a:gd name="T14" fmla="*/ 87 w 90"/>
                  <a:gd name="T15" fmla="*/ 26 h 97"/>
                  <a:gd name="T16" fmla="*/ 87 w 90"/>
                  <a:gd name="T17" fmla="*/ 74 h 97"/>
                  <a:gd name="T18" fmla="*/ 87 w 90"/>
                  <a:gd name="T19" fmla="*/ 86 h 97"/>
                  <a:gd name="T20" fmla="*/ 90 w 90"/>
                  <a:gd name="T21" fmla="*/ 95 h 97"/>
                  <a:gd name="T22" fmla="*/ 64 w 90"/>
                  <a:gd name="T23" fmla="*/ 95 h 97"/>
                  <a:gd name="T24" fmla="*/ 63 w 90"/>
                  <a:gd name="T25" fmla="*/ 90 h 97"/>
                  <a:gd name="T26" fmla="*/ 62 w 90"/>
                  <a:gd name="T27" fmla="*/ 86 h 97"/>
                  <a:gd name="T28" fmla="*/ 48 w 90"/>
                  <a:gd name="T29" fmla="*/ 95 h 97"/>
                  <a:gd name="T30" fmla="*/ 31 w 90"/>
                  <a:gd name="T31" fmla="*/ 97 h 97"/>
                  <a:gd name="T32" fmla="*/ 19 w 90"/>
                  <a:gd name="T33" fmla="*/ 95 h 97"/>
                  <a:gd name="T34" fmla="*/ 9 w 90"/>
                  <a:gd name="T35" fmla="*/ 90 h 97"/>
                  <a:gd name="T36" fmla="*/ 2 w 90"/>
                  <a:gd name="T37" fmla="*/ 82 h 97"/>
                  <a:gd name="T38" fmla="*/ 0 w 90"/>
                  <a:gd name="T39" fmla="*/ 70 h 97"/>
                  <a:gd name="T40" fmla="*/ 3 w 90"/>
                  <a:gd name="T41" fmla="*/ 57 h 97"/>
                  <a:gd name="T42" fmla="*/ 10 w 90"/>
                  <a:gd name="T43" fmla="*/ 49 h 97"/>
                  <a:gd name="T44" fmla="*/ 20 w 90"/>
                  <a:gd name="T45" fmla="*/ 44 h 97"/>
                  <a:gd name="T46" fmla="*/ 31 w 90"/>
                  <a:gd name="T47" fmla="*/ 42 h 97"/>
                  <a:gd name="T48" fmla="*/ 42 w 90"/>
                  <a:gd name="T49" fmla="*/ 40 h 97"/>
                  <a:gd name="T50" fmla="*/ 52 w 90"/>
                  <a:gd name="T51" fmla="*/ 39 h 97"/>
                  <a:gd name="T52" fmla="*/ 59 w 90"/>
                  <a:gd name="T53" fmla="*/ 35 h 97"/>
                  <a:gd name="T54" fmla="*/ 61 w 90"/>
                  <a:gd name="T55" fmla="*/ 30 h 97"/>
                  <a:gd name="T56" fmla="*/ 60 w 90"/>
                  <a:gd name="T57" fmla="*/ 23 h 97"/>
                  <a:gd name="T58" fmla="*/ 56 w 90"/>
                  <a:gd name="T59" fmla="*/ 19 h 97"/>
                  <a:gd name="T60" fmla="*/ 51 w 90"/>
                  <a:gd name="T61" fmla="*/ 17 h 97"/>
                  <a:gd name="T62" fmla="*/ 45 w 90"/>
                  <a:gd name="T63" fmla="*/ 17 h 97"/>
                  <a:gd name="T64" fmla="*/ 33 w 90"/>
                  <a:gd name="T65" fmla="*/ 20 h 97"/>
                  <a:gd name="T66" fmla="*/ 28 w 90"/>
                  <a:gd name="T67" fmla="*/ 31 h 97"/>
                  <a:gd name="T68" fmla="*/ 3 w 90"/>
                  <a:gd name="T69" fmla="*/ 31 h 97"/>
                  <a:gd name="T70" fmla="*/ 7 w 90"/>
                  <a:gd name="T71" fmla="*/ 16 h 97"/>
                  <a:gd name="T72" fmla="*/ 57 w 90"/>
                  <a:gd name="T73" fmla="*/ 52 h 97"/>
                  <a:gd name="T74" fmla="*/ 52 w 90"/>
                  <a:gd name="T75" fmla="*/ 53 h 97"/>
                  <a:gd name="T76" fmla="*/ 46 w 90"/>
                  <a:gd name="T77" fmla="*/ 54 h 97"/>
                  <a:gd name="T78" fmla="*/ 40 w 90"/>
                  <a:gd name="T79" fmla="*/ 55 h 97"/>
                  <a:gd name="T80" fmla="*/ 35 w 90"/>
                  <a:gd name="T81" fmla="*/ 56 h 97"/>
                  <a:gd name="T82" fmla="*/ 30 w 90"/>
                  <a:gd name="T83" fmla="*/ 59 h 97"/>
                  <a:gd name="T84" fmla="*/ 27 w 90"/>
                  <a:gd name="T85" fmla="*/ 63 h 97"/>
                  <a:gd name="T86" fmla="*/ 25 w 90"/>
                  <a:gd name="T87" fmla="*/ 69 h 97"/>
                  <a:gd name="T88" fmla="*/ 27 w 90"/>
                  <a:gd name="T89" fmla="*/ 74 h 97"/>
                  <a:gd name="T90" fmla="*/ 30 w 90"/>
                  <a:gd name="T91" fmla="*/ 78 h 97"/>
                  <a:gd name="T92" fmla="*/ 35 w 90"/>
                  <a:gd name="T93" fmla="*/ 80 h 97"/>
                  <a:gd name="T94" fmla="*/ 41 w 90"/>
                  <a:gd name="T95" fmla="*/ 80 h 97"/>
                  <a:gd name="T96" fmla="*/ 52 w 90"/>
                  <a:gd name="T97" fmla="*/ 78 h 97"/>
                  <a:gd name="T98" fmla="*/ 59 w 90"/>
                  <a:gd name="T99" fmla="*/ 72 h 97"/>
                  <a:gd name="T100" fmla="*/ 61 w 90"/>
                  <a:gd name="T101" fmla="*/ 65 h 97"/>
                  <a:gd name="T102" fmla="*/ 61 w 90"/>
                  <a:gd name="T103" fmla="*/ 59 h 97"/>
                  <a:gd name="T104" fmla="*/ 61 w 90"/>
                  <a:gd name="T105" fmla="*/ 50 h 97"/>
                  <a:gd name="T106" fmla="*/ 57 w 90"/>
                  <a:gd name="T107" fmla="*/ 5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 h="97">
                    <a:moveTo>
                      <a:pt x="7" y="16"/>
                    </a:moveTo>
                    <a:cubicBezTo>
                      <a:pt x="10" y="12"/>
                      <a:pt x="13" y="9"/>
                      <a:pt x="17" y="7"/>
                    </a:cubicBezTo>
                    <a:cubicBezTo>
                      <a:pt x="21" y="4"/>
                      <a:pt x="26" y="3"/>
                      <a:pt x="31" y="2"/>
                    </a:cubicBezTo>
                    <a:cubicBezTo>
                      <a:pt x="36" y="1"/>
                      <a:pt x="41" y="0"/>
                      <a:pt x="46" y="0"/>
                    </a:cubicBezTo>
                    <a:cubicBezTo>
                      <a:pt x="51" y="0"/>
                      <a:pt x="56" y="0"/>
                      <a:pt x="60" y="1"/>
                    </a:cubicBezTo>
                    <a:cubicBezTo>
                      <a:pt x="65" y="2"/>
                      <a:pt x="69" y="3"/>
                      <a:pt x="73" y="5"/>
                    </a:cubicBezTo>
                    <a:cubicBezTo>
                      <a:pt x="77" y="7"/>
                      <a:pt x="80" y="9"/>
                      <a:pt x="83" y="13"/>
                    </a:cubicBezTo>
                    <a:cubicBezTo>
                      <a:pt x="85" y="16"/>
                      <a:pt x="87" y="21"/>
                      <a:pt x="87" y="26"/>
                    </a:cubicBezTo>
                    <a:cubicBezTo>
                      <a:pt x="87" y="74"/>
                      <a:pt x="87" y="74"/>
                      <a:pt x="87" y="74"/>
                    </a:cubicBezTo>
                    <a:cubicBezTo>
                      <a:pt x="87" y="78"/>
                      <a:pt x="87" y="82"/>
                      <a:pt x="87" y="86"/>
                    </a:cubicBezTo>
                    <a:cubicBezTo>
                      <a:pt x="88" y="90"/>
                      <a:pt x="89" y="93"/>
                      <a:pt x="90" y="95"/>
                    </a:cubicBezTo>
                    <a:cubicBezTo>
                      <a:pt x="64" y="95"/>
                      <a:pt x="64" y="95"/>
                      <a:pt x="64" y="95"/>
                    </a:cubicBezTo>
                    <a:cubicBezTo>
                      <a:pt x="64" y="93"/>
                      <a:pt x="63" y="92"/>
                      <a:pt x="63" y="90"/>
                    </a:cubicBezTo>
                    <a:cubicBezTo>
                      <a:pt x="63" y="89"/>
                      <a:pt x="63" y="87"/>
                      <a:pt x="62" y="86"/>
                    </a:cubicBezTo>
                    <a:cubicBezTo>
                      <a:pt x="58" y="90"/>
                      <a:pt x="54" y="93"/>
                      <a:pt x="48" y="95"/>
                    </a:cubicBezTo>
                    <a:cubicBezTo>
                      <a:pt x="43" y="96"/>
                      <a:pt x="37" y="97"/>
                      <a:pt x="31" y="97"/>
                    </a:cubicBezTo>
                    <a:cubicBezTo>
                      <a:pt x="27" y="97"/>
                      <a:pt x="23" y="97"/>
                      <a:pt x="19" y="95"/>
                    </a:cubicBezTo>
                    <a:cubicBezTo>
                      <a:pt x="15" y="94"/>
                      <a:pt x="12" y="93"/>
                      <a:pt x="9" y="90"/>
                    </a:cubicBezTo>
                    <a:cubicBezTo>
                      <a:pt x="6" y="88"/>
                      <a:pt x="4" y="85"/>
                      <a:pt x="2" y="82"/>
                    </a:cubicBezTo>
                    <a:cubicBezTo>
                      <a:pt x="1" y="78"/>
                      <a:pt x="0" y="74"/>
                      <a:pt x="0" y="70"/>
                    </a:cubicBezTo>
                    <a:cubicBezTo>
                      <a:pt x="0" y="64"/>
                      <a:pt x="1" y="60"/>
                      <a:pt x="3" y="57"/>
                    </a:cubicBezTo>
                    <a:cubicBezTo>
                      <a:pt x="5" y="53"/>
                      <a:pt x="7" y="51"/>
                      <a:pt x="10" y="49"/>
                    </a:cubicBezTo>
                    <a:cubicBezTo>
                      <a:pt x="13" y="47"/>
                      <a:pt x="16" y="45"/>
                      <a:pt x="20" y="44"/>
                    </a:cubicBezTo>
                    <a:cubicBezTo>
                      <a:pt x="24" y="43"/>
                      <a:pt x="27" y="42"/>
                      <a:pt x="31" y="42"/>
                    </a:cubicBezTo>
                    <a:cubicBezTo>
                      <a:pt x="35" y="41"/>
                      <a:pt x="39" y="41"/>
                      <a:pt x="42" y="40"/>
                    </a:cubicBezTo>
                    <a:cubicBezTo>
                      <a:pt x="46" y="40"/>
                      <a:pt x="49" y="39"/>
                      <a:pt x="52" y="39"/>
                    </a:cubicBezTo>
                    <a:cubicBezTo>
                      <a:pt x="55" y="38"/>
                      <a:pt x="57" y="37"/>
                      <a:pt x="59" y="35"/>
                    </a:cubicBezTo>
                    <a:cubicBezTo>
                      <a:pt x="61" y="34"/>
                      <a:pt x="61" y="32"/>
                      <a:pt x="61" y="30"/>
                    </a:cubicBezTo>
                    <a:cubicBezTo>
                      <a:pt x="61" y="27"/>
                      <a:pt x="61" y="25"/>
                      <a:pt x="60" y="23"/>
                    </a:cubicBezTo>
                    <a:cubicBezTo>
                      <a:pt x="59" y="21"/>
                      <a:pt x="58" y="20"/>
                      <a:pt x="56" y="19"/>
                    </a:cubicBezTo>
                    <a:cubicBezTo>
                      <a:pt x="55" y="18"/>
                      <a:pt x="53" y="18"/>
                      <a:pt x="51" y="17"/>
                    </a:cubicBezTo>
                    <a:cubicBezTo>
                      <a:pt x="49" y="17"/>
                      <a:pt x="47" y="17"/>
                      <a:pt x="45" y="17"/>
                    </a:cubicBezTo>
                    <a:cubicBezTo>
                      <a:pt x="40" y="17"/>
                      <a:pt x="36" y="18"/>
                      <a:pt x="33" y="20"/>
                    </a:cubicBezTo>
                    <a:cubicBezTo>
                      <a:pt x="30" y="22"/>
                      <a:pt x="29" y="26"/>
                      <a:pt x="28" y="31"/>
                    </a:cubicBezTo>
                    <a:cubicBezTo>
                      <a:pt x="3" y="31"/>
                      <a:pt x="3" y="31"/>
                      <a:pt x="3" y="31"/>
                    </a:cubicBezTo>
                    <a:cubicBezTo>
                      <a:pt x="3" y="25"/>
                      <a:pt x="5" y="20"/>
                      <a:pt x="7" y="16"/>
                    </a:cubicBezTo>
                    <a:close/>
                    <a:moveTo>
                      <a:pt x="57" y="52"/>
                    </a:moveTo>
                    <a:cubicBezTo>
                      <a:pt x="56" y="52"/>
                      <a:pt x="54" y="53"/>
                      <a:pt x="52" y="53"/>
                    </a:cubicBezTo>
                    <a:cubicBezTo>
                      <a:pt x="50" y="54"/>
                      <a:pt x="48" y="54"/>
                      <a:pt x="46" y="54"/>
                    </a:cubicBezTo>
                    <a:cubicBezTo>
                      <a:pt x="44" y="54"/>
                      <a:pt x="42" y="55"/>
                      <a:pt x="40" y="55"/>
                    </a:cubicBezTo>
                    <a:cubicBezTo>
                      <a:pt x="38" y="55"/>
                      <a:pt x="37" y="56"/>
                      <a:pt x="35" y="56"/>
                    </a:cubicBezTo>
                    <a:cubicBezTo>
                      <a:pt x="33" y="57"/>
                      <a:pt x="31" y="58"/>
                      <a:pt x="30" y="59"/>
                    </a:cubicBezTo>
                    <a:cubicBezTo>
                      <a:pt x="29" y="60"/>
                      <a:pt x="27" y="61"/>
                      <a:pt x="27" y="63"/>
                    </a:cubicBezTo>
                    <a:cubicBezTo>
                      <a:pt x="26" y="64"/>
                      <a:pt x="25" y="66"/>
                      <a:pt x="25" y="69"/>
                    </a:cubicBezTo>
                    <a:cubicBezTo>
                      <a:pt x="25" y="71"/>
                      <a:pt x="26" y="73"/>
                      <a:pt x="27" y="74"/>
                    </a:cubicBezTo>
                    <a:cubicBezTo>
                      <a:pt x="27" y="76"/>
                      <a:pt x="29" y="77"/>
                      <a:pt x="30" y="78"/>
                    </a:cubicBezTo>
                    <a:cubicBezTo>
                      <a:pt x="31" y="79"/>
                      <a:pt x="33" y="79"/>
                      <a:pt x="35" y="80"/>
                    </a:cubicBezTo>
                    <a:cubicBezTo>
                      <a:pt x="37" y="80"/>
                      <a:pt x="39" y="80"/>
                      <a:pt x="41" y="80"/>
                    </a:cubicBezTo>
                    <a:cubicBezTo>
                      <a:pt x="46" y="80"/>
                      <a:pt x="50" y="79"/>
                      <a:pt x="52" y="78"/>
                    </a:cubicBezTo>
                    <a:cubicBezTo>
                      <a:pt x="55" y="76"/>
                      <a:pt x="57" y="74"/>
                      <a:pt x="59" y="72"/>
                    </a:cubicBezTo>
                    <a:cubicBezTo>
                      <a:pt x="60" y="70"/>
                      <a:pt x="61" y="67"/>
                      <a:pt x="61" y="65"/>
                    </a:cubicBezTo>
                    <a:cubicBezTo>
                      <a:pt x="61" y="62"/>
                      <a:pt x="61" y="61"/>
                      <a:pt x="61" y="59"/>
                    </a:cubicBezTo>
                    <a:cubicBezTo>
                      <a:pt x="61" y="50"/>
                      <a:pt x="61" y="50"/>
                      <a:pt x="61" y="50"/>
                    </a:cubicBezTo>
                    <a:cubicBezTo>
                      <a:pt x="60" y="51"/>
                      <a:pt x="59" y="51"/>
                      <a:pt x="57" y="52"/>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9"/>
              <p:cNvSpPr>
                <a:spLocks/>
              </p:cNvSpPr>
              <p:nvPr/>
            </p:nvSpPr>
            <p:spPr bwMode="auto">
              <a:xfrm>
                <a:off x="6101029" y="4974058"/>
                <a:ext cx="156139" cy="322388"/>
              </a:xfrm>
              <a:custGeom>
                <a:avLst/>
                <a:gdLst>
                  <a:gd name="T0" fmla="*/ 59 w 59"/>
                  <a:gd name="T1" fmla="*/ 28 h 121"/>
                  <a:gd name="T2" fmla="*/ 59 w 59"/>
                  <a:gd name="T3" fmla="*/ 45 h 121"/>
                  <a:gd name="T4" fmla="*/ 40 w 59"/>
                  <a:gd name="T5" fmla="*/ 45 h 121"/>
                  <a:gd name="T6" fmla="*/ 40 w 59"/>
                  <a:gd name="T7" fmla="*/ 90 h 121"/>
                  <a:gd name="T8" fmla="*/ 43 w 59"/>
                  <a:gd name="T9" fmla="*/ 99 h 121"/>
                  <a:gd name="T10" fmla="*/ 51 w 59"/>
                  <a:gd name="T11" fmla="*/ 101 h 121"/>
                  <a:gd name="T12" fmla="*/ 55 w 59"/>
                  <a:gd name="T13" fmla="*/ 101 h 121"/>
                  <a:gd name="T14" fmla="*/ 59 w 59"/>
                  <a:gd name="T15" fmla="*/ 100 h 121"/>
                  <a:gd name="T16" fmla="*/ 59 w 59"/>
                  <a:gd name="T17" fmla="*/ 120 h 121"/>
                  <a:gd name="T18" fmla="*/ 52 w 59"/>
                  <a:gd name="T19" fmla="*/ 120 h 121"/>
                  <a:gd name="T20" fmla="*/ 44 w 59"/>
                  <a:gd name="T21" fmla="*/ 121 h 121"/>
                  <a:gd name="T22" fmla="*/ 33 w 59"/>
                  <a:gd name="T23" fmla="*/ 120 h 121"/>
                  <a:gd name="T24" fmla="*/ 24 w 59"/>
                  <a:gd name="T25" fmla="*/ 117 h 121"/>
                  <a:gd name="T26" fmla="*/ 17 w 59"/>
                  <a:gd name="T27" fmla="*/ 110 h 121"/>
                  <a:gd name="T28" fmla="*/ 15 w 59"/>
                  <a:gd name="T29" fmla="*/ 99 h 121"/>
                  <a:gd name="T30" fmla="*/ 15 w 59"/>
                  <a:gd name="T31" fmla="*/ 45 h 121"/>
                  <a:gd name="T32" fmla="*/ 0 w 59"/>
                  <a:gd name="T33" fmla="*/ 45 h 121"/>
                  <a:gd name="T34" fmla="*/ 0 w 59"/>
                  <a:gd name="T35" fmla="*/ 28 h 121"/>
                  <a:gd name="T36" fmla="*/ 15 w 59"/>
                  <a:gd name="T37" fmla="*/ 28 h 121"/>
                  <a:gd name="T38" fmla="*/ 15 w 59"/>
                  <a:gd name="T39" fmla="*/ 0 h 121"/>
                  <a:gd name="T40" fmla="*/ 40 w 59"/>
                  <a:gd name="T41" fmla="*/ 0 h 121"/>
                  <a:gd name="T42" fmla="*/ 40 w 59"/>
                  <a:gd name="T43" fmla="*/ 28 h 121"/>
                  <a:gd name="T44" fmla="*/ 59 w 59"/>
                  <a:gd name="T45" fmla="*/ 2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121">
                    <a:moveTo>
                      <a:pt x="59" y="28"/>
                    </a:moveTo>
                    <a:cubicBezTo>
                      <a:pt x="59" y="45"/>
                      <a:pt x="59" y="45"/>
                      <a:pt x="59" y="45"/>
                    </a:cubicBezTo>
                    <a:cubicBezTo>
                      <a:pt x="40" y="45"/>
                      <a:pt x="40" y="45"/>
                      <a:pt x="40" y="45"/>
                    </a:cubicBezTo>
                    <a:cubicBezTo>
                      <a:pt x="40" y="90"/>
                      <a:pt x="40" y="90"/>
                      <a:pt x="40" y="90"/>
                    </a:cubicBezTo>
                    <a:cubicBezTo>
                      <a:pt x="40" y="94"/>
                      <a:pt x="41" y="97"/>
                      <a:pt x="43" y="99"/>
                    </a:cubicBezTo>
                    <a:cubicBezTo>
                      <a:pt x="44" y="100"/>
                      <a:pt x="47" y="101"/>
                      <a:pt x="51" y="101"/>
                    </a:cubicBezTo>
                    <a:cubicBezTo>
                      <a:pt x="52" y="101"/>
                      <a:pt x="54" y="101"/>
                      <a:pt x="55" y="101"/>
                    </a:cubicBezTo>
                    <a:cubicBezTo>
                      <a:pt x="56" y="101"/>
                      <a:pt x="58" y="100"/>
                      <a:pt x="59" y="100"/>
                    </a:cubicBezTo>
                    <a:cubicBezTo>
                      <a:pt x="59" y="120"/>
                      <a:pt x="59" y="120"/>
                      <a:pt x="59" y="120"/>
                    </a:cubicBezTo>
                    <a:cubicBezTo>
                      <a:pt x="57" y="120"/>
                      <a:pt x="54" y="120"/>
                      <a:pt x="52" y="120"/>
                    </a:cubicBezTo>
                    <a:cubicBezTo>
                      <a:pt x="49" y="121"/>
                      <a:pt x="47" y="121"/>
                      <a:pt x="44" y="121"/>
                    </a:cubicBezTo>
                    <a:cubicBezTo>
                      <a:pt x="40" y="121"/>
                      <a:pt x="36" y="120"/>
                      <a:pt x="33" y="120"/>
                    </a:cubicBezTo>
                    <a:cubicBezTo>
                      <a:pt x="29" y="119"/>
                      <a:pt x="26" y="118"/>
                      <a:pt x="24" y="117"/>
                    </a:cubicBezTo>
                    <a:cubicBezTo>
                      <a:pt x="21" y="115"/>
                      <a:pt x="19" y="113"/>
                      <a:pt x="17" y="110"/>
                    </a:cubicBezTo>
                    <a:cubicBezTo>
                      <a:pt x="16" y="107"/>
                      <a:pt x="15" y="104"/>
                      <a:pt x="15" y="99"/>
                    </a:cubicBezTo>
                    <a:cubicBezTo>
                      <a:pt x="15" y="45"/>
                      <a:pt x="15" y="45"/>
                      <a:pt x="15" y="45"/>
                    </a:cubicBezTo>
                    <a:cubicBezTo>
                      <a:pt x="0" y="45"/>
                      <a:pt x="0" y="45"/>
                      <a:pt x="0" y="45"/>
                    </a:cubicBezTo>
                    <a:cubicBezTo>
                      <a:pt x="0" y="28"/>
                      <a:pt x="0" y="28"/>
                      <a:pt x="0" y="28"/>
                    </a:cubicBezTo>
                    <a:cubicBezTo>
                      <a:pt x="15" y="28"/>
                      <a:pt x="15" y="28"/>
                      <a:pt x="15" y="28"/>
                    </a:cubicBezTo>
                    <a:cubicBezTo>
                      <a:pt x="15" y="0"/>
                      <a:pt x="15" y="0"/>
                      <a:pt x="15" y="0"/>
                    </a:cubicBezTo>
                    <a:cubicBezTo>
                      <a:pt x="40" y="0"/>
                      <a:pt x="40" y="0"/>
                      <a:pt x="40" y="0"/>
                    </a:cubicBezTo>
                    <a:cubicBezTo>
                      <a:pt x="40" y="28"/>
                      <a:pt x="40" y="28"/>
                      <a:pt x="40" y="28"/>
                    </a:cubicBezTo>
                    <a:lnTo>
                      <a:pt x="59" y="2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0"/>
              <p:cNvSpPr>
                <a:spLocks noEditPoints="1"/>
              </p:cNvSpPr>
              <p:nvPr/>
            </p:nvSpPr>
            <p:spPr bwMode="auto">
              <a:xfrm>
                <a:off x="6291990" y="4952716"/>
                <a:ext cx="66275" cy="341484"/>
              </a:xfrm>
              <a:custGeom>
                <a:avLst/>
                <a:gdLst>
                  <a:gd name="T0" fmla="*/ 0 w 59"/>
                  <a:gd name="T1" fmla="*/ 50 h 304"/>
                  <a:gd name="T2" fmla="*/ 0 w 59"/>
                  <a:gd name="T3" fmla="*/ 0 h 304"/>
                  <a:gd name="T4" fmla="*/ 59 w 59"/>
                  <a:gd name="T5" fmla="*/ 0 h 304"/>
                  <a:gd name="T6" fmla="*/ 59 w 59"/>
                  <a:gd name="T7" fmla="*/ 50 h 304"/>
                  <a:gd name="T8" fmla="*/ 0 w 59"/>
                  <a:gd name="T9" fmla="*/ 50 h 304"/>
                  <a:gd name="T10" fmla="*/ 59 w 59"/>
                  <a:gd name="T11" fmla="*/ 85 h 304"/>
                  <a:gd name="T12" fmla="*/ 59 w 59"/>
                  <a:gd name="T13" fmla="*/ 304 h 304"/>
                  <a:gd name="T14" fmla="*/ 0 w 59"/>
                  <a:gd name="T15" fmla="*/ 304 h 304"/>
                  <a:gd name="T16" fmla="*/ 0 w 59"/>
                  <a:gd name="T17" fmla="*/ 85 h 304"/>
                  <a:gd name="T18" fmla="*/ 59 w 59"/>
                  <a:gd name="T19" fmla="*/ 85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304">
                    <a:moveTo>
                      <a:pt x="0" y="50"/>
                    </a:moveTo>
                    <a:lnTo>
                      <a:pt x="0" y="0"/>
                    </a:lnTo>
                    <a:lnTo>
                      <a:pt x="59" y="0"/>
                    </a:lnTo>
                    <a:lnTo>
                      <a:pt x="59" y="50"/>
                    </a:lnTo>
                    <a:lnTo>
                      <a:pt x="0" y="50"/>
                    </a:lnTo>
                    <a:close/>
                    <a:moveTo>
                      <a:pt x="59" y="85"/>
                    </a:moveTo>
                    <a:lnTo>
                      <a:pt x="59" y="304"/>
                    </a:lnTo>
                    <a:lnTo>
                      <a:pt x="0" y="304"/>
                    </a:lnTo>
                    <a:lnTo>
                      <a:pt x="0" y="85"/>
                    </a:lnTo>
                    <a:lnTo>
                      <a:pt x="59" y="8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1"/>
              <p:cNvSpPr>
                <a:spLocks noEditPoints="1"/>
              </p:cNvSpPr>
              <p:nvPr/>
            </p:nvSpPr>
            <p:spPr bwMode="auto">
              <a:xfrm>
                <a:off x="6403197" y="5040333"/>
                <a:ext cx="254989" cy="258359"/>
              </a:xfrm>
              <a:custGeom>
                <a:avLst/>
                <a:gdLst>
                  <a:gd name="T0" fmla="*/ 4 w 96"/>
                  <a:gd name="T1" fmla="*/ 29 h 97"/>
                  <a:gd name="T2" fmla="*/ 13 w 96"/>
                  <a:gd name="T3" fmla="*/ 13 h 97"/>
                  <a:gd name="T4" fmla="*/ 28 w 96"/>
                  <a:gd name="T5" fmla="*/ 4 h 97"/>
                  <a:gd name="T6" fmla="*/ 48 w 96"/>
                  <a:gd name="T7" fmla="*/ 0 h 97"/>
                  <a:gd name="T8" fmla="*/ 67 w 96"/>
                  <a:gd name="T9" fmla="*/ 4 h 97"/>
                  <a:gd name="T10" fmla="*/ 83 w 96"/>
                  <a:gd name="T11" fmla="*/ 13 h 97"/>
                  <a:gd name="T12" fmla="*/ 92 w 96"/>
                  <a:gd name="T13" fmla="*/ 29 h 97"/>
                  <a:gd name="T14" fmla="*/ 96 w 96"/>
                  <a:gd name="T15" fmla="*/ 49 h 97"/>
                  <a:gd name="T16" fmla="*/ 92 w 96"/>
                  <a:gd name="T17" fmla="*/ 69 h 97"/>
                  <a:gd name="T18" fmla="*/ 83 w 96"/>
                  <a:gd name="T19" fmla="*/ 84 h 97"/>
                  <a:gd name="T20" fmla="*/ 67 w 96"/>
                  <a:gd name="T21" fmla="*/ 94 h 97"/>
                  <a:gd name="T22" fmla="*/ 48 w 96"/>
                  <a:gd name="T23" fmla="*/ 97 h 97"/>
                  <a:gd name="T24" fmla="*/ 28 w 96"/>
                  <a:gd name="T25" fmla="*/ 94 h 97"/>
                  <a:gd name="T26" fmla="*/ 13 w 96"/>
                  <a:gd name="T27" fmla="*/ 84 h 97"/>
                  <a:gd name="T28" fmla="*/ 4 w 96"/>
                  <a:gd name="T29" fmla="*/ 69 h 97"/>
                  <a:gd name="T30" fmla="*/ 0 w 96"/>
                  <a:gd name="T31" fmla="*/ 49 h 97"/>
                  <a:gd name="T32" fmla="*/ 4 w 96"/>
                  <a:gd name="T33" fmla="*/ 29 h 97"/>
                  <a:gd name="T34" fmla="*/ 27 w 96"/>
                  <a:gd name="T35" fmla="*/ 60 h 97"/>
                  <a:gd name="T36" fmla="*/ 30 w 96"/>
                  <a:gd name="T37" fmla="*/ 69 h 97"/>
                  <a:gd name="T38" fmla="*/ 37 w 96"/>
                  <a:gd name="T39" fmla="*/ 76 h 97"/>
                  <a:gd name="T40" fmla="*/ 48 w 96"/>
                  <a:gd name="T41" fmla="*/ 78 h 97"/>
                  <a:gd name="T42" fmla="*/ 59 w 96"/>
                  <a:gd name="T43" fmla="*/ 76 h 97"/>
                  <a:gd name="T44" fmla="*/ 66 w 96"/>
                  <a:gd name="T45" fmla="*/ 69 h 97"/>
                  <a:gd name="T46" fmla="*/ 69 w 96"/>
                  <a:gd name="T47" fmla="*/ 60 h 97"/>
                  <a:gd name="T48" fmla="*/ 70 w 96"/>
                  <a:gd name="T49" fmla="*/ 49 h 97"/>
                  <a:gd name="T50" fmla="*/ 69 w 96"/>
                  <a:gd name="T51" fmla="*/ 38 h 97"/>
                  <a:gd name="T52" fmla="*/ 66 w 96"/>
                  <a:gd name="T53" fmla="*/ 28 h 97"/>
                  <a:gd name="T54" fmla="*/ 59 w 96"/>
                  <a:gd name="T55" fmla="*/ 22 h 97"/>
                  <a:gd name="T56" fmla="*/ 48 w 96"/>
                  <a:gd name="T57" fmla="*/ 19 h 97"/>
                  <a:gd name="T58" fmla="*/ 37 w 96"/>
                  <a:gd name="T59" fmla="*/ 22 h 97"/>
                  <a:gd name="T60" fmla="*/ 30 w 96"/>
                  <a:gd name="T61" fmla="*/ 28 h 97"/>
                  <a:gd name="T62" fmla="*/ 27 w 96"/>
                  <a:gd name="T63" fmla="*/ 38 h 97"/>
                  <a:gd name="T64" fmla="*/ 25 w 96"/>
                  <a:gd name="T65" fmla="*/ 49 h 97"/>
                  <a:gd name="T66" fmla="*/ 27 w 96"/>
                  <a:gd name="T67" fmla="*/ 6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6" h="97">
                    <a:moveTo>
                      <a:pt x="4" y="29"/>
                    </a:moveTo>
                    <a:cubicBezTo>
                      <a:pt x="6" y="23"/>
                      <a:pt x="9" y="18"/>
                      <a:pt x="13" y="13"/>
                    </a:cubicBezTo>
                    <a:cubicBezTo>
                      <a:pt x="17" y="9"/>
                      <a:pt x="22" y="6"/>
                      <a:pt x="28" y="4"/>
                    </a:cubicBezTo>
                    <a:cubicBezTo>
                      <a:pt x="34" y="1"/>
                      <a:pt x="41" y="0"/>
                      <a:pt x="48" y="0"/>
                    </a:cubicBezTo>
                    <a:cubicBezTo>
                      <a:pt x="55" y="0"/>
                      <a:pt x="62" y="1"/>
                      <a:pt x="67" y="4"/>
                    </a:cubicBezTo>
                    <a:cubicBezTo>
                      <a:pt x="73" y="6"/>
                      <a:pt x="78" y="9"/>
                      <a:pt x="83" y="13"/>
                    </a:cubicBezTo>
                    <a:cubicBezTo>
                      <a:pt x="87" y="18"/>
                      <a:pt x="90" y="23"/>
                      <a:pt x="92" y="29"/>
                    </a:cubicBezTo>
                    <a:cubicBezTo>
                      <a:pt x="94" y="35"/>
                      <a:pt x="96" y="41"/>
                      <a:pt x="96" y="49"/>
                    </a:cubicBezTo>
                    <a:cubicBezTo>
                      <a:pt x="96" y="56"/>
                      <a:pt x="94" y="63"/>
                      <a:pt x="92" y="69"/>
                    </a:cubicBezTo>
                    <a:cubicBezTo>
                      <a:pt x="90" y="75"/>
                      <a:pt x="87" y="80"/>
                      <a:pt x="83" y="84"/>
                    </a:cubicBezTo>
                    <a:cubicBezTo>
                      <a:pt x="78" y="88"/>
                      <a:pt x="73" y="91"/>
                      <a:pt x="67" y="94"/>
                    </a:cubicBezTo>
                    <a:cubicBezTo>
                      <a:pt x="62" y="96"/>
                      <a:pt x="55" y="97"/>
                      <a:pt x="48" y="97"/>
                    </a:cubicBezTo>
                    <a:cubicBezTo>
                      <a:pt x="41" y="97"/>
                      <a:pt x="34" y="96"/>
                      <a:pt x="28" y="94"/>
                    </a:cubicBezTo>
                    <a:cubicBezTo>
                      <a:pt x="22" y="91"/>
                      <a:pt x="17" y="88"/>
                      <a:pt x="13" y="84"/>
                    </a:cubicBezTo>
                    <a:cubicBezTo>
                      <a:pt x="9" y="80"/>
                      <a:pt x="6" y="75"/>
                      <a:pt x="4" y="69"/>
                    </a:cubicBezTo>
                    <a:cubicBezTo>
                      <a:pt x="1" y="63"/>
                      <a:pt x="0" y="56"/>
                      <a:pt x="0" y="49"/>
                    </a:cubicBezTo>
                    <a:cubicBezTo>
                      <a:pt x="0" y="41"/>
                      <a:pt x="1" y="35"/>
                      <a:pt x="4" y="29"/>
                    </a:cubicBezTo>
                    <a:close/>
                    <a:moveTo>
                      <a:pt x="27" y="60"/>
                    </a:moveTo>
                    <a:cubicBezTo>
                      <a:pt x="27" y="63"/>
                      <a:pt x="28" y="66"/>
                      <a:pt x="30" y="69"/>
                    </a:cubicBezTo>
                    <a:cubicBezTo>
                      <a:pt x="32" y="72"/>
                      <a:pt x="34" y="74"/>
                      <a:pt x="37" y="76"/>
                    </a:cubicBezTo>
                    <a:cubicBezTo>
                      <a:pt x="40" y="77"/>
                      <a:pt x="43" y="78"/>
                      <a:pt x="48" y="78"/>
                    </a:cubicBezTo>
                    <a:cubicBezTo>
                      <a:pt x="52" y="78"/>
                      <a:pt x="56" y="77"/>
                      <a:pt x="59" y="76"/>
                    </a:cubicBezTo>
                    <a:cubicBezTo>
                      <a:pt x="61" y="74"/>
                      <a:pt x="64" y="72"/>
                      <a:pt x="66" y="69"/>
                    </a:cubicBezTo>
                    <a:cubicBezTo>
                      <a:pt x="67" y="66"/>
                      <a:pt x="68" y="63"/>
                      <a:pt x="69" y="60"/>
                    </a:cubicBezTo>
                    <a:cubicBezTo>
                      <a:pt x="70" y="56"/>
                      <a:pt x="70" y="52"/>
                      <a:pt x="70" y="49"/>
                    </a:cubicBezTo>
                    <a:cubicBezTo>
                      <a:pt x="70" y="45"/>
                      <a:pt x="70" y="41"/>
                      <a:pt x="69" y="38"/>
                    </a:cubicBezTo>
                    <a:cubicBezTo>
                      <a:pt x="68" y="34"/>
                      <a:pt x="67" y="31"/>
                      <a:pt x="66" y="28"/>
                    </a:cubicBezTo>
                    <a:cubicBezTo>
                      <a:pt x="64" y="26"/>
                      <a:pt x="61" y="23"/>
                      <a:pt x="59" y="22"/>
                    </a:cubicBezTo>
                    <a:cubicBezTo>
                      <a:pt x="56" y="20"/>
                      <a:pt x="52" y="19"/>
                      <a:pt x="48" y="19"/>
                    </a:cubicBezTo>
                    <a:cubicBezTo>
                      <a:pt x="43" y="19"/>
                      <a:pt x="40" y="20"/>
                      <a:pt x="37" y="22"/>
                    </a:cubicBezTo>
                    <a:cubicBezTo>
                      <a:pt x="34" y="23"/>
                      <a:pt x="32" y="26"/>
                      <a:pt x="30" y="28"/>
                    </a:cubicBezTo>
                    <a:cubicBezTo>
                      <a:pt x="28" y="31"/>
                      <a:pt x="27" y="34"/>
                      <a:pt x="27" y="38"/>
                    </a:cubicBezTo>
                    <a:cubicBezTo>
                      <a:pt x="26" y="41"/>
                      <a:pt x="25" y="45"/>
                      <a:pt x="25" y="49"/>
                    </a:cubicBezTo>
                    <a:cubicBezTo>
                      <a:pt x="25" y="52"/>
                      <a:pt x="26" y="56"/>
                      <a:pt x="27" y="6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2"/>
              <p:cNvSpPr>
                <a:spLocks/>
              </p:cNvSpPr>
              <p:nvPr/>
            </p:nvSpPr>
            <p:spPr bwMode="auto">
              <a:xfrm>
                <a:off x="6700872" y="5040333"/>
                <a:ext cx="229153" cy="253866"/>
              </a:xfrm>
              <a:custGeom>
                <a:avLst/>
                <a:gdLst>
                  <a:gd name="T0" fmla="*/ 24 w 86"/>
                  <a:gd name="T1" fmla="*/ 3 h 95"/>
                  <a:gd name="T2" fmla="*/ 24 w 86"/>
                  <a:gd name="T3" fmla="*/ 15 h 95"/>
                  <a:gd name="T4" fmla="*/ 25 w 86"/>
                  <a:gd name="T5" fmla="*/ 15 h 95"/>
                  <a:gd name="T6" fmla="*/ 37 w 86"/>
                  <a:gd name="T7" fmla="*/ 4 h 95"/>
                  <a:gd name="T8" fmla="*/ 53 w 86"/>
                  <a:gd name="T9" fmla="*/ 0 h 95"/>
                  <a:gd name="T10" fmla="*/ 69 w 86"/>
                  <a:gd name="T11" fmla="*/ 3 h 95"/>
                  <a:gd name="T12" fmla="*/ 80 w 86"/>
                  <a:gd name="T13" fmla="*/ 11 h 95"/>
                  <a:gd name="T14" fmla="*/ 85 w 86"/>
                  <a:gd name="T15" fmla="*/ 22 h 95"/>
                  <a:gd name="T16" fmla="*/ 86 w 86"/>
                  <a:gd name="T17" fmla="*/ 38 h 95"/>
                  <a:gd name="T18" fmla="*/ 86 w 86"/>
                  <a:gd name="T19" fmla="*/ 95 h 95"/>
                  <a:gd name="T20" fmla="*/ 61 w 86"/>
                  <a:gd name="T21" fmla="*/ 95 h 95"/>
                  <a:gd name="T22" fmla="*/ 61 w 86"/>
                  <a:gd name="T23" fmla="*/ 43 h 95"/>
                  <a:gd name="T24" fmla="*/ 58 w 86"/>
                  <a:gd name="T25" fmla="*/ 26 h 95"/>
                  <a:gd name="T26" fmla="*/ 45 w 86"/>
                  <a:gd name="T27" fmla="*/ 20 h 95"/>
                  <a:gd name="T28" fmla="*/ 30 w 86"/>
                  <a:gd name="T29" fmla="*/ 26 h 95"/>
                  <a:gd name="T30" fmla="*/ 25 w 86"/>
                  <a:gd name="T31" fmla="*/ 46 h 95"/>
                  <a:gd name="T32" fmla="*/ 25 w 86"/>
                  <a:gd name="T33" fmla="*/ 95 h 95"/>
                  <a:gd name="T34" fmla="*/ 0 w 86"/>
                  <a:gd name="T35" fmla="*/ 95 h 95"/>
                  <a:gd name="T36" fmla="*/ 0 w 86"/>
                  <a:gd name="T37" fmla="*/ 3 h 95"/>
                  <a:gd name="T38" fmla="*/ 24 w 86"/>
                  <a:gd name="T39"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95">
                    <a:moveTo>
                      <a:pt x="24" y="3"/>
                    </a:moveTo>
                    <a:cubicBezTo>
                      <a:pt x="24" y="15"/>
                      <a:pt x="24" y="15"/>
                      <a:pt x="24" y="15"/>
                    </a:cubicBezTo>
                    <a:cubicBezTo>
                      <a:pt x="25" y="15"/>
                      <a:pt x="25" y="15"/>
                      <a:pt x="25" y="15"/>
                    </a:cubicBezTo>
                    <a:cubicBezTo>
                      <a:pt x="28" y="10"/>
                      <a:pt x="32" y="6"/>
                      <a:pt x="37" y="4"/>
                    </a:cubicBezTo>
                    <a:cubicBezTo>
                      <a:pt x="42" y="1"/>
                      <a:pt x="47" y="0"/>
                      <a:pt x="53" y="0"/>
                    </a:cubicBezTo>
                    <a:cubicBezTo>
                      <a:pt x="60" y="0"/>
                      <a:pt x="65" y="1"/>
                      <a:pt x="69" y="3"/>
                    </a:cubicBezTo>
                    <a:cubicBezTo>
                      <a:pt x="74" y="5"/>
                      <a:pt x="77" y="7"/>
                      <a:pt x="80" y="11"/>
                    </a:cubicBezTo>
                    <a:cubicBezTo>
                      <a:pt x="82" y="14"/>
                      <a:pt x="84" y="18"/>
                      <a:pt x="85" y="22"/>
                    </a:cubicBezTo>
                    <a:cubicBezTo>
                      <a:pt x="86" y="27"/>
                      <a:pt x="86" y="32"/>
                      <a:pt x="86" y="38"/>
                    </a:cubicBezTo>
                    <a:cubicBezTo>
                      <a:pt x="86" y="95"/>
                      <a:pt x="86" y="95"/>
                      <a:pt x="86" y="95"/>
                    </a:cubicBezTo>
                    <a:cubicBezTo>
                      <a:pt x="61" y="95"/>
                      <a:pt x="61" y="95"/>
                      <a:pt x="61" y="95"/>
                    </a:cubicBezTo>
                    <a:cubicBezTo>
                      <a:pt x="61" y="43"/>
                      <a:pt x="61" y="43"/>
                      <a:pt x="61" y="43"/>
                    </a:cubicBezTo>
                    <a:cubicBezTo>
                      <a:pt x="61" y="35"/>
                      <a:pt x="60" y="29"/>
                      <a:pt x="58" y="26"/>
                    </a:cubicBezTo>
                    <a:cubicBezTo>
                      <a:pt x="55" y="22"/>
                      <a:pt x="51" y="20"/>
                      <a:pt x="45" y="20"/>
                    </a:cubicBezTo>
                    <a:cubicBezTo>
                      <a:pt x="38" y="20"/>
                      <a:pt x="33" y="22"/>
                      <a:pt x="30" y="26"/>
                    </a:cubicBezTo>
                    <a:cubicBezTo>
                      <a:pt x="27" y="30"/>
                      <a:pt x="25" y="37"/>
                      <a:pt x="25" y="46"/>
                    </a:cubicBezTo>
                    <a:cubicBezTo>
                      <a:pt x="25" y="95"/>
                      <a:pt x="25" y="95"/>
                      <a:pt x="25" y="95"/>
                    </a:cubicBezTo>
                    <a:cubicBezTo>
                      <a:pt x="0" y="95"/>
                      <a:pt x="0" y="95"/>
                      <a:pt x="0" y="95"/>
                    </a:cubicBezTo>
                    <a:cubicBezTo>
                      <a:pt x="0" y="3"/>
                      <a:pt x="0" y="3"/>
                      <a:pt x="0" y="3"/>
                    </a:cubicBezTo>
                    <a:lnTo>
                      <a:pt x="24"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3"/>
              <p:cNvSpPr>
                <a:spLocks noEditPoints="1"/>
              </p:cNvSpPr>
              <p:nvPr/>
            </p:nvSpPr>
            <p:spPr bwMode="auto">
              <a:xfrm>
                <a:off x="7006410" y="5144800"/>
                <a:ext cx="149399" cy="151646"/>
              </a:xfrm>
              <a:custGeom>
                <a:avLst/>
                <a:gdLst>
                  <a:gd name="T0" fmla="*/ 28 w 56"/>
                  <a:gd name="T1" fmla="*/ 57 h 57"/>
                  <a:gd name="T2" fmla="*/ 0 w 56"/>
                  <a:gd name="T3" fmla="*/ 28 h 57"/>
                  <a:gd name="T4" fmla="*/ 28 w 56"/>
                  <a:gd name="T5" fmla="*/ 0 h 57"/>
                  <a:gd name="T6" fmla="*/ 56 w 56"/>
                  <a:gd name="T7" fmla="*/ 28 h 57"/>
                  <a:gd name="T8" fmla="*/ 28 w 56"/>
                  <a:gd name="T9" fmla="*/ 57 h 57"/>
                  <a:gd name="T10" fmla="*/ 28 w 56"/>
                  <a:gd name="T11" fmla="*/ 5 h 57"/>
                  <a:gd name="T12" fmla="*/ 6 w 56"/>
                  <a:gd name="T13" fmla="*/ 28 h 57"/>
                  <a:gd name="T14" fmla="*/ 28 w 56"/>
                  <a:gd name="T15" fmla="*/ 52 h 57"/>
                  <a:gd name="T16" fmla="*/ 50 w 56"/>
                  <a:gd name="T17" fmla="*/ 28 h 57"/>
                  <a:gd name="T18" fmla="*/ 28 w 56"/>
                  <a:gd name="T19" fmla="*/ 5 h 57"/>
                  <a:gd name="T20" fmla="*/ 22 w 56"/>
                  <a:gd name="T21" fmla="*/ 45 h 57"/>
                  <a:gd name="T22" fmla="*/ 17 w 56"/>
                  <a:gd name="T23" fmla="*/ 45 h 57"/>
                  <a:gd name="T24" fmla="*/ 17 w 56"/>
                  <a:gd name="T25" fmla="*/ 13 h 57"/>
                  <a:gd name="T26" fmla="*/ 29 w 56"/>
                  <a:gd name="T27" fmla="*/ 13 h 57"/>
                  <a:gd name="T28" fmla="*/ 41 w 56"/>
                  <a:gd name="T29" fmla="*/ 22 h 57"/>
                  <a:gd name="T30" fmla="*/ 32 w 56"/>
                  <a:gd name="T31" fmla="*/ 31 h 57"/>
                  <a:gd name="T32" fmla="*/ 41 w 56"/>
                  <a:gd name="T33" fmla="*/ 45 h 57"/>
                  <a:gd name="T34" fmla="*/ 35 w 56"/>
                  <a:gd name="T35" fmla="*/ 45 h 57"/>
                  <a:gd name="T36" fmla="*/ 27 w 56"/>
                  <a:gd name="T37" fmla="*/ 31 h 57"/>
                  <a:gd name="T38" fmla="*/ 22 w 56"/>
                  <a:gd name="T39" fmla="*/ 31 h 57"/>
                  <a:gd name="T40" fmla="*/ 22 w 56"/>
                  <a:gd name="T41" fmla="*/ 45 h 57"/>
                  <a:gd name="T42" fmla="*/ 28 w 56"/>
                  <a:gd name="T43" fmla="*/ 27 h 57"/>
                  <a:gd name="T44" fmla="*/ 36 w 56"/>
                  <a:gd name="T45" fmla="*/ 22 h 57"/>
                  <a:gd name="T46" fmla="*/ 29 w 56"/>
                  <a:gd name="T47" fmla="*/ 17 h 57"/>
                  <a:gd name="T48" fmla="*/ 22 w 56"/>
                  <a:gd name="T49" fmla="*/ 17 h 57"/>
                  <a:gd name="T50" fmla="*/ 22 w 56"/>
                  <a:gd name="T51" fmla="*/ 27 h 57"/>
                  <a:gd name="T52" fmla="*/ 28 w 56"/>
                  <a:gd name="T53" fmla="*/ 2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57">
                    <a:moveTo>
                      <a:pt x="28" y="57"/>
                    </a:moveTo>
                    <a:cubicBezTo>
                      <a:pt x="12" y="57"/>
                      <a:pt x="0" y="45"/>
                      <a:pt x="0" y="28"/>
                    </a:cubicBezTo>
                    <a:cubicBezTo>
                      <a:pt x="0" y="11"/>
                      <a:pt x="13" y="0"/>
                      <a:pt x="28" y="0"/>
                    </a:cubicBezTo>
                    <a:cubicBezTo>
                      <a:pt x="43" y="0"/>
                      <a:pt x="56" y="11"/>
                      <a:pt x="56" y="28"/>
                    </a:cubicBezTo>
                    <a:cubicBezTo>
                      <a:pt x="56" y="45"/>
                      <a:pt x="43" y="57"/>
                      <a:pt x="28" y="57"/>
                    </a:cubicBezTo>
                    <a:close/>
                    <a:moveTo>
                      <a:pt x="28" y="5"/>
                    </a:moveTo>
                    <a:cubicBezTo>
                      <a:pt x="16" y="5"/>
                      <a:pt x="6" y="14"/>
                      <a:pt x="6" y="28"/>
                    </a:cubicBezTo>
                    <a:cubicBezTo>
                      <a:pt x="6" y="41"/>
                      <a:pt x="14" y="52"/>
                      <a:pt x="28" y="52"/>
                    </a:cubicBezTo>
                    <a:cubicBezTo>
                      <a:pt x="40" y="52"/>
                      <a:pt x="50" y="42"/>
                      <a:pt x="50" y="28"/>
                    </a:cubicBezTo>
                    <a:cubicBezTo>
                      <a:pt x="50" y="14"/>
                      <a:pt x="40" y="5"/>
                      <a:pt x="28" y="5"/>
                    </a:cubicBezTo>
                    <a:close/>
                    <a:moveTo>
                      <a:pt x="22" y="45"/>
                    </a:moveTo>
                    <a:cubicBezTo>
                      <a:pt x="17" y="45"/>
                      <a:pt x="17" y="45"/>
                      <a:pt x="17" y="45"/>
                    </a:cubicBezTo>
                    <a:cubicBezTo>
                      <a:pt x="17" y="13"/>
                      <a:pt x="17" y="13"/>
                      <a:pt x="17" y="13"/>
                    </a:cubicBezTo>
                    <a:cubicBezTo>
                      <a:pt x="29" y="13"/>
                      <a:pt x="29" y="13"/>
                      <a:pt x="29" y="13"/>
                    </a:cubicBezTo>
                    <a:cubicBezTo>
                      <a:pt x="37" y="13"/>
                      <a:pt x="41" y="16"/>
                      <a:pt x="41" y="22"/>
                    </a:cubicBezTo>
                    <a:cubicBezTo>
                      <a:pt x="41" y="28"/>
                      <a:pt x="37" y="30"/>
                      <a:pt x="32" y="31"/>
                    </a:cubicBezTo>
                    <a:cubicBezTo>
                      <a:pt x="41" y="45"/>
                      <a:pt x="41" y="45"/>
                      <a:pt x="41" y="45"/>
                    </a:cubicBezTo>
                    <a:cubicBezTo>
                      <a:pt x="35" y="45"/>
                      <a:pt x="35" y="45"/>
                      <a:pt x="35" y="45"/>
                    </a:cubicBezTo>
                    <a:cubicBezTo>
                      <a:pt x="27" y="31"/>
                      <a:pt x="27" y="31"/>
                      <a:pt x="27" y="31"/>
                    </a:cubicBezTo>
                    <a:cubicBezTo>
                      <a:pt x="22" y="31"/>
                      <a:pt x="22" y="31"/>
                      <a:pt x="22" y="31"/>
                    </a:cubicBezTo>
                    <a:lnTo>
                      <a:pt x="22" y="45"/>
                    </a:lnTo>
                    <a:close/>
                    <a:moveTo>
                      <a:pt x="28" y="27"/>
                    </a:moveTo>
                    <a:cubicBezTo>
                      <a:pt x="32" y="27"/>
                      <a:pt x="36" y="26"/>
                      <a:pt x="36" y="22"/>
                    </a:cubicBezTo>
                    <a:cubicBezTo>
                      <a:pt x="36" y="18"/>
                      <a:pt x="32" y="17"/>
                      <a:pt x="29" y="17"/>
                    </a:cubicBezTo>
                    <a:cubicBezTo>
                      <a:pt x="22" y="17"/>
                      <a:pt x="22" y="17"/>
                      <a:pt x="22" y="17"/>
                    </a:cubicBezTo>
                    <a:cubicBezTo>
                      <a:pt x="22" y="27"/>
                      <a:pt x="22" y="27"/>
                      <a:pt x="22" y="27"/>
                    </a:cubicBezTo>
                    <a:lnTo>
                      <a:pt x="28" y="2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34"/>
              <p:cNvSpPr>
                <a:spLocks noChangeArrowheads="1"/>
              </p:cNvSpPr>
              <p:nvPr/>
            </p:nvSpPr>
            <p:spPr bwMode="auto">
              <a:xfrm>
                <a:off x="4377885" y="5698588"/>
                <a:ext cx="53918" cy="338114"/>
              </a:xfrm>
              <a:prstGeom prst="rect">
                <a:avLst/>
              </a:prstGeom>
              <a:solidFill>
                <a:srgbClr val="ED1C2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5"/>
              <p:cNvSpPr>
                <a:spLocks noEditPoints="1"/>
              </p:cNvSpPr>
              <p:nvPr/>
            </p:nvSpPr>
            <p:spPr bwMode="auto">
              <a:xfrm>
                <a:off x="4492461" y="5698588"/>
                <a:ext cx="52795" cy="338114"/>
              </a:xfrm>
              <a:custGeom>
                <a:avLst/>
                <a:gdLst>
                  <a:gd name="T0" fmla="*/ 0 w 47"/>
                  <a:gd name="T1" fmla="*/ 0 h 301"/>
                  <a:gd name="T2" fmla="*/ 47 w 47"/>
                  <a:gd name="T3" fmla="*/ 0 h 301"/>
                  <a:gd name="T4" fmla="*/ 47 w 47"/>
                  <a:gd name="T5" fmla="*/ 45 h 301"/>
                  <a:gd name="T6" fmla="*/ 0 w 47"/>
                  <a:gd name="T7" fmla="*/ 45 h 301"/>
                  <a:gd name="T8" fmla="*/ 0 w 47"/>
                  <a:gd name="T9" fmla="*/ 0 h 301"/>
                  <a:gd name="T10" fmla="*/ 0 w 47"/>
                  <a:gd name="T11" fmla="*/ 83 h 301"/>
                  <a:gd name="T12" fmla="*/ 47 w 47"/>
                  <a:gd name="T13" fmla="*/ 83 h 301"/>
                  <a:gd name="T14" fmla="*/ 47 w 47"/>
                  <a:gd name="T15" fmla="*/ 301 h 301"/>
                  <a:gd name="T16" fmla="*/ 0 w 47"/>
                  <a:gd name="T17" fmla="*/ 301 h 301"/>
                  <a:gd name="T18" fmla="*/ 0 w 47"/>
                  <a:gd name="T19" fmla="*/ 8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301">
                    <a:moveTo>
                      <a:pt x="0" y="0"/>
                    </a:moveTo>
                    <a:lnTo>
                      <a:pt x="47" y="0"/>
                    </a:lnTo>
                    <a:lnTo>
                      <a:pt x="47" y="45"/>
                    </a:lnTo>
                    <a:lnTo>
                      <a:pt x="0" y="45"/>
                    </a:lnTo>
                    <a:lnTo>
                      <a:pt x="0" y="0"/>
                    </a:lnTo>
                    <a:close/>
                    <a:moveTo>
                      <a:pt x="0" y="83"/>
                    </a:moveTo>
                    <a:lnTo>
                      <a:pt x="47" y="83"/>
                    </a:lnTo>
                    <a:lnTo>
                      <a:pt x="47" y="301"/>
                    </a:lnTo>
                    <a:lnTo>
                      <a:pt x="0" y="301"/>
                    </a:lnTo>
                    <a:lnTo>
                      <a:pt x="0" y="83"/>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6"/>
              <p:cNvSpPr>
                <a:spLocks/>
              </p:cNvSpPr>
              <p:nvPr/>
            </p:nvSpPr>
            <p:spPr bwMode="auto">
              <a:xfrm>
                <a:off x="4580079" y="5698588"/>
                <a:ext cx="146029" cy="338114"/>
              </a:xfrm>
              <a:custGeom>
                <a:avLst/>
                <a:gdLst>
                  <a:gd name="T0" fmla="*/ 0 w 55"/>
                  <a:gd name="T1" fmla="*/ 35 h 127"/>
                  <a:gd name="T2" fmla="*/ 15 w 55"/>
                  <a:gd name="T3" fmla="*/ 35 h 127"/>
                  <a:gd name="T4" fmla="*/ 15 w 55"/>
                  <a:gd name="T5" fmla="*/ 28 h 127"/>
                  <a:gd name="T6" fmla="*/ 41 w 55"/>
                  <a:gd name="T7" fmla="*/ 0 h 127"/>
                  <a:gd name="T8" fmla="*/ 55 w 55"/>
                  <a:gd name="T9" fmla="*/ 1 h 127"/>
                  <a:gd name="T10" fmla="*/ 55 w 55"/>
                  <a:gd name="T11" fmla="*/ 17 h 127"/>
                  <a:gd name="T12" fmla="*/ 46 w 55"/>
                  <a:gd name="T13" fmla="*/ 16 h 127"/>
                  <a:gd name="T14" fmla="*/ 36 w 55"/>
                  <a:gd name="T15" fmla="*/ 26 h 127"/>
                  <a:gd name="T16" fmla="*/ 36 w 55"/>
                  <a:gd name="T17" fmla="*/ 35 h 127"/>
                  <a:gd name="T18" fmla="*/ 53 w 55"/>
                  <a:gd name="T19" fmla="*/ 35 h 127"/>
                  <a:gd name="T20" fmla="*/ 53 w 55"/>
                  <a:gd name="T21" fmla="*/ 50 h 127"/>
                  <a:gd name="T22" fmla="*/ 36 w 55"/>
                  <a:gd name="T23" fmla="*/ 50 h 127"/>
                  <a:gd name="T24" fmla="*/ 36 w 55"/>
                  <a:gd name="T25" fmla="*/ 127 h 127"/>
                  <a:gd name="T26" fmla="*/ 15 w 55"/>
                  <a:gd name="T27" fmla="*/ 127 h 127"/>
                  <a:gd name="T28" fmla="*/ 15 w 55"/>
                  <a:gd name="T29" fmla="*/ 50 h 127"/>
                  <a:gd name="T30" fmla="*/ 0 w 55"/>
                  <a:gd name="T31" fmla="*/ 50 h 127"/>
                  <a:gd name="T32" fmla="*/ 0 w 55"/>
                  <a:gd name="T33" fmla="*/ 35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127">
                    <a:moveTo>
                      <a:pt x="0" y="35"/>
                    </a:moveTo>
                    <a:cubicBezTo>
                      <a:pt x="15" y="35"/>
                      <a:pt x="15" y="35"/>
                      <a:pt x="15" y="35"/>
                    </a:cubicBezTo>
                    <a:cubicBezTo>
                      <a:pt x="15" y="28"/>
                      <a:pt x="15" y="28"/>
                      <a:pt x="15" y="28"/>
                    </a:cubicBezTo>
                    <a:cubicBezTo>
                      <a:pt x="15" y="4"/>
                      <a:pt x="28" y="0"/>
                      <a:pt x="41" y="0"/>
                    </a:cubicBezTo>
                    <a:cubicBezTo>
                      <a:pt x="47" y="0"/>
                      <a:pt x="52" y="0"/>
                      <a:pt x="55" y="1"/>
                    </a:cubicBezTo>
                    <a:cubicBezTo>
                      <a:pt x="55" y="17"/>
                      <a:pt x="55" y="17"/>
                      <a:pt x="55" y="17"/>
                    </a:cubicBezTo>
                    <a:cubicBezTo>
                      <a:pt x="52" y="16"/>
                      <a:pt x="50" y="16"/>
                      <a:pt x="46" y="16"/>
                    </a:cubicBezTo>
                    <a:cubicBezTo>
                      <a:pt x="40" y="16"/>
                      <a:pt x="36" y="18"/>
                      <a:pt x="36" y="26"/>
                    </a:cubicBezTo>
                    <a:cubicBezTo>
                      <a:pt x="36" y="35"/>
                      <a:pt x="36" y="35"/>
                      <a:pt x="36" y="35"/>
                    </a:cubicBezTo>
                    <a:cubicBezTo>
                      <a:pt x="53" y="35"/>
                      <a:pt x="53" y="35"/>
                      <a:pt x="53" y="35"/>
                    </a:cubicBezTo>
                    <a:cubicBezTo>
                      <a:pt x="53" y="50"/>
                      <a:pt x="53" y="50"/>
                      <a:pt x="53" y="50"/>
                    </a:cubicBezTo>
                    <a:cubicBezTo>
                      <a:pt x="36" y="50"/>
                      <a:pt x="36" y="50"/>
                      <a:pt x="36" y="50"/>
                    </a:cubicBezTo>
                    <a:cubicBezTo>
                      <a:pt x="36" y="127"/>
                      <a:pt x="36" y="127"/>
                      <a:pt x="36" y="127"/>
                    </a:cubicBezTo>
                    <a:cubicBezTo>
                      <a:pt x="15" y="127"/>
                      <a:pt x="15" y="127"/>
                      <a:pt x="15" y="127"/>
                    </a:cubicBezTo>
                    <a:cubicBezTo>
                      <a:pt x="15" y="50"/>
                      <a:pt x="15" y="50"/>
                      <a:pt x="15" y="50"/>
                    </a:cubicBezTo>
                    <a:cubicBezTo>
                      <a:pt x="0" y="50"/>
                      <a:pt x="0" y="50"/>
                      <a:pt x="0" y="50"/>
                    </a:cubicBezTo>
                    <a:lnTo>
                      <a:pt x="0" y="35"/>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7"/>
              <p:cNvSpPr>
                <a:spLocks noEditPoints="1"/>
              </p:cNvSpPr>
              <p:nvPr/>
            </p:nvSpPr>
            <p:spPr bwMode="auto">
              <a:xfrm>
                <a:off x="4742958" y="5786205"/>
                <a:ext cx="243756" cy="258359"/>
              </a:xfrm>
              <a:custGeom>
                <a:avLst/>
                <a:gdLst>
                  <a:gd name="T0" fmla="*/ 20 w 92"/>
                  <a:gd name="T1" fmla="*/ 54 h 97"/>
                  <a:gd name="T2" fmla="*/ 45 w 92"/>
                  <a:gd name="T3" fmla="*/ 81 h 97"/>
                  <a:gd name="T4" fmla="*/ 68 w 92"/>
                  <a:gd name="T5" fmla="*/ 66 h 97"/>
                  <a:gd name="T6" fmla="*/ 87 w 92"/>
                  <a:gd name="T7" fmla="*/ 66 h 97"/>
                  <a:gd name="T8" fmla="*/ 45 w 92"/>
                  <a:gd name="T9" fmla="*/ 97 h 97"/>
                  <a:gd name="T10" fmla="*/ 0 w 92"/>
                  <a:gd name="T11" fmla="*/ 48 h 97"/>
                  <a:gd name="T12" fmla="*/ 45 w 92"/>
                  <a:gd name="T13" fmla="*/ 0 h 97"/>
                  <a:gd name="T14" fmla="*/ 88 w 92"/>
                  <a:gd name="T15" fmla="*/ 54 h 97"/>
                  <a:gd name="T16" fmla="*/ 20 w 92"/>
                  <a:gd name="T17" fmla="*/ 54 h 97"/>
                  <a:gd name="T18" fmla="*/ 68 w 92"/>
                  <a:gd name="T19" fmla="*/ 40 h 97"/>
                  <a:gd name="T20" fmla="*/ 45 w 92"/>
                  <a:gd name="T21" fmla="*/ 16 h 97"/>
                  <a:gd name="T22" fmla="*/ 20 w 92"/>
                  <a:gd name="T23" fmla="*/ 40 h 97"/>
                  <a:gd name="T24" fmla="*/ 68 w 92"/>
                  <a:gd name="T25" fmla="*/ 4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7">
                    <a:moveTo>
                      <a:pt x="20" y="54"/>
                    </a:moveTo>
                    <a:cubicBezTo>
                      <a:pt x="20" y="68"/>
                      <a:pt x="28" y="81"/>
                      <a:pt x="45" y="81"/>
                    </a:cubicBezTo>
                    <a:cubicBezTo>
                      <a:pt x="57" y="81"/>
                      <a:pt x="64" y="76"/>
                      <a:pt x="68" y="66"/>
                    </a:cubicBezTo>
                    <a:cubicBezTo>
                      <a:pt x="87" y="66"/>
                      <a:pt x="87" y="66"/>
                      <a:pt x="87" y="66"/>
                    </a:cubicBezTo>
                    <a:cubicBezTo>
                      <a:pt x="82" y="86"/>
                      <a:pt x="65" y="97"/>
                      <a:pt x="45" y="97"/>
                    </a:cubicBezTo>
                    <a:cubicBezTo>
                      <a:pt x="16" y="97"/>
                      <a:pt x="0" y="77"/>
                      <a:pt x="0" y="48"/>
                    </a:cubicBezTo>
                    <a:cubicBezTo>
                      <a:pt x="0" y="22"/>
                      <a:pt x="17" y="0"/>
                      <a:pt x="45" y="0"/>
                    </a:cubicBezTo>
                    <a:cubicBezTo>
                      <a:pt x="74" y="0"/>
                      <a:pt x="92" y="26"/>
                      <a:pt x="88" y="54"/>
                    </a:cubicBezTo>
                    <a:lnTo>
                      <a:pt x="20" y="54"/>
                    </a:lnTo>
                    <a:close/>
                    <a:moveTo>
                      <a:pt x="68" y="40"/>
                    </a:moveTo>
                    <a:cubicBezTo>
                      <a:pt x="67" y="27"/>
                      <a:pt x="58" y="16"/>
                      <a:pt x="45" y="16"/>
                    </a:cubicBezTo>
                    <a:cubicBezTo>
                      <a:pt x="31" y="16"/>
                      <a:pt x="21" y="26"/>
                      <a:pt x="20" y="40"/>
                    </a:cubicBezTo>
                    <a:lnTo>
                      <a:pt x="68" y="40"/>
                    </a:lnTo>
                    <a:close/>
                  </a:path>
                </a:pathLst>
              </a:custGeom>
              <a:solidFill>
                <a:srgbClr val="ED1C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8"/>
              <p:cNvSpPr>
                <a:spLocks noEditPoints="1"/>
              </p:cNvSpPr>
              <p:nvPr/>
            </p:nvSpPr>
            <p:spPr bwMode="auto">
              <a:xfrm>
                <a:off x="5149593" y="5698588"/>
                <a:ext cx="31452" cy="338114"/>
              </a:xfrm>
              <a:custGeom>
                <a:avLst/>
                <a:gdLst>
                  <a:gd name="T0" fmla="*/ 0 w 28"/>
                  <a:gd name="T1" fmla="*/ 0 h 301"/>
                  <a:gd name="T2" fmla="*/ 28 w 28"/>
                  <a:gd name="T3" fmla="*/ 0 h 301"/>
                  <a:gd name="T4" fmla="*/ 28 w 28"/>
                  <a:gd name="T5" fmla="*/ 43 h 301"/>
                  <a:gd name="T6" fmla="*/ 0 w 28"/>
                  <a:gd name="T7" fmla="*/ 43 h 301"/>
                  <a:gd name="T8" fmla="*/ 0 w 28"/>
                  <a:gd name="T9" fmla="*/ 0 h 301"/>
                  <a:gd name="T10" fmla="*/ 0 w 28"/>
                  <a:gd name="T11" fmla="*/ 83 h 301"/>
                  <a:gd name="T12" fmla="*/ 28 w 28"/>
                  <a:gd name="T13" fmla="*/ 83 h 301"/>
                  <a:gd name="T14" fmla="*/ 28 w 28"/>
                  <a:gd name="T15" fmla="*/ 301 h 301"/>
                  <a:gd name="T16" fmla="*/ 0 w 28"/>
                  <a:gd name="T17" fmla="*/ 301 h 301"/>
                  <a:gd name="T18" fmla="*/ 0 w 28"/>
                  <a:gd name="T19" fmla="*/ 8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301">
                    <a:moveTo>
                      <a:pt x="0" y="0"/>
                    </a:moveTo>
                    <a:lnTo>
                      <a:pt x="28" y="0"/>
                    </a:lnTo>
                    <a:lnTo>
                      <a:pt x="28" y="43"/>
                    </a:lnTo>
                    <a:lnTo>
                      <a:pt x="0" y="43"/>
                    </a:lnTo>
                    <a:lnTo>
                      <a:pt x="0" y="0"/>
                    </a:lnTo>
                    <a:close/>
                    <a:moveTo>
                      <a:pt x="0" y="83"/>
                    </a:moveTo>
                    <a:lnTo>
                      <a:pt x="28" y="83"/>
                    </a:lnTo>
                    <a:lnTo>
                      <a:pt x="28" y="301"/>
                    </a:lnTo>
                    <a:lnTo>
                      <a:pt x="0" y="301"/>
                    </a:lnTo>
                    <a:lnTo>
                      <a:pt x="0" y="8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9"/>
              <p:cNvSpPr>
                <a:spLocks/>
              </p:cNvSpPr>
              <p:nvPr/>
            </p:nvSpPr>
            <p:spPr bwMode="auto">
              <a:xfrm>
                <a:off x="5223731" y="5786205"/>
                <a:ext cx="198824" cy="258359"/>
              </a:xfrm>
              <a:custGeom>
                <a:avLst/>
                <a:gdLst>
                  <a:gd name="T0" fmla="*/ 60 w 75"/>
                  <a:gd name="T1" fmla="*/ 29 h 97"/>
                  <a:gd name="T2" fmla="*/ 36 w 75"/>
                  <a:gd name="T3" fmla="*/ 9 h 97"/>
                  <a:gd name="T4" fmla="*/ 14 w 75"/>
                  <a:gd name="T5" fmla="*/ 25 h 97"/>
                  <a:gd name="T6" fmla="*/ 33 w 75"/>
                  <a:gd name="T7" fmla="*/ 41 h 97"/>
                  <a:gd name="T8" fmla="*/ 48 w 75"/>
                  <a:gd name="T9" fmla="*/ 44 h 97"/>
                  <a:gd name="T10" fmla="*/ 75 w 75"/>
                  <a:gd name="T11" fmla="*/ 69 h 97"/>
                  <a:gd name="T12" fmla="*/ 38 w 75"/>
                  <a:gd name="T13" fmla="*/ 97 h 97"/>
                  <a:gd name="T14" fmla="*/ 0 w 75"/>
                  <a:gd name="T15" fmla="*/ 65 h 97"/>
                  <a:gd name="T16" fmla="*/ 11 w 75"/>
                  <a:gd name="T17" fmla="*/ 65 h 97"/>
                  <a:gd name="T18" fmla="*/ 38 w 75"/>
                  <a:gd name="T19" fmla="*/ 88 h 97"/>
                  <a:gd name="T20" fmla="*/ 63 w 75"/>
                  <a:gd name="T21" fmla="*/ 70 h 97"/>
                  <a:gd name="T22" fmla="*/ 43 w 75"/>
                  <a:gd name="T23" fmla="*/ 53 h 97"/>
                  <a:gd name="T24" fmla="*/ 29 w 75"/>
                  <a:gd name="T25" fmla="*/ 50 h 97"/>
                  <a:gd name="T26" fmla="*/ 3 w 75"/>
                  <a:gd name="T27" fmla="*/ 26 h 97"/>
                  <a:gd name="T28" fmla="*/ 38 w 75"/>
                  <a:gd name="T29" fmla="*/ 0 h 97"/>
                  <a:gd name="T30" fmla="*/ 71 w 75"/>
                  <a:gd name="T31" fmla="*/ 29 h 97"/>
                  <a:gd name="T32" fmla="*/ 60 w 75"/>
                  <a:gd name="T33" fmla="*/ 2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97">
                    <a:moveTo>
                      <a:pt x="60" y="29"/>
                    </a:moveTo>
                    <a:cubicBezTo>
                      <a:pt x="60" y="15"/>
                      <a:pt x="49" y="9"/>
                      <a:pt x="36" y="9"/>
                    </a:cubicBezTo>
                    <a:cubicBezTo>
                      <a:pt x="26" y="9"/>
                      <a:pt x="14" y="13"/>
                      <a:pt x="14" y="25"/>
                    </a:cubicBezTo>
                    <a:cubicBezTo>
                      <a:pt x="14" y="35"/>
                      <a:pt x="26" y="39"/>
                      <a:pt x="33" y="41"/>
                    </a:cubicBezTo>
                    <a:cubicBezTo>
                      <a:pt x="48" y="44"/>
                      <a:pt x="48" y="44"/>
                      <a:pt x="48" y="44"/>
                    </a:cubicBezTo>
                    <a:cubicBezTo>
                      <a:pt x="61" y="46"/>
                      <a:pt x="75" y="53"/>
                      <a:pt x="75" y="69"/>
                    </a:cubicBezTo>
                    <a:cubicBezTo>
                      <a:pt x="75" y="89"/>
                      <a:pt x="55" y="97"/>
                      <a:pt x="38" y="97"/>
                    </a:cubicBezTo>
                    <a:cubicBezTo>
                      <a:pt x="16" y="97"/>
                      <a:pt x="2" y="87"/>
                      <a:pt x="0" y="65"/>
                    </a:cubicBezTo>
                    <a:cubicBezTo>
                      <a:pt x="11" y="65"/>
                      <a:pt x="11" y="65"/>
                      <a:pt x="11" y="65"/>
                    </a:cubicBezTo>
                    <a:cubicBezTo>
                      <a:pt x="12" y="80"/>
                      <a:pt x="23" y="88"/>
                      <a:pt x="38" y="88"/>
                    </a:cubicBezTo>
                    <a:cubicBezTo>
                      <a:pt x="49" y="88"/>
                      <a:pt x="63" y="83"/>
                      <a:pt x="63" y="70"/>
                    </a:cubicBezTo>
                    <a:cubicBezTo>
                      <a:pt x="63" y="59"/>
                      <a:pt x="53" y="56"/>
                      <a:pt x="43" y="53"/>
                    </a:cubicBezTo>
                    <a:cubicBezTo>
                      <a:pt x="29" y="50"/>
                      <a:pt x="29" y="50"/>
                      <a:pt x="29" y="50"/>
                    </a:cubicBezTo>
                    <a:cubicBezTo>
                      <a:pt x="14" y="46"/>
                      <a:pt x="3" y="41"/>
                      <a:pt x="3" y="26"/>
                    </a:cubicBezTo>
                    <a:cubicBezTo>
                      <a:pt x="3" y="7"/>
                      <a:pt x="22" y="0"/>
                      <a:pt x="38" y="0"/>
                    </a:cubicBezTo>
                    <a:cubicBezTo>
                      <a:pt x="56" y="0"/>
                      <a:pt x="71" y="9"/>
                      <a:pt x="71" y="29"/>
                    </a:cubicBezTo>
                    <a:lnTo>
                      <a:pt x="60" y="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0"/>
              <p:cNvSpPr>
                <a:spLocks/>
              </p:cNvSpPr>
              <p:nvPr/>
            </p:nvSpPr>
            <p:spPr bwMode="auto">
              <a:xfrm>
                <a:off x="5571954" y="5791822"/>
                <a:ext cx="342607" cy="244880"/>
              </a:xfrm>
              <a:custGeom>
                <a:avLst/>
                <a:gdLst>
                  <a:gd name="T0" fmla="*/ 0 w 305"/>
                  <a:gd name="T1" fmla="*/ 0 h 218"/>
                  <a:gd name="T2" fmla="*/ 28 w 305"/>
                  <a:gd name="T3" fmla="*/ 0 h 218"/>
                  <a:gd name="T4" fmla="*/ 85 w 305"/>
                  <a:gd name="T5" fmla="*/ 187 h 218"/>
                  <a:gd name="T6" fmla="*/ 85 w 305"/>
                  <a:gd name="T7" fmla="*/ 187 h 218"/>
                  <a:gd name="T8" fmla="*/ 137 w 305"/>
                  <a:gd name="T9" fmla="*/ 0 h 218"/>
                  <a:gd name="T10" fmla="*/ 168 w 305"/>
                  <a:gd name="T11" fmla="*/ 0 h 218"/>
                  <a:gd name="T12" fmla="*/ 222 w 305"/>
                  <a:gd name="T13" fmla="*/ 187 h 218"/>
                  <a:gd name="T14" fmla="*/ 222 w 305"/>
                  <a:gd name="T15" fmla="*/ 187 h 218"/>
                  <a:gd name="T16" fmla="*/ 279 w 305"/>
                  <a:gd name="T17" fmla="*/ 0 h 218"/>
                  <a:gd name="T18" fmla="*/ 305 w 305"/>
                  <a:gd name="T19" fmla="*/ 0 h 218"/>
                  <a:gd name="T20" fmla="*/ 236 w 305"/>
                  <a:gd name="T21" fmla="*/ 218 h 218"/>
                  <a:gd name="T22" fmla="*/ 208 w 305"/>
                  <a:gd name="T23" fmla="*/ 218 h 218"/>
                  <a:gd name="T24" fmla="*/ 154 w 305"/>
                  <a:gd name="T25" fmla="*/ 35 h 218"/>
                  <a:gd name="T26" fmla="*/ 154 w 305"/>
                  <a:gd name="T27" fmla="*/ 35 h 218"/>
                  <a:gd name="T28" fmla="*/ 99 w 305"/>
                  <a:gd name="T29" fmla="*/ 218 h 218"/>
                  <a:gd name="T30" fmla="*/ 71 w 305"/>
                  <a:gd name="T31" fmla="*/ 218 h 218"/>
                  <a:gd name="T32" fmla="*/ 0 w 305"/>
                  <a:gd name="T33"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5" h="218">
                    <a:moveTo>
                      <a:pt x="0" y="0"/>
                    </a:moveTo>
                    <a:lnTo>
                      <a:pt x="28" y="0"/>
                    </a:lnTo>
                    <a:lnTo>
                      <a:pt x="85" y="187"/>
                    </a:lnTo>
                    <a:lnTo>
                      <a:pt x="85" y="187"/>
                    </a:lnTo>
                    <a:lnTo>
                      <a:pt x="137" y="0"/>
                    </a:lnTo>
                    <a:lnTo>
                      <a:pt x="168" y="0"/>
                    </a:lnTo>
                    <a:lnTo>
                      <a:pt x="222" y="187"/>
                    </a:lnTo>
                    <a:lnTo>
                      <a:pt x="222" y="187"/>
                    </a:lnTo>
                    <a:lnTo>
                      <a:pt x="279" y="0"/>
                    </a:lnTo>
                    <a:lnTo>
                      <a:pt x="305" y="0"/>
                    </a:lnTo>
                    <a:lnTo>
                      <a:pt x="236" y="218"/>
                    </a:lnTo>
                    <a:lnTo>
                      <a:pt x="208" y="218"/>
                    </a:lnTo>
                    <a:lnTo>
                      <a:pt x="154" y="35"/>
                    </a:lnTo>
                    <a:lnTo>
                      <a:pt x="154" y="35"/>
                    </a:lnTo>
                    <a:lnTo>
                      <a:pt x="99" y="218"/>
                    </a:lnTo>
                    <a:lnTo>
                      <a:pt x="71" y="218"/>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1"/>
              <p:cNvSpPr>
                <a:spLocks/>
              </p:cNvSpPr>
              <p:nvPr/>
            </p:nvSpPr>
            <p:spPr bwMode="auto">
              <a:xfrm>
                <a:off x="5946013" y="5698588"/>
                <a:ext cx="199948" cy="338114"/>
              </a:xfrm>
              <a:custGeom>
                <a:avLst/>
                <a:gdLst>
                  <a:gd name="T0" fmla="*/ 0 w 75"/>
                  <a:gd name="T1" fmla="*/ 0 h 127"/>
                  <a:gd name="T2" fmla="*/ 12 w 75"/>
                  <a:gd name="T3" fmla="*/ 0 h 127"/>
                  <a:gd name="T4" fmla="*/ 12 w 75"/>
                  <a:gd name="T5" fmla="*/ 51 h 127"/>
                  <a:gd name="T6" fmla="*/ 12 w 75"/>
                  <a:gd name="T7" fmla="*/ 51 h 127"/>
                  <a:gd name="T8" fmla="*/ 41 w 75"/>
                  <a:gd name="T9" fmla="*/ 33 h 127"/>
                  <a:gd name="T10" fmla="*/ 75 w 75"/>
                  <a:gd name="T11" fmla="*/ 68 h 127"/>
                  <a:gd name="T12" fmla="*/ 75 w 75"/>
                  <a:gd name="T13" fmla="*/ 127 h 127"/>
                  <a:gd name="T14" fmla="*/ 64 w 75"/>
                  <a:gd name="T15" fmla="*/ 127 h 127"/>
                  <a:gd name="T16" fmla="*/ 64 w 75"/>
                  <a:gd name="T17" fmla="*/ 70 h 127"/>
                  <a:gd name="T18" fmla="*/ 40 w 75"/>
                  <a:gd name="T19" fmla="*/ 42 h 127"/>
                  <a:gd name="T20" fmla="*/ 12 w 75"/>
                  <a:gd name="T21" fmla="*/ 74 h 127"/>
                  <a:gd name="T22" fmla="*/ 12 w 75"/>
                  <a:gd name="T23" fmla="*/ 127 h 127"/>
                  <a:gd name="T24" fmla="*/ 0 w 75"/>
                  <a:gd name="T25" fmla="*/ 127 h 127"/>
                  <a:gd name="T26" fmla="*/ 0 w 75"/>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127">
                    <a:moveTo>
                      <a:pt x="0" y="0"/>
                    </a:moveTo>
                    <a:cubicBezTo>
                      <a:pt x="12" y="0"/>
                      <a:pt x="12" y="0"/>
                      <a:pt x="12" y="0"/>
                    </a:cubicBezTo>
                    <a:cubicBezTo>
                      <a:pt x="12" y="51"/>
                      <a:pt x="12" y="51"/>
                      <a:pt x="12" y="51"/>
                    </a:cubicBezTo>
                    <a:cubicBezTo>
                      <a:pt x="12" y="51"/>
                      <a:pt x="12" y="51"/>
                      <a:pt x="12" y="51"/>
                    </a:cubicBezTo>
                    <a:cubicBezTo>
                      <a:pt x="16" y="40"/>
                      <a:pt x="28" y="33"/>
                      <a:pt x="41" y="33"/>
                    </a:cubicBezTo>
                    <a:cubicBezTo>
                      <a:pt x="67" y="33"/>
                      <a:pt x="75" y="46"/>
                      <a:pt x="75" y="68"/>
                    </a:cubicBezTo>
                    <a:cubicBezTo>
                      <a:pt x="75" y="127"/>
                      <a:pt x="75" y="127"/>
                      <a:pt x="75" y="127"/>
                    </a:cubicBezTo>
                    <a:cubicBezTo>
                      <a:pt x="64" y="127"/>
                      <a:pt x="64" y="127"/>
                      <a:pt x="64" y="127"/>
                    </a:cubicBezTo>
                    <a:cubicBezTo>
                      <a:pt x="64" y="70"/>
                      <a:pt x="64" y="70"/>
                      <a:pt x="64" y="70"/>
                    </a:cubicBezTo>
                    <a:cubicBezTo>
                      <a:pt x="64" y="54"/>
                      <a:pt x="59" y="42"/>
                      <a:pt x="40" y="42"/>
                    </a:cubicBezTo>
                    <a:cubicBezTo>
                      <a:pt x="23" y="42"/>
                      <a:pt x="12" y="56"/>
                      <a:pt x="12" y="74"/>
                    </a:cubicBezTo>
                    <a:cubicBezTo>
                      <a:pt x="12" y="127"/>
                      <a:pt x="12" y="127"/>
                      <a:pt x="12" y="127"/>
                    </a:cubicBezTo>
                    <a:cubicBezTo>
                      <a:pt x="0" y="127"/>
                      <a:pt x="0" y="127"/>
                      <a:pt x="0" y="127"/>
                    </a:cubicBez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2"/>
              <p:cNvSpPr>
                <a:spLocks/>
              </p:cNvSpPr>
              <p:nvPr/>
            </p:nvSpPr>
            <p:spPr bwMode="auto">
              <a:xfrm>
                <a:off x="6175167" y="5791822"/>
                <a:ext cx="217920" cy="335867"/>
              </a:xfrm>
              <a:custGeom>
                <a:avLst/>
                <a:gdLst>
                  <a:gd name="T0" fmla="*/ 0 w 82"/>
                  <a:gd name="T1" fmla="*/ 0 h 126"/>
                  <a:gd name="T2" fmla="*/ 12 w 82"/>
                  <a:gd name="T3" fmla="*/ 0 h 126"/>
                  <a:gd name="T4" fmla="*/ 42 w 82"/>
                  <a:gd name="T5" fmla="*/ 79 h 126"/>
                  <a:gd name="T6" fmla="*/ 71 w 82"/>
                  <a:gd name="T7" fmla="*/ 0 h 126"/>
                  <a:gd name="T8" fmla="*/ 82 w 82"/>
                  <a:gd name="T9" fmla="*/ 0 h 126"/>
                  <a:gd name="T10" fmla="*/ 42 w 82"/>
                  <a:gd name="T11" fmla="*/ 107 h 126"/>
                  <a:gd name="T12" fmla="*/ 18 w 82"/>
                  <a:gd name="T13" fmla="*/ 126 h 126"/>
                  <a:gd name="T14" fmla="*/ 9 w 82"/>
                  <a:gd name="T15" fmla="*/ 126 h 126"/>
                  <a:gd name="T16" fmla="*/ 9 w 82"/>
                  <a:gd name="T17" fmla="*/ 116 h 126"/>
                  <a:gd name="T18" fmla="*/ 17 w 82"/>
                  <a:gd name="T19" fmla="*/ 117 h 126"/>
                  <a:gd name="T20" fmla="*/ 33 w 82"/>
                  <a:gd name="T21" fmla="*/ 103 h 126"/>
                  <a:gd name="T22" fmla="*/ 37 w 82"/>
                  <a:gd name="T23" fmla="*/ 92 h 126"/>
                  <a:gd name="T24" fmla="*/ 0 w 82"/>
                  <a:gd name="T2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6">
                    <a:moveTo>
                      <a:pt x="0" y="0"/>
                    </a:moveTo>
                    <a:cubicBezTo>
                      <a:pt x="12" y="0"/>
                      <a:pt x="12" y="0"/>
                      <a:pt x="12" y="0"/>
                    </a:cubicBezTo>
                    <a:cubicBezTo>
                      <a:pt x="42" y="79"/>
                      <a:pt x="42" y="79"/>
                      <a:pt x="42" y="79"/>
                    </a:cubicBezTo>
                    <a:cubicBezTo>
                      <a:pt x="71" y="0"/>
                      <a:pt x="71" y="0"/>
                      <a:pt x="71" y="0"/>
                    </a:cubicBezTo>
                    <a:cubicBezTo>
                      <a:pt x="82" y="0"/>
                      <a:pt x="82" y="0"/>
                      <a:pt x="82" y="0"/>
                    </a:cubicBezTo>
                    <a:cubicBezTo>
                      <a:pt x="42" y="107"/>
                      <a:pt x="42" y="107"/>
                      <a:pt x="42" y="107"/>
                    </a:cubicBezTo>
                    <a:cubicBezTo>
                      <a:pt x="35" y="122"/>
                      <a:pt x="32" y="126"/>
                      <a:pt x="18" y="126"/>
                    </a:cubicBezTo>
                    <a:cubicBezTo>
                      <a:pt x="13" y="126"/>
                      <a:pt x="11" y="126"/>
                      <a:pt x="9" y="126"/>
                    </a:cubicBezTo>
                    <a:cubicBezTo>
                      <a:pt x="9" y="116"/>
                      <a:pt x="9" y="116"/>
                      <a:pt x="9" y="116"/>
                    </a:cubicBezTo>
                    <a:cubicBezTo>
                      <a:pt x="12" y="117"/>
                      <a:pt x="14" y="117"/>
                      <a:pt x="17" y="117"/>
                    </a:cubicBezTo>
                    <a:cubicBezTo>
                      <a:pt x="27" y="117"/>
                      <a:pt x="29" y="111"/>
                      <a:pt x="33" y="103"/>
                    </a:cubicBezTo>
                    <a:cubicBezTo>
                      <a:pt x="37" y="92"/>
                      <a:pt x="37" y="92"/>
                      <a:pt x="37" y="92"/>
                    </a:cubicBez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3"/>
              <p:cNvSpPr>
                <a:spLocks noEditPoints="1"/>
              </p:cNvSpPr>
              <p:nvPr/>
            </p:nvSpPr>
            <p:spPr bwMode="auto">
              <a:xfrm>
                <a:off x="6420047" y="5791822"/>
                <a:ext cx="146029" cy="71891"/>
              </a:xfrm>
              <a:custGeom>
                <a:avLst/>
                <a:gdLst>
                  <a:gd name="T0" fmla="*/ 49 w 130"/>
                  <a:gd name="T1" fmla="*/ 9 h 64"/>
                  <a:gd name="T2" fmla="*/ 28 w 130"/>
                  <a:gd name="T3" fmla="*/ 9 h 64"/>
                  <a:gd name="T4" fmla="*/ 28 w 130"/>
                  <a:gd name="T5" fmla="*/ 64 h 64"/>
                  <a:gd name="T6" fmla="*/ 18 w 130"/>
                  <a:gd name="T7" fmla="*/ 64 h 64"/>
                  <a:gd name="T8" fmla="*/ 18 w 130"/>
                  <a:gd name="T9" fmla="*/ 9 h 64"/>
                  <a:gd name="T10" fmla="*/ 0 w 130"/>
                  <a:gd name="T11" fmla="*/ 9 h 64"/>
                  <a:gd name="T12" fmla="*/ 0 w 130"/>
                  <a:gd name="T13" fmla="*/ 0 h 64"/>
                  <a:gd name="T14" fmla="*/ 49 w 130"/>
                  <a:gd name="T15" fmla="*/ 0 h 64"/>
                  <a:gd name="T16" fmla="*/ 49 w 130"/>
                  <a:gd name="T17" fmla="*/ 9 h 64"/>
                  <a:gd name="T18" fmla="*/ 130 w 130"/>
                  <a:gd name="T19" fmla="*/ 64 h 64"/>
                  <a:gd name="T20" fmla="*/ 120 w 130"/>
                  <a:gd name="T21" fmla="*/ 64 h 64"/>
                  <a:gd name="T22" fmla="*/ 120 w 130"/>
                  <a:gd name="T23" fmla="*/ 12 h 64"/>
                  <a:gd name="T24" fmla="*/ 120 w 130"/>
                  <a:gd name="T25" fmla="*/ 12 h 64"/>
                  <a:gd name="T26" fmla="*/ 99 w 130"/>
                  <a:gd name="T27" fmla="*/ 64 h 64"/>
                  <a:gd name="T28" fmla="*/ 92 w 130"/>
                  <a:gd name="T29" fmla="*/ 64 h 64"/>
                  <a:gd name="T30" fmla="*/ 73 w 130"/>
                  <a:gd name="T31" fmla="*/ 12 h 64"/>
                  <a:gd name="T32" fmla="*/ 71 w 130"/>
                  <a:gd name="T33" fmla="*/ 12 h 64"/>
                  <a:gd name="T34" fmla="*/ 71 w 130"/>
                  <a:gd name="T35" fmla="*/ 64 h 64"/>
                  <a:gd name="T36" fmla="*/ 61 w 130"/>
                  <a:gd name="T37" fmla="*/ 64 h 64"/>
                  <a:gd name="T38" fmla="*/ 61 w 130"/>
                  <a:gd name="T39" fmla="*/ 0 h 64"/>
                  <a:gd name="T40" fmla="*/ 78 w 130"/>
                  <a:gd name="T41" fmla="*/ 0 h 64"/>
                  <a:gd name="T42" fmla="*/ 97 w 130"/>
                  <a:gd name="T43" fmla="*/ 47 h 64"/>
                  <a:gd name="T44" fmla="*/ 115 w 130"/>
                  <a:gd name="T45" fmla="*/ 0 h 64"/>
                  <a:gd name="T46" fmla="*/ 130 w 130"/>
                  <a:gd name="T47" fmla="*/ 0 h 64"/>
                  <a:gd name="T48" fmla="*/ 130 w 130"/>
                  <a:gd name="T49"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0" h="64">
                    <a:moveTo>
                      <a:pt x="49" y="9"/>
                    </a:moveTo>
                    <a:lnTo>
                      <a:pt x="28" y="9"/>
                    </a:lnTo>
                    <a:lnTo>
                      <a:pt x="28" y="64"/>
                    </a:lnTo>
                    <a:lnTo>
                      <a:pt x="18" y="64"/>
                    </a:lnTo>
                    <a:lnTo>
                      <a:pt x="18" y="9"/>
                    </a:lnTo>
                    <a:lnTo>
                      <a:pt x="0" y="9"/>
                    </a:lnTo>
                    <a:lnTo>
                      <a:pt x="0" y="0"/>
                    </a:lnTo>
                    <a:lnTo>
                      <a:pt x="49" y="0"/>
                    </a:lnTo>
                    <a:lnTo>
                      <a:pt x="49" y="9"/>
                    </a:lnTo>
                    <a:close/>
                    <a:moveTo>
                      <a:pt x="130" y="64"/>
                    </a:moveTo>
                    <a:lnTo>
                      <a:pt x="120" y="64"/>
                    </a:lnTo>
                    <a:lnTo>
                      <a:pt x="120" y="12"/>
                    </a:lnTo>
                    <a:lnTo>
                      <a:pt x="120" y="12"/>
                    </a:lnTo>
                    <a:lnTo>
                      <a:pt x="99" y="64"/>
                    </a:lnTo>
                    <a:lnTo>
                      <a:pt x="92" y="64"/>
                    </a:lnTo>
                    <a:lnTo>
                      <a:pt x="73" y="12"/>
                    </a:lnTo>
                    <a:lnTo>
                      <a:pt x="71" y="12"/>
                    </a:lnTo>
                    <a:lnTo>
                      <a:pt x="71" y="64"/>
                    </a:lnTo>
                    <a:lnTo>
                      <a:pt x="61" y="64"/>
                    </a:lnTo>
                    <a:lnTo>
                      <a:pt x="61" y="0"/>
                    </a:lnTo>
                    <a:lnTo>
                      <a:pt x="78" y="0"/>
                    </a:lnTo>
                    <a:lnTo>
                      <a:pt x="97" y="47"/>
                    </a:lnTo>
                    <a:lnTo>
                      <a:pt x="115" y="0"/>
                    </a:lnTo>
                    <a:lnTo>
                      <a:pt x="130" y="0"/>
                    </a:lnTo>
                    <a:lnTo>
                      <a:pt x="130" y="6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818775892"/>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 id="2147483847" r:id="rId17"/>
    <p:sldLayoutId id="2147483848" r:id="rId18"/>
    <p:sldLayoutId id="2147483849" r:id="rId19"/>
    <p:sldLayoutId id="2147483850" r:id="rId20"/>
    <p:sldLayoutId id="2147483851"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1800" kern="1200">
          <a:solidFill>
            <a:schemeClr val="accent3"/>
          </a:solidFill>
          <a:latin typeface="+mj-lt"/>
          <a:ea typeface="+mj-ea"/>
          <a:cs typeface="+mj-cs"/>
        </a:defRPr>
      </a:lvl1pPr>
    </p:titleStyle>
    <p:bodyStyle>
      <a:lvl1pPr marL="0" indent="0" algn="l" defTabSz="914400" rtl="0" eaLnBrk="1" latinLnBrk="0" hangingPunct="1">
        <a:lnSpc>
          <a:spcPct val="90000"/>
        </a:lnSpc>
        <a:spcBef>
          <a:spcPts val="9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233363" indent="-177800" algn="l" defTabSz="914400" rtl="0" eaLnBrk="1" latinLnBrk="0" hangingPunct="1">
        <a:lnSpc>
          <a:spcPct val="90000"/>
        </a:lnSpc>
        <a:spcBef>
          <a:spcPts val="600"/>
        </a:spcBef>
        <a:buClr>
          <a:schemeClr val="accent3"/>
        </a:buClr>
        <a:buFont typeface="Arial" panose="020B0604020202020204" pitchFamily="34" charset="0"/>
        <a:buChar char="•"/>
        <a:defRPr sz="1400" kern="1200">
          <a:solidFill>
            <a:schemeClr val="tx1">
              <a:lumMod val="75000"/>
              <a:lumOff val="25000"/>
            </a:schemeClr>
          </a:solidFill>
          <a:latin typeface="+mn-lt"/>
          <a:ea typeface="+mn-ea"/>
          <a:cs typeface="+mn-cs"/>
        </a:defRPr>
      </a:lvl2pPr>
      <a:lvl3pPr marL="515938" indent="-177800" algn="l" defTabSz="914400" rtl="0" eaLnBrk="1" latinLnBrk="0" hangingPunct="1">
        <a:lnSpc>
          <a:spcPct val="90000"/>
        </a:lnSpc>
        <a:spcBef>
          <a:spcPts val="0"/>
        </a:spcBef>
        <a:buClr>
          <a:schemeClr val="accent3"/>
        </a:buClr>
        <a:buFont typeface="Calibri" panose="020F0502020204030204" pitchFamily="34" charset="0"/>
        <a:buChar char="–"/>
        <a:defRPr sz="1200" kern="1200">
          <a:solidFill>
            <a:schemeClr val="tx1">
              <a:lumMod val="75000"/>
              <a:lumOff val="25000"/>
            </a:schemeClr>
          </a:solidFill>
          <a:latin typeface="+mn-lt"/>
          <a:ea typeface="+mn-ea"/>
          <a:cs typeface="+mn-cs"/>
        </a:defRPr>
      </a:lvl3pPr>
      <a:lvl4pPr marL="739775" indent="-177800" algn="l" defTabSz="914400" rtl="0" eaLnBrk="1" latinLnBrk="0" hangingPunct="1">
        <a:lnSpc>
          <a:spcPct val="90000"/>
        </a:lnSpc>
        <a:spcBef>
          <a:spcPts val="0"/>
        </a:spcBef>
        <a:buClr>
          <a:schemeClr val="accent3"/>
        </a:buClr>
        <a:buFont typeface="Calibri" panose="020F0502020204030204" pitchFamily="34" charset="0"/>
        <a:buChar char="»"/>
        <a:defRPr sz="1100" kern="1200">
          <a:solidFill>
            <a:schemeClr val="tx1">
              <a:lumMod val="75000"/>
              <a:lumOff val="25000"/>
            </a:schemeClr>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1400" kern="1200">
          <a:solidFill>
            <a:srgbClr val="CC1A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os="240">
          <p15:clr>
            <a:srgbClr val="F26B43"/>
          </p15:clr>
        </p15:guide>
        <p15:guide id="4" pos="5520">
          <p15:clr>
            <a:srgbClr val="F26B43"/>
          </p15:clr>
        </p15:guide>
        <p15:guide id="6" orient="horz" pos="4100">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548155B-BCB5-465F-B7CF-1524070E17DB}"/>
              </a:ext>
            </a:extLst>
          </p:cNvPr>
          <p:cNvSpPr>
            <a:spLocks noGrp="1" noChangeArrowheads="1"/>
          </p:cNvSpPr>
          <p:nvPr>
            <p:ph type="title"/>
          </p:nvPr>
        </p:nvSpPr>
        <p:spPr bwMode="auto">
          <a:xfrm>
            <a:off x="1600200" y="838200"/>
            <a:ext cx="7086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CF3EB88-D856-4BFC-9454-0B904E54A1B3}"/>
              </a:ext>
            </a:extLst>
          </p:cNvPr>
          <p:cNvSpPr>
            <a:spLocks noGrp="1" noChangeArrowheads="1"/>
          </p:cNvSpPr>
          <p:nvPr>
            <p:ph type="body" idx="1"/>
          </p:nvPr>
        </p:nvSpPr>
        <p:spPr bwMode="auto">
          <a:xfrm>
            <a:off x="457200" y="2057400"/>
            <a:ext cx="8229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C95F3FB-4C55-4358-A4C2-BD7C1554BEB8}"/>
              </a:ext>
            </a:extLst>
          </p:cNvPr>
          <p:cNvSpPr>
            <a:spLocks noGrp="1" noChangeArrowheads="1"/>
          </p:cNvSpPr>
          <p:nvPr>
            <p:ph type="dt" sz="half" idx="2"/>
          </p:nvPr>
        </p:nvSpPr>
        <p:spPr bwMode="auto">
          <a:xfrm>
            <a:off x="457200" y="6473825"/>
            <a:ext cx="2133600"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000">
                <a:latin typeface="+mn-lt"/>
              </a:defRPr>
            </a:lvl1pPr>
          </a:lstStyle>
          <a:p>
            <a:pPr>
              <a:defRPr/>
            </a:pPr>
            <a:fld id="{705C3825-B453-4A1C-8944-F126496582D1}" type="datetimeFigureOut">
              <a:rPr lang="en-US"/>
              <a:pPr>
                <a:defRPr/>
              </a:pPr>
              <a:t>4/2/2020</a:t>
            </a:fld>
            <a:endParaRPr lang="en-US"/>
          </a:p>
        </p:txBody>
      </p:sp>
      <p:sp>
        <p:nvSpPr>
          <p:cNvPr id="1029" name="Rectangle 5">
            <a:extLst>
              <a:ext uri="{FF2B5EF4-FFF2-40B4-BE49-F238E27FC236}">
                <a16:creationId xmlns:a16="http://schemas.microsoft.com/office/drawing/2014/main" id="{EDD03F03-519F-4044-B545-35A6EB95049D}"/>
              </a:ext>
            </a:extLst>
          </p:cNvPr>
          <p:cNvSpPr>
            <a:spLocks noGrp="1" noChangeArrowheads="1"/>
          </p:cNvSpPr>
          <p:nvPr>
            <p:ph type="ftr" sz="quarter" idx="3"/>
          </p:nvPr>
        </p:nvSpPr>
        <p:spPr bwMode="auto">
          <a:xfrm>
            <a:off x="3124200" y="6473825"/>
            <a:ext cx="2895600"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000">
                <a:latin typeface="+mn-lt"/>
              </a:defRPr>
            </a:lvl1pPr>
          </a:lstStyle>
          <a:p>
            <a:pPr>
              <a:defRPr/>
            </a:pPr>
            <a:endParaRPr lang="en-US"/>
          </a:p>
        </p:txBody>
      </p:sp>
      <p:sp>
        <p:nvSpPr>
          <p:cNvPr id="1030" name="Rectangle 6">
            <a:extLst>
              <a:ext uri="{FF2B5EF4-FFF2-40B4-BE49-F238E27FC236}">
                <a16:creationId xmlns:a16="http://schemas.microsoft.com/office/drawing/2014/main" id="{CF3894EF-5164-4EC9-AF2D-1D85FAC60F23}"/>
              </a:ext>
            </a:extLst>
          </p:cNvPr>
          <p:cNvSpPr>
            <a:spLocks noGrp="1" noChangeArrowheads="1"/>
          </p:cNvSpPr>
          <p:nvPr>
            <p:ph type="sldNum" sz="quarter" idx="4"/>
          </p:nvPr>
        </p:nvSpPr>
        <p:spPr bwMode="auto">
          <a:xfrm>
            <a:off x="6553200" y="6473825"/>
            <a:ext cx="2133600"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D71C2738-4170-4353-BBA1-C83635D67A87}" type="slidenum">
              <a:rPr lang="en-US" altLang="en-US"/>
              <a:pPr>
                <a:defRPr/>
              </a:pPr>
              <a:t>‹#›</a:t>
            </a:fld>
            <a:endParaRPr lang="en-US" altLang="en-US"/>
          </a:p>
        </p:txBody>
      </p:sp>
    </p:spTree>
    <p:extLst>
      <p:ext uri="{BB962C8B-B14F-4D97-AF65-F5344CB8AC3E}">
        <p14:creationId xmlns:p14="http://schemas.microsoft.com/office/powerpoint/2010/main" val="925118633"/>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rtl="0" eaLnBrk="0" fontAlgn="base" hangingPunct="0">
        <a:spcBef>
          <a:spcPct val="0"/>
        </a:spcBef>
        <a:spcAft>
          <a:spcPct val="0"/>
        </a:spcAft>
        <a:defRPr sz="3600" b="1">
          <a:solidFill>
            <a:srgbClr val="993300"/>
          </a:solidFill>
          <a:latin typeface="+mj-lt"/>
          <a:ea typeface="+mj-ea"/>
          <a:cs typeface="+mj-cs"/>
        </a:defRPr>
      </a:lvl1pPr>
      <a:lvl2pPr algn="ctr" rtl="0" eaLnBrk="0" fontAlgn="base" hangingPunct="0">
        <a:spcBef>
          <a:spcPct val="0"/>
        </a:spcBef>
        <a:spcAft>
          <a:spcPct val="0"/>
        </a:spcAft>
        <a:defRPr sz="3600" b="1">
          <a:solidFill>
            <a:srgbClr val="993300"/>
          </a:solidFill>
          <a:latin typeface="Arial" charset="0"/>
        </a:defRPr>
      </a:lvl2pPr>
      <a:lvl3pPr algn="ctr" rtl="0" eaLnBrk="0" fontAlgn="base" hangingPunct="0">
        <a:spcBef>
          <a:spcPct val="0"/>
        </a:spcBef>
        <a:spcAft>
          <a:spcPct val="0"/>
        </a:spcAft>
        <a:defRPr sz="3600" b="1">
          <a:solidFill>
            <a:srgbClr val="993300"/>
          </a:solidFill>
          <a:latin typeface="Arial" charset="0"/>
        </a:defRPr>
      </a:lvl3pPr>
      <a:lvl4pPr algn="ctr" rtl="0" eaLnBrk="0" fontAlgn="base" hangingPunct="0">
        <a:spcBef>
          <a:spcPct val="0"/>
        </a:spcBef>
        <a:spcAft>
          <a:spcPct val="0"/>
        </a:spcAft>
        <a:defRPr sz="3600" b="1">
          <a:solidFill>
            <a:srgbClr val="993300"/>
          </a:solidFill>
          <a:latin typeface="Arial" charset="0"/>
        </a:defRPr>
      </a:lvl4pPr>
      <a:lvl5pPr algn="ctr" rtl="0" eaLnBrk="0" fontAlgn="base" hangingPunct="0">
        <a:spcBef>
          <a:spcPct val="0"/>
        </a:spcBef>
        <a:spcAft>
          <a:spcPct val="0"/>
        </a:spcAft>
        <a:defRPr sz="3600" b="1">
          <a:solidFill>
            <a:srgbClr val="993300"/>
          </a:solidFill>
          <a:latin typeface="Arial" charset="0"/>
        </a:defRPr>
      </a:lvl5pPr>
      <a:lvl6pPr marL="457200" algn="ctr" rtl="0" eaLnBrk="1" fontAlgn="base" hangingPunct="1">
        <a:spcBef>
          <a:spcPct val="0"/>
        </a:spcBef>
        <a:spcAft>
          <a:spcPct val="0"/>
        </a:spcAft>
        <a:defRPr sz="3600" b="1">
          <a:solidFill>
            <a:srgbClr val="993300"/>
          </a:solidFill>
          <a:latin typeface="Arial" charset="0"/>
        </a:defRPr>
      </a:lvl6pPr>
      <a:lvl7pPr marL="914400" algn="ctr" rtl="0" eaLnBrk="1" fontAlgn="base" hangingPunct="1">
        <a:spcBef>
          <a:spcPct val="0"/>
        </a:spcBef>
        <a:spcAft>
          <a:spcPct val="0"/>
        </a:spcAft>
        <a:defRPr sz="3600" b="1">
          <a:solidFill>
            <a:srgbClr val="993300"/>
          </a:solidFill>
          <a:latin typeface="Arial" charset="0"/>
        </a:defRPr>
      </a:lvl7pPr>
      <a:lvl8pPr marL="1371600" algn="ctr" rtl="0" eaLnBrk="1" fontAlgn="base" hangingPunct="1">
        <a:spcBef>
          <a:spcPct val="0"/>
        </a:spcBef>
        <a:spcAft>
          <a:spcPct val="0"/>
        </a:spcAft>
        <a:defRPr sz="3600" b="1">
          <a:solidFill>
            <a:srgbClr val="993300"/>
          </a:solidFill>
          <a:latin typeface="Arial" charset="0"/>
        </a:defRPr>
      </a:lvl8pPr>
      <a:lvl9pPr marL="1828800" algn="ctr" rtl="0" eaLnBrk="1" fontAlgn="base" hangingPunct="1">
        <a:spcBef>
          <a:spcPct val="0"/>
        </a:spcBef>
        <a:spcAft>
          <a:spcPct val="0"/>
        </a:spcAft>
        <a:defRPr sz="3600" b="1">
          <a:solidFill>
            <a:srgbClr val="993300"/>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5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17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Straight Connector 15">
            <a:extLst>
              <a:ext uri="{FF2B5EF4-FFF2-40B4-BE49-F238E27FC236}">
                <a16:creationId xmlns:a16="http://schemas.microsoft.com/office/drawing/2014/main" id="{36C94E59-A2E2-4F74-80C3-D3ADFAEC39D6}"/>
              </a:ext>
            </a:extLst>
          </p:cNvPr>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solidFill>
                <a:prstClr val="black"/>
              </a:solidFill>
              <a:latin typeface="Century Schoolbook"/>
            </a:endParaRPr>
          </a:p>
        </p:txBody>
      </p:sp>
      <p:sp>
        <p:nvSpPr>
          <p:cNvPr id="22" name="Title Placeholder 21">
            <a:extLst>
              <a:ext uri="{FF2B5EF4-FFF2-40B4-BE49-F238E27FC236}">
                <a16:creationId xmlns:a16="http://schemas.microsoft.com/office/drawing/2014/main" id="{F6E7A7A5-BFE1-4465-B1A6-16C6859E1D8A}"/>
              </a:ext>
            </a:extLst>
          </p:cNvPr>
          <p:cNvSpPr>
            <a:spLocks noGrp="1"/>
          </p:cNvSpPr>
          <p:nvPr>
            <p:ph type="title"/>
          </p:nvPr>
        </p:nvSpPr>
        <p:spPr>
          <a:xfrm>
            <a:off x="457200" y="274638"/>
            <a:ext cx="7467600" cy="1143000"/>
          </a:xfrm>
          <a:prstGeom prst="rect">
            <a:avLst/>
          </a:prstGeom>
        </p:spPr>
        <p:txBody>
          <a:bodyPr vert="horz" anchor="b">
            <a:normAutofit/>
          </a:bodyPr>
          <a:lstStyle/>
          <a:p>
            <a:r>
              <a:rPr lang="en-US"/>
              <a:t>Click to edit Master title style</a:t>
            </a:r>
          </a:p>
        </p:txBody>
      </p:sp>
      <p:sp>
        <p:nvSpPr>
          <p:cNvPr id="2052" name="Text Placeholder 12">
            <a:extLst>
              <a:ext uri="{FF2B5EF4-FFF2-40B4-BE49-F238E27FC236}">
                <a16:creationId xmlns:a16="http://schemas.microsoft.com/office/drawing/2014/main" id="{FD0AE75D-2282-4F7E-AB41-7D4ADC143C54}"/>
              </a:ext>
            </a:extLst>
          </p:cNvPr>
          <p:cNvSpPr>
            <a:spLocks noGrp="1"/>
          </p:cNvSpPr>
          <p:nvPr>
            <p:ph type="body" idx="1"/>
          </p:nvPr>
        </p:nvSpPr>
        <p:spPr bwMode="auto">
          <a:xfrm>
            <a:off x="457200" y="1600200"/>
            <a:ext cx="7467600"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1D7188FB-F29C-4E9E-926E-70A8D1F1CBBB}"/>
              </a:ext>
            </a:extLst>
          </p:cNvPr>
          <p:cNvSpPr>
            <a:spLocks noGrp="1"/>
          </p:cNvSpPr>
          <p:nvPr>
            <p:ph type="dt" sz="half" idx="2"/>
          </p:nvPr>
        </p:nvSpPr>
        <p:spPr>
          <a:xfrm rot="5400000">
            <a:off x="7589045" y="1081881"/>
            <a:ext cx="2011362" cy="384175"/>
          </a:xfrm>
          <a:prstGeom prst="rect">
            <a:avLst/>
          </a:prstGeom>
        </p:spPr>
        <p:txBody>
          <a:bodyPr vert="horz" anchor="ctr" anchorCtr="0"/>
          <a:lstStyle>
            <a:lvl1pPr algn="r" eaLnBrk="1" fontAlgn="auto" latinLnBrk="0" hangingPunct="1">
              <a:spcBef>
                <a:spcPts val="0"/>
              </a:spcBef>
              <a:spcAft>
                <a:spcPts val="0"/>
              </a:spcAft>
              <a:defRPr kumimoji="0" sz="1200" smtClean="0">
                <a:solidFill>
                  <a:srgbClr val="575F6D"/>
                </a:solidFill>
                <a:latin typeface="Century Schoolbook"/>
              </a:defRPr>
            </a:lvl1pPr>
          </a:lstStyle>
          <a:p>
            <a:pPr>
              <a:defRPr/>
            </a:pPr>
            <a:fld id="{2CDB9C04-DB94-4CCA-822C-04B5E93F0D62}" type="datetimeFigureOut">
              <a:rPr lang="en-US"/>
              <a:pPr>
                <a:defRPr/>
              </a:pPr>
              <a:t>4/2/2020</a:t>
            </a:fld>
            <a:endParaRPr lang="en-US"/>
          </a:p>
        </p:txBody>
      </p:sp>
      <p:sp>
        <p:nvSpPr>
          <p:cNvPr id="3" name="Footer Placeholder 2">
            <a:extLst>
              <a:ext uri="{FF2B5EF4-FFF2-40B4-BE49-F238E27FC236}">
                <a16:creationId xmlns:a16="http://schemas.microsoft.com/office/drawing/2014/main" id="{4354738B-351E-4EC9-AEF4-03A14BF3EC42}"/>
              </a:ext>
            </a:extLst>
          </p:cNvPr>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fontAlgn="auto" latinLnBrk="0" hangingPunct="1">
              <a:spcBef>
                <a:spcPts val="0"/>
              </a:spcBef>
              <a:spcAft>
                <a:spcPts val="0"/>
              </a:spcAft>
              <a:defRPr kumimoji="0" sz="1200">
                <a:solidFill>
                  <a:srgbClr val="575F6D"/>
                </a:solidFill>
                <a:latin typeface="Century Schoolbook"/>
              </a:defRPr>
            </a:lvl1pPr>
          </a:lstStyle>
          <a:p>
            <a:pPr>
              <a:defRPr/>
            </a:pPr>
            <a:endParaRPr lang="en-US"/>
          </a:p>
        </p:txBody>
      </p:sp>
      <p:sp>
        <p:nvSpPr>
          <p:cNvPr id="7" name="Straight Connector 6">
            <a:extLst>
              <a:ext uri="{FF2B5EF4-FFF2-40B4-BE49-F238E27FC236}">
                <a16:creationId xmlns:a16="http://schemas.microsoft.com/office/drawing/2014/main" id="{F4C1BE38-815B-43B0-85DB-147C8F3ACB9D}"/>
              </a:ext>
            </a:extLst>
          </p:cNvPr>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1" fontAlgn="auto" hangingPunct="1">
              <a:spcBef>
                <a:spcPts val="0"/>
              </a:spcBef>
              <a:spcAft>
                <a:spcPts val="0"/>
              </a:spcAft>
              <a:defRPr/>
            </a:pPr>
            <a:endParaRPr lang="en-US">
              <a:solidFill>
                <a:prstClr val="black"/>
              </a:solidFill>
              <a:latin typeface="Century Schoolbook"/>
            </a:endParaRPr>
          </a:p>
        </p:txBody>
      </p:sp>
      <p:sp>
        <p:nvSpPr>
          <p:cNvPr id="2056" name="Straight Connector 8">
            <a:extLst>
              <a:ext uri="{FF2B5EF4-FFF2-40B4-BE49-F238E27FC236}">
                <a16:creationId xmlns:a16="http://schemas.microsoft.com/office/drawing/2014/main" id="{77BBE1BD-12B2-4490-9347-2F5CAAAAC92E}"/>
              </a:ext>
            </a:extLst>
          </p:cNvPr>
          <p:cNvSpPr>
            <a:spLocks noChangeShapeType="1"/>
          </p:cNvSpPr>
          <p:nvPr/>
        </p:nvSpPr>
        <p:spPr bwMode="auto">
          <a:xfrm>
            <a:off x="89916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Rectangle 9">
            <a:extLst>
              <a:ext uri="{FF2B5EF4-FFF2-40B4-BE49-F238E27FC236}">
                <a16:creationId xmlns:a16="http://schemas.microsoft.com/office/drawing/2014/main" id="{A5952114-44C4-4B6A-A83B-B699FE94AE3C}"/>
              </a:ext>
            </a:extLst>
          </p:cNvPr>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058" name="Straight Connector 10">
            <a:extLst>
              <a:ext uri="{FF2B5EF4-FFF2-40B4-BE49-F238E27FC236}">
                <a16:creationId xmlns:a16="http://schemas.microsoft.com/office/drawing/2014/main" id="{4FDB879C-6831-4E4B-B2C8-3FD137EEAA77}"/>
              </a:ext>
            </a:extLst>
          </p:cNvPr>
          <p:cNvSpPr>
            <a:spLocks noChangeShapeType="1"/>
          </p:cNvSpPr>
          <p:nvPr/>
        </p:nvSpPr>
        <p:spPr bwMode="auto">
          <a:xfrm>
            <a:off x="89154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Oval 11">
            <a:extLst>
              <a:ext uri="{FF2B5EF4-FFF2-40B4-BE49-F238E27FC236}">
                <a16:creationId xmlns:a16="http://schemas.microsoft.com/office/drawing/2014/main" id="{00D3BEA4-2EB6-4525-8078-40D8AC02FE4A}"/>
              </a:ext>
            </a:extLst>
          </p:cNvPr>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23" name="Slide Number Placeholder 22">
            <a:extLst>
              <a:ext uri="{FF2B5EF4-FFF2-40B4-BE49-F238E27FC236}">
                <a16:creationId xmlns:a16="http://schemas.microsoft.com/office/drawing/2014/main" id="{69ADA5A2-6729-419E-9388-4B40159C471B}"/>
              </a:ext>
            </a:extLst>
          </p:cNvPr>
          <p:cNvSpPr>
            <a:spLocks noGrp="1"/>
          </p:cNvSpPr>
          <p:nvPr>
            <p:ph type="sldNum" sz="quarter" idx="4"/>
          </p:nvPr>
        </p:nvSpPr>
        <p:spPr>
          <a:xfrm>
            <a:off x="8129588" y="5734050"/>
            <a:ext cx="609600" cy="520700"/>
          </a:xfrm>
          <a:prstGeom prst="rect">
            <a:avLst/>
          </a:prstGeom>
        </p:spPr>
        <p:txBody>
          <a:bodyPr vert="horz" anchor="ctr"/>
          <a:lstStyle>
            <a:lvl1pPr algn="ctr" eaLnBrk="1" fontAlgn="auto" latinLnBrk="0" hangingPunct="1">
              <a:spcBef>
                <a:spcPts val="0"/>
              </a:spcBef>
              <a:spcAft>
                <a:spcPts val="0"/>
              </a:spcAft>
              <a:defRPr kumimoji="0" sz="1400" b="1" smtClean="0">
                <a:solidFill>
                  <a:srgbClr val="FFFFFF"/>
                </a:solidFill>
                <a:latin typeface="Century Schoolbook"/>
              </a:defRPr>
            </a:lvl1pPr>
          </a:lstStyle>
          <a:p>
            <a:pPr>
              <a:defRPr/>
            </a:pPr>
            <a:fld id="{6333AB83-2B8C-4B8A-B93C-CD829428CC52}" type="slidenum">
              <a:rPr lang="en-US"/>
              <a:pPr>
                <a:defRPr/>
              </a:pPr>
              <a:t>‹#›</a:t>
            </a:fld>
            <a:endParaRPr lang="en-US"/>
          </a:p>
        </p:txBody>
      </p:sp>
    </p:spTree>
    <p:extLst>
      <p:ext uri="{BB962C8B-B14F-4D97-AF65-F5344CB8AC3E}">
        <p14:creationId xmlns:p14="http://schemas.microsoft.com/office/powerpoint/2010/main" val="447903300"/>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rtl="0" fontAlgn="base">
        <a:spcBef>
          <a:spcPct val="0"/>
        </a:spcBef>
        <a:spcAft>
          <a:spcPct val="0"/>
        </a:spcAft>
        <a:defRPr sz="3000" kern="1200" cap="small">
          <a:solidFill>
            <a:schemeClr val="tx2"/>
          </a:solidFill>
          <a:latin typeface="+mj-lt"/>
          <a:ea typeface="+mj-ea"/>
          <a:cs typeface="+mj-cs"/>
        </a:defRPr>
      </a:lvl1pPr>
      <a:lvl2pPr algn="l" rtl="0" fontAlgn="base">
        <a:spcBef>
          <a:spcPct val="0"/>
        </a:spcBef>
        <a:spcAft>
          <a:spcPct val="0"/>
        </a:spcAft>
        <a:defRPr sz="3000">
          <a:solidFill>
            <a:schemeClr val="tx2"/>
          </a:solidFill>
          <a:latin typeface="Century Schoolbook" panose="02040604050505020304" pitchFamily="18" charset="0"/>
        </a:defRPr>
      </a:lvl2pPr>
      <a:lvl3pPr algn="l" rtl="0" fontAlgn="base">
        <a:spcBef>
          <a:spcPct val="0"/>
        </a:spcBef>
        <a:spcAft>
          <a:spcPct val="0"/>
        </a:spcAft>
        <a:defRPr sz="3000">
          <a:solidFill>
            <a:schemeClr val="tx2"/>
          </a:solidFill>
          <a:latin typeface="Century Schoolbook" panose="02040604050505020304" pitchFamily="18" charset="0"/>
        </a:defRPr>
      </a:lvl3pPr>
      <a:lvl4pPr algn="l" rtl="0" fontAlgn="base">
        <a:spcBef>
          <a:spcPct val="0"/>
        </a:spcBef>
        <a:spcAft>
          <a:spcPct val="0"/>
        </a:spcAft>
        <a:defRPr sz="3000">
          <a:solidFill>
            <a:schemeClr val="tx2"/>
          </a:solidFill>
          <a:latin typeface="Century Schoolbook" panose="02040604050505020304" pitchFamily="18" charset="0"/>
        </a:defRPr>
      </a:lvl4pPr>
      <a:lvl5pPr algn="l" rtl="0" fontAlgn="base">
        <a:spcBef>
          <a:spcPct val="0"/>
        </a:spcBef>
        <a:spcAft>
          <a:spcPct val="0"/>
        </a:spcAft>
        <a:defRPr sz="3000">
          <a:solidFill>
            <a:schemeClr val="tx2"/>
          </a:solidFill>
          <a:latin typeface="Century Schoolbook" panose="02040604050505020304" pitchFamily="18" charset="0"/>
        </a:defRPr>
      </a:lvl5pPr>
      <a:lvl6pPr marL="457200" algn="l" rtl="0" fontAlgn="base">
        <a:spcBef>
          <a:spcPct val="0"/>
        </a:spcBef>
        <a:spcAft>
          <a:spcPct val="0"/>
        </a:spcAft>
        <a:defRPr sz="3000">
          <a:solidFill>
            <a:schemeClr val="tx2"/>
          </a:solidFill>
          <a:latin typeface="Century Schoolbook" panose="02040604050505020304" pitchFamily="18" charset="0"/>
        </a:defRPr>
      </a:lvl6pPr>
      <a:lvl7pPr marL="914400" algn="l" rtl="0" fontAlgn="base">
        <a:spcBef>
          <a:spcPct val="0"/>
        </a:spcBef>
        <a:spcAft>
          <a:spcPct val="0"/>
        </a:spcAft>
        <a:defRPr sz="3000">
          <a:solidFill>
            <a:schemeClr val="tx2"/>
          </a:solidFill>
          <a:latin typeface="Century Schoolbook" panose="02040604050505020304" pitchFamily="18" charset="0"/>
        </a:defRPr>
      </a:lvl7pPr>
      <a:lvl8pPr marL="1371600" algn="l" rtl="0" fontAlgn="base">
        <a:spcBef>
          <a:spcPct val="0"/>
        </a:spcBef>
        <a:spcAft>
          <a:spcPct val="0"/>
        </a:spcAft>
        <a:defRPr sz="3000">
          <a:solidFill>
            <a:schemeClr val="tx2"/>
          </a:solidFill>
          <a:latin typeface="Century Schoolbook" panose="02040604050505020304" pitchFamily="18" charset="0"/>
        </a:defRPr>
      </a:lvl8pPr>
      <a:lvl9pPr marL="1828800" algn="l" rtl="0" fontAlgn="base">
        <a:spcBef>
          <a:spcPct val="0"/>
        </a:spcBef>
        <a:spcAft>
          <a:spcPct val="0"/>
        </a:spcAft>
        <a:defRPr sz="3000">
          <a:solidFill>
            <a:schemeClr val="tx2"/>
          </a:solidFill>
          <a:latin typeface="Century Schoolbook" panose="02040604050505020304" pitchFamily="18" charset="0"/>
        </a:defRPr>
      </a:lvl9pPr>
    </p:titleStyle>
    <p:bodyStyle>
      <a:lvl1pPr marL="273050" indent="-273050" algn="l" rtl="0" fontAlgn="base">
        <a:spcBef>
          <a:spcPts val="600"/>
        </a:spcBef>
        <a:spcAft>
          <a:spcPct val="0"/>
        </a:spcAft>
        <a:buClr>
          <a:schemeClr val="accent1"/>
        </a:buClr>
        <a:buSzPct val="70000"/>
        <a:buFont typeface="Wingdings" panose="05000000000000000000" pitchFamily="2" charset="2"/>
        <a:buChar char=""/>
        <a:defRPr sz="2400" kern="1200">
          <a:solidFill>
            <a:schemeClr val="tx1"/>
          </a:solidFill>
          <a:latin typeface="+mn-lt"/>
          <a:ea typeface="+mn-ea"/>
          <a:cs typeface="+mn-cs"/>
        </a:defRPr>
      </a:lvl1pPr>
      <a:lvl2pPr marL="639763" indent="-273050" algn="l" rtl="0" fontAlgn="base">
        <a:spcBef>
          <a:spcPct val="20000"/>
        </a:spcBef>
        <a:spcAft>
          <a:spcPct val="0"/>
        </a:spcAft>
        <a:buClr>
          <a:schemeClr val="accent1"/>
        </a:buClr>
        <a:buSzPct val="80000"/>
        <a:buFont typeface="Wingdings 2" panose="05020102010507070707" pitchFamily="18" charset="2"/>
        <a:buChar char=""/>
        <a:defRPr sz="2100" kern="1200">
          <a:solidFill>
            <a:schemeClr val="tx1"/>
          </a:solidFill>
          <a:latin typeface="+mn-lt"/>
          <a:ea typeface="+mn-ea"/>
          <a:cs typeface="+mn-cs"/>
        </a:defRPr>
      </a:lvl2pPr>
      <a:lvl3pPr marL="914400" indent="-182563" algn="l" rtl="0" fontAlgn="base">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187450" indent="-182563" algn="l" rtl="0" fontAlgn="base">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462088" indent="-182563" algn="l" rtl="0" fontAlgn="base">
        <a:spcBef>
          <a:spcPct val="20000"/>
        </a:spcBef>
        <a:spcAft>
          <a:spcPct val="0"/>
        </a:spcAft>
        <a:buClr>
          <a:srgbClr val="BDCAE9"/>
        </a:buClr>
        <a:buSzPct val="68000"/>
        <a:buFont typeface="Wingdings 2" panose="05020102010507070707"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CC9860-AA27-4167-A2A8-CAF6C654A2BD}" type="slidenum">
              <a:rPr lang="en-US" smtClean="0"/>
              <a:t>‹#›</a:t>
            </a:fld>
            <a:endParaRPr lang="en-US" dirty="0"/>
          </a:p>
        </p:txBody>
      </p:sp>
      <p:pic>
        <p:nvPicPr>
          <p:cNvPr id="8" name="Picture 7"/>
          <p:cNvPicPr>
            <a:picLocks noChangeAspect="1"/>
          </p:cNvPicPr>
          <p:nvPr userDrawn="1"/>
        </p:nvPicPr>
        <p:blipFill rotWithShape="1">
          <a:blip r:embed="rId18">
            <a:extLst>
              <a:ext uri="{28A0092B-C50C-407E-A947-70E740481C1C}">
                <a14:useLocalDpi xmlns:a14="http://schemas.microsoft.com/office/drawing/2010/main" val="0"/>
              </a:ext>
            </a:extLst>
          </a:blip>
          <a:srcRect l="14790" t="34910" r="13292" b="35231"/>
          <a:stretch/>
        </p:blipFill>
        <p:spPr>
          <a:xfrm>
            <a:off x="214313" y="5778310"/>
            <a:ext cx="2271712" cy="943165"/>
          </a:xfrm>
          <a:prstGeom prst="rect">
            <a:avLst/>
          </a:prstGeom>
        </p:spPr>
      </p:pic>
    </p:spTree>
    <p:extLst>
      <p:ext uri="{BB962C8B-B14F-4D97-AF65-F5344CB8AC3E}">
        <p14:creationId xmlns:p14="http://schemas.microsoft.com/office/powerpoint/2010/main" val="9472266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504FA3B-FC6C-4755-93D5-A9ECA94D3663}" type="datetimeFigureOut">
              <a:rPr lang="en-US" smtClean="0"/>
              <a:pPr/>
              <a:t>4/2/2020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3DD72DF-8B13-4D02-8E48-F3DA00BC13BB}" type="slidenum">
              <a:rPr lang="en-US" smtClean="0"/>
              <a:pPr/>
              <a:t>‹#›</a:t>
            </a:fld>
            <a:endParaRPr lang="en-US" dirty="0"/>
          </a:p>
        </p:txBody>
      </p:sp>
    </p:spTree>
    <p:extLst>
      <p:ext uri="{BB962C8B-B14F-4D97-AF65-F5344CB8AC3E}">
        <p14:creationId xmlns:p14="http://schemas.microsoft.com/office/powerpoint/2010/main" val="375638211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1026" name="Straight Connector 9"/>
          <p:cNvCxnSpPr>
            <a:cxnSpLocks noChangeShapeType="1"/>
          </p:cNvCxnSpPr>
          <p:nvPr/>
        </p:nvCxnSpPr>
        <p:spPr bwMode="auto">
          <a:xfrm rot="5400000">
            <a:off x="5654675" y="5881688"/>
            <a:ext cx="542925"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cxnSp>
      <p:pic>
        <p:nvPicPr>
          <p:cNvPr id="1027" name="Picture 8" descr="TitleFooterGraphic.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714875"/>
            <a:ext cx="9144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0228115"/>
      </p:ext>
    </p:extLst>
  </p:cSld>
  <p:clrMap bg1="lt1" tx1="dk1" bg2="lt2" tx2="dk2" accent1="accent1" accent2="accent2" accent3="accent3" accent4="accent4" accent5="accent5" accent6="accent6" hlink="hlink" folHlink="folHlink"/>
  <p:txStyles>
    <p:titleStyle>
      <a:lvl1pPr algn="ctr" rtl="0" eaLnBrk="1" fontAlgn="base" hangingPunct="1">
        <a:spcBef>
          <a:spcPct val="0"/>
        </a:spcBef>
        <a:spcAft>
          <a:spcPct val="0"/>
        </a:spcAft>
        <a:defRPr sz="4400" kern="1200">
          <a:solidFill>
            <a:schemeClr val="tx1"/>
          </a:solidFill>
          <a:latin typeface="+mj-lt"/>
          <a:ea typeface="ＭＳ Ｐゴシック" pitchFamily="34" charset="-128"/>
          <a:cs typeface="ＭＳ Ｐゴシック"/>
        </a:defRPr>
      </a:lvl1pPr>
      <a:lvl2pPr algn="ctr" rtl="0" eaLnBrk="1" fontAlgn="base" hangingPunct="1">
        <a:spcBef>
          <a:spcPct val="0"/>
        </a:spcBef>
        <a:spcAft>
          <a:spcPct val="0"/>
        </a:spcAft>
        <a:defRPr sz="4400">
          <a:solidFill>
            <a:schemeClr val="tx1"/>
          </a:solidFill>
          <a:latin typeface="Calibri" pitchFamily="34" charset="0"/>
          <a:ea typeface="ＭＳ Ｐゴシック" pitchFamily="34" charset="-128"/>
          <a:cs typeface="ＭＳ Ｐゴシック"/>
        </a:defRPr>
      </a:lvl2pPr>
      <a:lvl3pPr algn="ctr" rtl="0" eaLnBrk="1" fontAlgn="base" hangingPunct="1">
        <a:spcBef>
          <a:spcPct val="0"/>
        </a:spcBef>
        <a:spcAft>
          <a:spcPct val="0"/>
        </a:spcAft>
        <a:defRPr sz="4400">
          <a:solidFill>
            <a:schemeClr val="tx1"/>
          </a:solidFill>
          <a:latin typeface="Calibri" pitchFamily="34" charset="0"/>
          <a:ea typeface="ＭＳ Ｐゴシック" pitchFamily="34" charset="-128"/>
          <a:cs typeface="ＭＳ Ｐゴシック"/>
        </a:defRPr>
      </a:lvl3pPr>
      <a:lvl4pPr algn="ctr" rtl="0" eaLnBrk="1" fontAlgn="base" hangingPunct="1">
        <a:spcBef>
          <a:spcPct val="0"/>
        </a:spcBef>
        <a:spcAft>
          <a:spcPct val="0"/>
        </a:spcAft>
        <a:defRPr sz="4400">
          <a:solidFill>
            <a:schemeClr val="tx1"/>
          </a:solidFill>
          <a:latin typeface="Calibri" pitchFamily="34" charset="0"/>
          <a:ea typeface="ＭＳ Ｐゴシック" pitchFamily="34" charset="-128"/>
          <a:cs typeface="ＭＳ Ｐゴシック"/>
        </a:defRPr>
      </a:lvl4pPr>
      <a:lvl5pPr algn="ctr" rtl="0" eaLnBrk="1" fontAlgn="base" hangingPunct="1">
        <a:spcBef>
          <a:spcPct val="0"/>
        </a:spcBef>
        <a:spcAft>
          <a:spcPct val="0"/>
        </a:spcAft>
        <a:defRPr sz="4400">
          <a:solidFill>
            <a:schemeClr val="tx1"/>
          </a:solidFill>
          <a:latin typeface="Calibri" pitchFamily="34" charset="0"/>
          <a:ea typeface="ＭＳ Ｐゴシック" pitchFamily="34" charset="-128"/>
          <a:cs typeface="ＭＳ Ｐゴシック"/>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ＭＳ Ｐゴシック" pitchFamily="34" charset="-128"/>
          <a:cs typeface="ＭＳ Ｐゴシック"/>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ＭＳ Ｐゴシック" pitchFamily="-112" charset="-128"/>
          <a:cs typeface="ＭＳ Ｐゴシック"/>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ＭＳ Ｐゴシック" pitchFamily="-112" charset="-128"/>
          <a:cs typeface="ＭＳ Ｐゴシック"/>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pitchFamily="-112" charset="-128"/>
          <a:cs typeface="ＭＳ Ｐゴシック"/>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pitchFamily="-112" charset="-128"/>
          <a:cs typeface="ＭＳ Ｐゴシック"/>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8" descr="MainBorder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0"/>
            <a:ext cx="9155113" cy="69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Slide Number Placeholder 14"/>
          <p:cNvSpPr txBox="1">
            <a:spLocks/>
          </p:cNvSpPr>
          <p:nvPr/>
        </p:nvSpPr>
        <p:spPr bwMode="auto">
          <a:xfrm>
            <a:off x="6553200" y="63500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defRPr/>
            </a:pPr>
            <a:fld id="{31F77A1E-05AF-4AA3-BDDF-F44E635EFCC2}" type="slidenum">
              <a:rPr lang="en-US" altLang="en-US" sz="800" smtClean="0"/>
              <a:pPr algn="r" eaLnBrk="1" hangingPunct="1">
                <a:defRPr/>
              </a:pPr>
              <a:t>‹#›</a:t>
            </a:fld>
            <a:endParaRPr lang="en-US" altLang="en-US" sz="800" dirty="0"/>
          </a:p>
        </p:txBody>
      </p:sp>
      <p:pic>
        <p:nvPicPr>
          <p:cNvPr id="2052" name="Picture 5" descr="Q_only_2c_cmyk.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1463" y="6096000"/>
            <a:ext cx="414337"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1706708"/>
      </p:ext>
    </p:extLst>
  </p:cSld>
  <p:clrMap bg1="lt1" tx1="dk1" bg2="lt2" tx2="dk2" accent1="accent1" accent2="accent2" accent3="accent3" accent4="accent4" accent5="accent5" accent6="accent6" hlink="hlink" folHlink="folHlink"/>
  <p:txStyles>
    <p:titleStyle>
      <a:lvl1pPr algn="ctr" rtl="0" eaLnBrk="1" fontAlgn="base" hangingPunct="1">
        <a:spcBef>
          <a:spcPct val="0"/>
        </a:spcBef>
        <a:spcAft>
          <a:spcPct val="0"/>
        </a:spcAft>
        <a:defRPr sz="4400">
          <a:solidFill>
            <a:schemeClr val="tx2"/>
          </a:solidFill>
          <a:latin typeface="+mj-lt"/>
          <a:ea typeface="ＭＳ Ｐゴシック" pitchFamily="34" charset="-128"/>
          <a:cs typeface="ＭＳ Ｐゴシック"/>
        </a:defRPr>
      </a:lvl1pPr>
      <a:lvl2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2pPr>
      <a:lvl3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3pPr>
      <a:lvl4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4pPr>
      <a:lvl5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pitchFamily="34" charset="-128"/>
          <a:cs typeface="ＭＳ Ｐゴシック"/>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112" charset="-128"/>
          <a:cs typeface="ＭＳ Ｐゴシック"/>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12" charset="-128"/>
          <a:cs typeface="ＭＳ Ｐゴシック"/>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12" charset="-128"/>
          <a:cs typeface="ＭＳ Ｐゴシック"/>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8" descr="MainBorder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0"/>
            <a:ext cx="9155113" cy="69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Slide Number Placeholder 14"/>
          <p:cNvSpPr txBox="1">
            <a:spLocks/>
          </p:cNvSpPr>
          <p:nvPr/>
        </p:nvSpPr>
        <p:spPr bwMode="auto">
          <a:xfrm>
            <a:off x="6553200" y="63500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defRPr/>
            </a:pPr>
            <a:fld id="{31F77A1E-05AF-4AA3-BDDF-F44E635EFCC2}" type="slidenum">
              <a:rPr lang="en-US" altLang="en-US" sz="800" smtClean="0"/>
              <a:pPr algn="r" eaLnBrk="1" hangingPunct="1">
                <a:defRPr/>
              </a:pPr>
              <a:t>‹#›</a:t>
            </a:fld>
            <a:endParaRPr lang="en-US" altLang="en-US" sz="800" dirty="0"/>
          </a:p>
        </p:txBody>
      </p:sp>
      <p:pic>
        <p:nvPicPr>
          <p:cNvPr id="2052" name="Picture 5" descr="Q_only_2c_cmyk.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1463" y="6096000"/>
            <a:ext cx="414337"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7699470"/>
      </p:ext>
    </p:extLst>
  </p:cSld>
  <p:clrMap bg1="lt1" tx1="dk1" bg2="lt2" tx2="dk2" accent1="accent1" accent2="accent2" accent3="accent3" accent4="accent4" accent5="accent5" accent6="accent6" hlink="hlink" folHlink="folHlink"/>
  <p:txStyles>
    <p:titleStyle>
      <a:lvl1pPr algn="ctr" rtl="0" eaLnBrk="1" fontAlgn="base" hangingPunct="1">
        <a:spcBef>
          <a:spcPct val="0"/>
        </a:spcBef>
        <a:spcAft>
          <a:spcPct val="0"/>
        </a:spcAft>
        <a:defRPr sz="4400">
          <a:solidFill>
            <a:schemeClr val="tx2"/>
          </a:solidFill>
          <a:latin typeface="+mj-lt"/>
          <a:ea typeface="ＭＳ Ｐゴシック" pitchFamily="34" charset="-128"/>
          <a:cs typeface="ＭＳ Ｐゴシック"/>
        </a:defRPr>
      </a:lvl1pPr>
      <a:lvl2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2pPr>
      <a:lvl3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3pPr>
      <a:lvl4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4pPr>
      <a:lvl5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pitchFamily="34" charset="-128"/>
          <a:cs typeface="ＭＳ Ｐゴシック"/>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112" charset="-128"/>
          <a:cs typeface="ＭＳ Ｐゴシック"/>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12" charset="-128"/>
          <a:cs typeface="ＭＳ Ｐゴシック"/>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12" charset="-128"/>
          <a:cs typeface="ＭＳ Ｐゴシック"/>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8" descr="MainBorder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0"/>
            <a:ext cx="9155113" cy="69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Slide Number Placeholder 14"/>
          <p:cNvSpPr txBox="1">
            <a:spLocks/>
          </p:cNvSpPr>
          <p:nvPr/>
        </p:nvSpPr>
        <p:spPr bwMode="auto">
          <a:xfrm>
            <a:off x="6553200" y="63500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defRPr/>
            </a:pPr>
            <a:fld id="{31F77A1E-05AF-4AA3-BDDF-F44E635EFCC2}" type="slidenum">
              <a:rPr lang="en-US" altLang="en-US" sz="800" smtClean="0"/>
              <a:pPr algn="r" eaLnBrk="1" hangingPunct="1">
                <a:defRPr/>
              </a:pPr>
              <a:t>‹#›</a:t>
            </a:fld>
            <a:endParaRPr lang="en-US" altLang="en-US" sz="800" dirty="0"/>
          </a:p>
        </p:txBody>
      </p:sp>
      <p:pic>
        <p:nvPicPr>
          <p:cNvPr id="2052" name="Picture 5" descr="Q_only_2c_cmyk.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1463" y="6096000"/>
            <a:ext cx="414337"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1831191"/>
      </p:ext>
    </p:extLst>
  </p:cSld>
  <p:clrMap bg1="lt1" tx1="dk1" bg2="lt2" tx2="dk2" accent1="accent1" accent2="accent2" accent3="accent3" accent4="accent4" accent5="accent5" accent6="accent6" hlink="hlink" folHlink="folHlink"/>
  <p:txStyles>
    <p:titleStyle>
      <a:lvl1pPr algn="ctr" rtl="0" eaLnBrk="1" fontAlgn="base" hangingPunct="1">
        <a:spcBef>
          <a:spcPct val="0"/>
        </a:spcBef>
        <a:spcAft>
          <a:spcPct val="0"/>
        </a:spcAft>
        <a:defRPr sz="4400">
          <a:solidFill>
            <a:schemeClr val="tx2"/>
          </a:solidFill>
          <a:latin typeface="+mj-lt"/>
          <a:ea typeface="ＭＳ Ｐゴシック" pitchFamily="34" charset="-128"/>
          <a:cs typeface="ＭＳ Ｐゴシック"/>
        </a:defRPr>
      </a:lvl1pPr>
      <a:lvl2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2pPr>
      <a:lvl3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3pPr>
      <a:lvl4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4pPr>
      <a:lvl5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pitchFamily="34" charset="-128"/>
          <a:cs typeface="ＭＳ Ｐゴシック"/>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112" charset="-128"/>
          <a:cs typeface="ＭＳ Ｐゴシック"/>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12" charset="-128"/>
          <a:cs typeface="ＭＳ Ｐゴシック"/>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12" charset="-128"/>
          <a:cs typeface="ＭＳ Ｐゴシック"/>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8" descr="MainBorder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0"/>
            <a:ext cx="9155113" cy="69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Slide Number Placeholder 14"/>
          <p:cNvSpPr txBox="1">
            <a:spLocks/>
          </p:cNvSpPr>
          <p:nvPr/>
        </p:nvSpPr>
        <p:spPr bwMode="auto">
          <a:xfrm>
            <a:off x="6553200" y="63500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defRPr/>
            </a:pPr>
            <a:fld id="{31F77A1E-05AF-4AA3-BDDF-F44E635EFCC2}" type="slidenum">
              <a:rPr lang="en-US" altLang="en-US" sz="800" smtClean="0"/>
              <a:pPr algn="r" eaLnBrk="1" hangingPunct="1">
                <a:defRPr/>
              </a:pPr>
              <a:t>‹#›</a:t>
            </a:fld>
            <a:endParaRPr lang="en-US" altLang="en-US" sz="800" dirty="0"/>
          </a:p>
        </p:txBody>
      </p:sp>
      <p:pic>
        <p:nvPicPr>
          <p:cNvPr id="2052" name="Picture 5" descr="Q_only_2c_cmyk.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1463" y="6096000"/>
            <a:ext cx="414337"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2118598"/>
      </p:ext>
    </p:extLst>
  </p:cSld>
  <p:clrMap bg1="lt1" tx1="dk1" bg2="lt2" tx2="dk2" accent1="accent1" accent2="accent2" accent3="accent3" accent4="accent4" accent5="accent5" accent6="accent6" hlink="hlink" folHlink="folHlink"/>
  <p:txStyles>
    <p:titleStyle>
      <a:lvl1pPr algn="ctr" rtl="0" eaLnBrk="1" fontAlgn="base" hangingPunct="1">
        <a:spcBef>
          <a:spcPct val="0"/>
        </a:spcBef>
        <a:spcAft>
          <a:spcPct val="0"/>
        </a:spcAft>
        <a:defRPr sz="4400">
          <a:solidFill>
            <a:schemeClr val="tx2"/>
          </a:solidFill>
          <a:latin typeface="+mj-lt"/>
          <a:ea typeface="ＭＳ Ｐゴシック" pitchFamily="34" charset="-128"/>
          <a:cs typeface="ＭＳ Ｐゴシック"/>
        </a:defRPr>
      </a:lvl1pPr>
      <a:lvl2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2pPr>
      <a:lvl3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3pPr>
      <a:lvl4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4pPr>
      <a:lvl5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pitchFamily="34" charset="-128"/>
          <a:cs typeface="ＭＳ Ｐゴシック"/>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112" charset="-128"/>
          <a:cs typeface="ＭＳ Ｐゴシック"/>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12" charset="-128"/>
          <a:cs typeface="ＭＳ Ｐゴシック"/>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12" charset="-128"/>
          <a:cs typeface="ＭＳ Ｐゴシック"/>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8" descr="MainBorder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0"/>
            <a:ext cx="9155113" cy="69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Slide Number Placeholder 14"/>
          <p:cNvSpPr txBox="1">
            <a:spLocks/>
          </p:cNvSpPr>
          <p:nvPr/>
        </p:nvSpPr>
        <p:spPr bwMode="auto">
          <a:xfrm>
            <a:off x="6553200" y="63500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defRPr/>
            </a:pPr>
            <a:fld id="{31F77A1E-05AF-4AA3-BDDF-F44E635EFCC2}" type="slidenum">
              <a:rPr lang="en-US" altLang="en-US" sz="800" smtClean="0"/>
              <a:pPr algn="r" eaLnBrk="1" hangingPunct="1">
                <a:defRPr/>
              </a:pPr>
              <a:t>‹#›</a:t>
            </a:fld>
            <a:endParaRPr lang="en-US" altLang="en-US" sz="800" dirty="0"/>
          </a:p>
        </p:txBody>
      </p:sp>
      <p:pic>
        <p:nvPicPr>
          <p:cNvPr id="2052" name="Picture 5" descr="Q_only_2c_cmyk.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1463" y="6096000"/>
            <a:ext cx="414337"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2358870"/>
      </p:ext>
    </p:extLst>
  </p:cSld>
  <p:clrMap bg1="lt1" tx1="dk1" bg2="lt2" tx2="dk2" accent1="accent1" accent2="accent2" accent3="accent3" accent4="accent4" accent5="accent5" accent6="accent6" hlink="hlink" folHlink="folHlink"/>
  <p:txStyles>
    <p:titleStyle>
      <a:lvl1pPr algn="ctr" rtl="0" eaLnBrk="1" fontAlgn="base" hangingPunct="1">
        <a:spcBef>
          <a:spcPct val="0"/>
        </a:spcBef>
        <a:spcAft>
          <a:spcPct val="0"/>
        </a:spcAft>
        <a:defRPr sz="4400">
          <a:solidFill>
            <a:schemeClr val="tx2"/>
          </a:solidFill>
          <a:latin typeface="+mj-lt"/>
          <a:ea typeface="ＭＳ Ｐゴシック" pitchFamily="34" charset="-128"/>
          <a:cs typeface="ＭＳ Ｐゴシック"/>
        </a:defRPr>
      </a:lvl1pPr>
      <a:lvl2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2pPr>
      <a:lvl3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3pPr>
      <a:lvl4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4pPr>
      <a:lvl5pPr algn="ctr" rtl="0" eaLnBrk="1" fontAlgn="base" hangingPunct="1">
        <a:spcBef>
          <a:spcPct val="0"/>
        </a:spcBef>
        <a:spcAft>
          <a:spcPct val="0"/>
        </a:spcAft>
        <a:defRPr sz="4400">
          <a:solidFill>
            <a:schemeClr val="tx2"/>
          </a:solidFill>
          <a:latin typeface="Arial" charset="0"/>
          <a:ea typeface="ＭＳ Ｐゴシック" pitchFamily="34" charset="-128"/>
          <a:cs typeface="ＭＳ Ｐゴシック"/>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pitchFamily="34" charset="-128"/>
          <a:cs typeface="ＭＳ Ｐゴシック"/>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112" charset="-128"/>
          <a:cs typeface="ＭＳ Ｐゴシック"/>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12" charset="-128"/>
          <a:cs typeface="ＭＳ Ｐゴシック"/>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12" charset="-128"/>
          <a:cs typeface="ＭＳ Ｐゴシック"/>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12" charset="-128"/>
          <a:cs typeface="ＭＳ Ｐゴシック"/>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3.gif"/><Relationship Id="rId4" Type="http://schemas.openxmlformats.org/officeDocument/2006/relationships/image" Target="../media/image28.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0.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http://www.gsa.gov/portal/mediaId/170091/fileName/Guidelines_for_Federal_Concessions_and_Vending_Operations.action" TargetMode="External"/><Relationship Id="rId7" Type="http://schemas.openxmlformats.org/officeDocument/2006/relationships/hyperlink" Target="http://www.mayoclinicproceedings.org/pb/assets/raw/Health%20Advance/journals/jmcp/news2.pdf"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hyperlink" Target="https://www.cdc.gov/nccdphp/dch/programs/communitiesputtingpreventiontowork/action/tobacco.htm" TargetMode="External"/><Relationship Id="rId5" Type="http://schemas.openxmlformats.org/officeDocument/2006/relationships/hyperlink" Target="https://www.thecommunityguide.org/findings/tobacco-use-and-secondhand-smoke-exposure-smoke-free-policies" TargetMode="External"/><Relationship Id="rId4" Type="http://schemas.openxmlformats.org/officeDocument/2006/relationships/hyperlink" Target="https://www.cdc.gov/salt/pdfs/success-story-lacounty.pdf"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cdc.gov/nccdphp/dnpao/state-local-programs/pdf/program-highlights/worksites-ca.pdf" TargetMode="External"/><Relationship Id="rId3" Type="http://schemas.openxmlformats.org/officeDocument/2006/relationships/hyperlink" Target="http://www.gsa.gov/portal/mediaId/170091/fileName/Guidelines_for_Federal_Concessions_and_Vending_Operations.action" TargetMode="External"/><Relationship Id="rId7" Type="http://schemas.openxmlformats.org/officeDocument/2006/relationships/hyperlink" Target="https://www.cdc.gov/dhdsp/pubs/docs/HSC_Manual.pdf"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hyperlink" Target="http://www.heart.org/idc/groups/heart-public/@wcm/@adv/documents/downloadable/ucm_475203.pdf" TargetMode="External"/><Relationship Id="rId5" Type="http://schemas.openxmlformats.org/officeDocument/2006/relationships/hyperlink" Target="https://www.thecommunityguide.org/findings/tobacco-use-and-secondhand-smoke-exposure-quitline-interventions" TargetMode="External"/><Relationship Id="rId4" Type="http://schemas.openxmlformats.org/officeDocument/2006/relationships/hyperlink" Target="https://www.cdc.gov/salt/pdfs/success-story-lacounty.pdf"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millionhearts.hhs.gov/data-reports/cqm.html" TargetMode="External"/><Relationship Id="rId3" Type="http://schemas.openxmlformats.org/officeDocument/2006/relationships/hyperlink" Target="http://millionhearts.hhs.gov/tools-protocols/protocols.html" TargetMode="External"/><Relationship Id="rId7" Type="http://schemas.openxmlformats.org/officeDocument/2006/relationships/hyperlink" Target="https://millionhearts.hhs.gov/files/Champions-SS-Reliant.pdf"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hyperlink" Target="https://millionhearts.hhs.gov/files/MH_HTNCC_NileshPatel.pdf" TargetMode="External"/><Relationship Id="rId11" Type="http://schemas.openxmlformats.org/officeDocument/2006/relationships/hyperlink" Target="http://www.mceita.org/?page=MillionHearts" TargetMode="External"/><Relationship Id="rId5" Type="http://schemas.openxmlformats.org/officeDocument/2006/relationships/hyperlink" Target="https://millionhearts.hhs.gov/files/MH_SMBP_Clinicians.pdf" TargetMode="External"/><Relationship Id="rId10" Type="http://schemas.openxmlformats.org/officeDocument/2006/relationships/hyperlink" Target="https://www.healthit.gov/providers-professionals/million-hearts" TargetMode="External"/><Relationship Id="rId4" Type="http://schemas.openxmlformats.org/officeDocument/2006/relationships/hyperlink" Target="https://millionhearts.hhs.gov/files/HTN_Champions_SS_Large_Health_Systems_2014.pdf" TargetMode="External"/><Relationship Id="rId9" Type="http://schemas.openxmlformats.org/officeDocument/2006/relationships/hyperlink" Target="http://www.heart.org/idc/groups/heart-public/@wcm/@adv/documents/downloadable/ucm_475206.pd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hyperlink" Target="https://tools.cdc.gov/medialibrary/index.aspx#/microsite/id/279017" TargetMode="External"/><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aZzQpy6Yczk" TargetMode="External"/><Relationship Id="rId2" Type="http://schemas.openxmlformats.org/officeDocument/2006/relationships/hyperlink" Target="https://www.youtube.com/watch?v=z1aN_BL2rWk" TargetMode="External"/><Relationship Id="rId1" Type="http://schemas.openxmlformats.org/officeDocument/2006/relationships/slideLayout" Target="../slideLayouts/slideLayout105.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5.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5.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62.xml"/><Relationship Id="rId5" Type="http://schemas.openxmlformats.org/officeDocument/2006/relationships/image" Target="../media/image46.jpeg"/><Relationship Id="rId4" Type="http://schemas.openxmlformats.org/officeDocument/2006/relationships/image" Target="../media/image45.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2.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6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2.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4.xml"/></Relationships>
</file>

<file path=ppt/slides/_rels/slide61.xml.rels><?xml version="1.0" encoding="UTF-8" standalone="yes"?>
<Relationships xmlns="http://schemas.openxmlformats.org/package/2006/relationships"><Relationship Id="rId3" Type="http://schemas.openxmlformats.org/officeDocument/2006/relationships/hyperlink" Target="http://www.millionhearts.hhs.gov/" TargetMode="External"/><Relationship Id="rId2" Type="http://schemas.openxmlformats.org/officeDocument/2006/relationships/notesSlide" Target="../notesSlides/notesSlide32.xml"/><Relationship Id="rId1" Type="http://schemas.openxmlformats.org/officeDocument/2006/relationships/slideLayout" Target="../slideLayouts/slideLayout6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2.xml"/></Relationships>
</file>

<file path=ppt/slides/_rels/slide6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62.xml"/></Relationships>
</file>

<file path=ppt/slides/_rels/slide65.xml.rels><?xml version="1.0" encoding="UTF-8" standalone="yes"?>
<Relationships xmlns="http://schemas.openxmlformats.org/package/2006/relationships"><Relationship Id="rId3" Type="http://schemas.openxmlformats.org/officeDocument/2006/relationships/hyperlink" Target="mailto:nbratton@mpqhf.org" TargetMode="External"/><Relationship Id="rId2" Type="http://schemas.openxmlformats.org/officeDocument/2006/relationships/notesSlide" Target="../notesSlides/notesSlide36.xml"/><Relationship Id="rId1" Type="http://schemas.openxmlformats.org/officeDocument/2006/relationships/slideLayout" Target="../slideLayouts/slideLayout62.xml"/><Relationship Id="rId4" Type="http://schemas.openxmlformats.org/officeDocument/2006/relationships/hyperlink" Target="mailto:bwahlen@mpqhf.org"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7.xml"/><Relationship Id="rId1" Type="http://schemas.openxmlformats.org/officeDocument/2006/relationships/slideLayout" Target="../slideLayouts/slideLayout89.xm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90.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0.xml"/></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91.xml"/><Relationship Id="rId4" Type="http://schemas.openxmlformats.org/officeDocument/2006/relationships/image" Target="../media/image53.jpeg"/></Relationships>
</file>

<file path=ppt/slides/_rels/slide7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9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90.xml"/><Relationship Id="rId5" Type="http://schemas.openxmlformats.org/officeDocument/2006/relationships/image" Target="../media/image66.jpeg"/><Relationship Id="rId4" Type="http://schemas.openxmlformats.org/officeDocument/2006/relationships/image" Target="../media/image65.png"/></Relationships>
</file>

<file path=ppt/slides/_rels/slide7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3.xml"/><Relationship Id="rId1" Type="http://schemas.openxmlformats.org/officeDocument/2006/relationships/slideLayout" Target="../slideLayouts/slideLayout90.xml"/></Relationships>
</file>

<file path=ppt/slides/_rels/slide7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9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0.xml"/></Relationships>
</file>

<file path=ppt/slides/_rels/slide7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6.xml"/><Relationship Id="rId1" Type="http://schemas.openxmlformats.org/officeDocument/2006/relationships/slideLayout" Target="../slideLayouts/slideLayout90.xml"/><Relationship Id="rId4" Type="http://schemas.openxmlformats.org/officeDocument/2006/relationships/image" Target="../media/image70.jpg"/></Relationships>
</file>

<file path=ppt/slides/_rels/slide7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7.xml"/><Relationship Id="rId1" Type="http://schemas.openxmlformats.org/officeDocument/2006/relationships/slideLayout" Target="../slideLayouts/slideLayout90.xml"/><Relationship Id="rId4" Type="http://schemas.openxmlformats.org/officeDocument/2006/relationships/image" Target="../media/image72.png"/></Relationships>
</file>

<file path=ppt/slides/_rels/slide7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8.xml"/><Relationship Id="rId1" Type="http://schemas.openxmlformats.org/officeDocument/2006/relationships/slideLayout" Target="../slideLayouts/slideLayout9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9.xml"/><Relationship Id="rId1" Type="http://schemas.openxmlformats.org/officeDocument/2006/relationships/slideLayout" Target="../slideLayouts/slideLayout90.xml"/></Relationships>
</file>

<file path=ppt/slides/_rels/slide8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0.xml"/><Relationship Id="rId1" Type="http://schemas.openxmlformats.org/officeDocument/2006/relationships/slideLayout" Target="../slideLayouts/slideLayout90.xml"/></Relationships>
</file>

<file path=ppt/slides/_rels/slide8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1.xml"/><Relationship Id="rId1" Type="http://schemas.openxmlformats.org/officeDocument/2006/relationships/slideLayout" Target="../slideLayouts/slideLayout90.xml"/></Relationships>
</file>

<file path=ppt/slides/_rels/slide8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2.xml"/><Relationship Id="rId1" Type="http://schemas.openxmlformats.org/officeDocument/2006/relationships/slideLayout" Target="../slideLayouts/slideLayout90.xml"/><Relationship Id="rId4" Type="http://schemas.openxmlformats.org/officeDocument/2006/relationships/image" Target="../media/image78.jpe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0.xml"/></Relationships>
</file>

<file path=ppt/slides/_rels/slide85.xml.rels><?xml version="1.0" encoding="UTF-8" standalone="yes"?>
<Relationships xmlns="http://schemas.openxmlformats.org/package/2006/relationships"><Relationship Id="rId3" Type="http://schemas.openxmlformats.org/officeDocument/2006/relationships/hyperlink" Target="mailto:Kristen.Waters@heart.org" TargetMode="External"/><Relationship Id="rId2" Type="http://schemas.openxmlformats.org/officeDocument/2006/relationships/notesSlide" Target="../notesSlides/notesSlide54.xml"/><Relationship Id="rId1" Type="http://schemas.openxmlformats.org/officeDocument/2006/relationships/slideLayout" Target="../slideLayouts/slideLayout90.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hyperlink" Target="mailto:Debbie.Hornor@heart.org" TargetMode="External"/></Relationships>
</file>

<file path=ppt/slides/_rels/slide8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4.png"/></Relationships>
</file>

<file path=ppt/slides/_rels/slide9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670.png"/><Relationship Id="rId5" Type="http://schemas.openxmlformats.org/officeDocument/2006/relationships/customXml" Target="../ink/ink1.xml"/><Relationship Id="rId4" Type="http://schemas.openxmlformats.org/officeDocument/2006/relationships/image" Target="../media/image82.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3B36680F-5065-4683-9C82-B1422CC40A15}"/>
              </a:ext>
            </a:extLst>
          </p:cNvPr>
          <p:cNvSpPr txBox="1"/>
          <p:nvPr/>
        </p:nvSpPr>
        <p:spPr>
          <a:xfrm>
            <a:off x="147783" y="2774729"/>
            <a:ext cx="8811490" cy="2639184"/>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rPr>
              <a:t>Advancing Million Hearts®:</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rPr>
              <a:t> AHA and State Heart Disease and Stroke </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Black" panose="020B0A04020102020204" pitchFamily="34" charset="0"/>
              </a:rPr>
              <a:t>Partners Working Together in Wyoming</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endParaRP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June 20, 2018 – </a:t>
            </a:r>
            <a:r>
              <a:rPr lang="en-US" sz="1400" kern="0" dirty="0">
                <a:solidFill>
                  <a:prstClr val="white"/>
                </a:solidFill>
                <a:latin typeface="Arial" panose="020B0604020202020204" pitchFamily="34" charset="0"/>
                <a:cs typeface="Arial" panose="020B0604020202020204" pitchFamily="34" charset="0"/>
              </a:rPr>
              <a:t>9:00</a:t>
            </a:r>
            <a:r>
              <a:rPr kumimoji="0" lang="en-US"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AM to 3:00 PM MDT</a:t>
            </a:r>
          </a:p>
          <a:p>
            <a:pPr marL="0" marR="0" lvl="0" indent="0" algn="ctr" defTabSz="685800" eaLnBrk="1" fontAlgn="auto" latinLnBrk="0" hangingPunct="1">
              <a:lnSpc>
                <a:spcPct val="150000"/>
              </a:lnSpc>
              <a:spcBef>
                <a:spcPts val="0"/>
              </a:spcBef>
              <a:spcAft>
                <a:spcPts val="0"/>
              </a:spcAft>
              <a:buClrTx/>
              <a:buSzTx/>
              <a:buFontTx/>
              <a:buNone/>
              <a:tabLst/>
              <a:defRPr/>
            </a:pPr>
            <a:endParaRPr kumimoji="0" lang="en-US" sz="900" b="0" i="1"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685800" eaLnBrk="1" fontAlgn="auto" latinLnBrk="0" hangingPunct="1">
              <a:spcBef>
                <a:spcPts val="0"/>
              </a:spcBef>
              <a:spcAft>
                <a:spcPts val="0"/>
              </a:spcAft>
              <a:buClrTx/>
              <a:buSzTx/>
              <a:buFontTx/>
              <a:buNone/>
              <a:tabLst/>
              <a:defRPr/>
            </a:pPr>
            <a:r>
              <a:rPr lang="en-US" sz="1400" kern="0" dirty="0">
                <a:solidFill>
                  <a:prstClr val="white"/>
                </a:solidFill>
                <a:latin typeface="Arial" panose="020B0604020202020204" pitchFamily="34" charset="0"/>
                <a:cs typeface="Arial" panose="020B0604020202020204" pitchFamily="34" charset="0"/>
              </a:rPr>
              <a:t>Wolcott Galleria</a:t>
            </a:r>
          </a:p>
          <a:p>
            <a:pPr marL="0" marR="0" lvl="0" indent="0" algn="ctr" defTabSz="685800" eaLnBrk="1" fontAlgn="auto" latinLnBrk="0" hangingPunct="1">
              <a:spcBef>
                <a:spcPts val="0"/>
              </a:spcBef>
              <a:spcAft>
                <a:spcPts val="0"/>
              </a:spcAft>
              <a:buClrTx/>
              <a:buSzTx/>
              <a:buFontTx/>
              <a:buNone/>
              <a:tabLst/>
              <a:defRPr/>
            </a:pPr>
            <a:r>
              <a:rPr lang="en-US" sz="1400" kern="0" dirty="0">
                <a:solidFill>
                  <a:prstClr val="white"/>
                </a:solidFill>
                <a:latin typeface="Arial" panose="020B0604020202020204" pitchFamily="34" charset="0"/>
                <a:cs typeface="Arial" panose="020B0604020202020204" pitchFamily="34" charset="0"/>
              </a:rPr>
              <a:t>136 S Wolcott Street, Suite 204</a:t>
            </a:r>
          </a:p>
          <a:p>
            <a:pPr marL="0" marR="0" lvl="0" indent="0" algn="ctr" defTabSz="685800" eaLnBrk="1" fontAlgn="auto" latinLnBrk="0" hangingPunct="1">
              <a:spcBef>
                <a:spcPts val="0"/>
              </a:spcBef>
              <a:spcAft>
                <a:spcPts val="0"/>
              </a:spcAft>
              <a:buClrTx/>
              <a:buSzTx/>
              <a:buFontTx/>
              <a:buNone/>
              <a:tabLst/>
              <a:defRPr/>
            </a:pPr>
            <a:r>
              <a:rPr lang="en-US" sz="1400" kern="0" dirty="0">
                <a:solidFill>
                  <a:prstClr val="white"/>
                </a:solidFill>
                <a:latin typeface="Arial" panose="020B0604020202020204" pitchFamily="34" charset="0"/>
                <a:cs typeface="Arial" panose="020B0604020202020204" pitchFamily="34" charset="0"/>
              </a:rPr>
              <a:t>Casper, WY 82601</a:t>
            </a:r>
          </a:p>
        </p:txBody>
      </p:sp>
    </p:spTree>
    <p:extLst>
      <p:ext uri="{BB962C8B-B14F-4D97-AF65-F5344CB8AC3E}">
        <p14:creationId xmlns:p14="http://schemas.microsoft.com/office/powerpoint/2010/main" val="2996471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825625"/>
            <a:ext cx="7886700" cy="4015617"/>
          </a:xfrm>
        </p:spPr>
        <p:txBody>
          <a:bodyPr>
            <a:normAutofit/>
          </a:bodyPr>
          <a:lstStyle/>
          <a:p>
            <a:pPr marL="457200" indent="-457200"/>
            <a:r>
              <a:rPr lang="en-US" sz="3600" dirty="0">
                <a:latin typeface="Arial" panose="020B0604020202020204" pitchFamily="34" charset="0"/>
                <a:cs typeface="Arial" panose="020B0604020202020204" pitchFamily="34" charset="0"/>
              </a:rPr>
              <a:t>“We’re all Arrows”</a:t>
            </a:r>
          </a:p>
          <a:p>
            <a:pPr marL="457200" indent="-457200"/>
            <a:r>
              <a:rPr lang="en-US" sz="3600" dirty="0">
                <a:latin typeface="Arial" panose="020B0604020202020204" pitchFamily="34" charset="0"/>
                <a:cs typeface="Arial" panose="020B0604020202020204" pitchFamily="34" charset="0"/>
              </a:rPr>
              <a:t>Look around the room.</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Identify something to focus on.</a:t>
            </a:r>
          </a:p>
          <a:p>
            <a:pPr marL="457200" indent="-457200"/>
            <a:r>
              <a:rPr lang="en-US" sz="3600" dirty="0">
                <a:latin typeface="Arial" panose="020B0604020202020204" pitchFamily="34" charset="0"/>
                <a:cs typeface="Arial" panose="020B0604020202020204" pitchFamily="34" charset="0"/>
              </a:rPr>
              <a:t>Close your eyes.</a:t>
            </a:r>
          </a:p>
          <a:p>
            <a:pPr marL="457200" indent="-457200"/>
            <a:r>
              <a:rPr lang="en-US" sz="3600" dirty="0">
                <a:latin typeface="Arial" panose="020B0604020202020204" pitchFamily="34" charset="0"/>
                <a:cs typeface="Arial" panose="020B0604020202020204" pitchFamily="34" charset="0"/>
              </a:rPr>
              <a:t>Fully extend your arm to point at it.</a:t>
            </a:r>
            <a:br>
              <a:rPr lang="en-US" sz="3600" dirty="0">
                <a:latin typeface="Arial" panose="020B0604020202020204" pitchFamily="34" charset="0"/>
                <a:cs typeface="Arial" panose="020B0604020202020204" pitchFamily="34" charset="0"/>
              </a:rPr>
            </a:br>
            <a:r>
              <a:rPr lang="en-US" sz="3200" i="1" dirty="0">
                <a:latin typeface="Arial" panose="020B0604020202020204" pitchFamily="34" charset="0"/>
                <a:cs typeface="Arial" panose="020B0604020202020204" pitchFamily="34" charset="0"/>
              </a:rPr>
              <a:t>(Watch out for your neighbors)</a:t>
            </a:r>
            <a:endParaRPr lang="en-US" sz="3600" i="1"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p:txBody>
          <a:bodyPr anchor="t" anchorCtr="0">
            <a:noAutofit/>
          </a:bodyPr>
          <a:lstStyle/>
          <a:p>
            <a:pPr algn="ctr"/>
            <a:r>
              <a:rPr lang="en-US" sz="3600" b="1" dirty="0">
                <a:solidFill>
                  <a:schemeClr val="bg1"/>
                </a:solidFill>
                <a:latin typeface="Arial" panose="020B0604020202020204" pitchFamily="34" charset="0"/>
                <a:cs typeface="Arial" panose="020B0604020202020204" pitchFamily="34" charset="0"/>
              </a:rPr>
              <a:t>Activity</a:t>
            </a:r>
          </a:p>
        </p:txBody>
      </p:sp>
    </p:spTree>
    <p:extLst>
      <p:ext uri="{BB962C8B-B14F-4D97-AF65-F5344CB8AC3E}">
        <p14:creationId xmlns:p14="http://schemas.microsoft.com/office/powerpoint/2010/main" val="1093072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a:spLocks noGrp="1"/>
          </p:cNvSpPr>
          <p:nvPr>
            <p:ph type="title"/>
          </p:nvPr>
        </p:nvSpPr>
        <p:spPr>
          <a:xfrm>
            <a:off x="94650" y="78797"/>
            <a:ext cx="2667024" cy="578428"/>
          </a:xfrm>
        </p:spPr>
        <p:txBody>
          <a:bodyPr anchor="t">
            <a:noAutofit/>
          </a:bodyPr>
          <a:lstStyle/>
          <a:p>
            <a:r>
              <a:rPr lang="en-US" sz="3600" dirty="0">
                <a:solidFill>
                  <a:schemeClr val="tx1">
                    <a:lumMod val="85000"/>
                    <a:lumOff val="15000"/>
                  </a:schemeClr>
                </a:solidFill>
                <a:latin typeface="+mn-lt"/>
              </a:rPr>
              <a:t>Outcome?</a:t>
            </a:r>
          </a:p>
        </p:txBody>
      </p:sp>
      <p:pic>
        <p:nvPicPr>
          <p:cNvPr id="10" name="Picture 9">
            <a:extLst>
              <a:ext uri="{FF2B5EF4-FFF2-40B4-BE49-F238E27FC236}">
                <a16:creationId xmlns:a16="http://schemas.microsoft.com/office/drawing/2014/main" id="{E89BCB76-2DC2-42B5-9195-CBC6FB810D56}"/>
              </a:ext>
            </a:extLst>
          </p:cNvPr>
          <p:cNvPicPr>
            <a:picLocks noChangeAspect="1"/>
          </p:cNvPicPr>
          <p:nvPr/>
        </p:nvPicPr>
        <p:blipFill>
          <a:blip r:embed="rId3"/>
          <a:stretch>
            <a:fillRect/>
          </a:stretch>
        </p:blipFill>
        <p:spPr>
          <a:xfrm rot="20075711">
            <a:off x="2067113" y="1314510"/>
            <a:ext cx="2471756" cy="733430"/>
          </a:xfrm>
          <a:prstGeom prst="rect">
            <a:avLst/>
          </a:prstGeom>
        </p:spPr>
      </p:pic>
      <p:pic>
        <p:nvPicPr>
          <p:cNvPr id="16" name="Picture 15">
            <a:extLst>
              <a:ext uri="{FF2B5EF4-FFF2-40B4-BE49-F238E27FC236}">
                <a16:creationId xmlns:a16="http://schemas.microsoft.com/office/drawing/2014/main" id="{D01C324D-F179-4AFC-8CD3-1CED39DEC755}"/>
              </a:ext>
            </a:extLst>
          </p:cNvPr>
          <p:cNvPicPr>
            <a:picLocks noChangeAspect="1"/>
          </p:cNvPicPr>
          <p:nvPr/>
        </p:nvPicPr>
        <p:blipFill>
          <a:blip r:embed="rId4"/>
          <a:stretch>
            <a:fillRect/>
          </a:stretch>
        </p:blipFill>
        <p:spPr>
          <a:xfrm>
            <a:off x="6785908" y="4239464"/>
            <a:ext cx="2024077" cy="504829"/>
          </a:xfrm>
          <a:prstGeom prst="rect">
            <a:avLst/>
          </a:prstGeom>
        </p:spPr>
      </p:pic>
      <p:pic>
        <p:nvPicPr>
          <p:cNvPr id="18" name="Picture 17">
            <a:extLst>
              <a:ext uri="{FF2B5EF4-FFF2-40B4-BE49-F238E27FC236}">
                <a16:creationId xmlns:a16="http://schemas.microsoft.com/office/drawing/2014/main" id="{A3782171-0EB9-4CF2-9F6B-782339946527}"/>
              </a:ext>
            </a:extLst>
          </p:cNvPr>
          <p:cNvPicPr>
            <a:picLocks noChangeAspect="1"/>
          </p:cNvPicPr>
          <p:nvPr/>
        </p:nvPicPr>
        <p:blipFill>
          <a:blip r:embed="rId5"/>
          <a:stretch>
            <a:fillRect/>
          </a:stretch>
        </p:blipFill>
        <p:spPr>
          <a:xfrm rot="19629805">
            <a:off x="3327436" y="5502030"/>
            <a:ext cx="2847996" cy="552454"/>
          </a:xfrm>
          <a:prstGeom prst="rect">
            <a:avLst/>
          </a:prstGeom>
        </p:spPr>
      </p:pic>
      <p:pic>
        <p:nvPicPr>
          <p:cNvPr id="22" name="Picture 21">
            <a:extLst>
              <a:ext uri="{FF2B5EF4-FFF2-40B4-BE49-F238E27FC236}">
                <a16:creationId xmlns:a16="http://schemas.microsoft.com/office/drawing/2014/main" id="{F9E30D80-2697-4C96-A55B-5D3EE63A4E7C}"/>
              </a:ext>
            </a:extLst>
          </p:cNvPr>
          <p:cNvPicPr>
            <a:picLocks noChangeAspect="1"/>
          </p:cNvPicPr>
          <p:nvPr/>
        </p:nvPicPr>
        <p:blipFill>
          <a:blip r:embed="rId6"/>
          <a:stretch>
            <a:fillRect/>
          </a:stretch>
        </p:blipFill>
        <p:spPr>
          <a:xfrm rot="20919536">
            <a:off x="65313" y="4768941"/>
            <a:ext cx="2928959" cy="1119196"/>
          </a:xfrm>
          <a:prstGeom prst="rect">
            <a:avLst/>
          </a:prstGeom>
        </p:spPr>
      </p:pic>
      <p:pic>
        <p:nvPicPr>
          <p:cNvPr id="26" name="Picture 25">
            <a:extLst>
              <a:ext uri="{FF2B5EF4-FFF2-40B4-BE49-F238E27FC236}">
                <a16:creationId xmlns:a16="http://schemas.microsoft.com/office/drawing/2014/main" id="{042D79C7-9F53-41CF-BC18-967E32901CDB}"/>
              </a:ext>
            </a:extLst>
          </p:cNvPr>
          <p:cNvPicPr>
            <a:picLocks noChangeAspect="1"/>
          </p:cNvPicPr>
          <p:nvPr/>
        </p:nvPicPr>
        <p:blipFill>
          <a:blip r:embed="rId7"/>
          <a:stretch>
            <a:fillRect/>
          </a:stretch>
        </p:blipFill>
        <p:spPr>
          <a:xfrm rot="1800000">
            <a:off x="5185708" y="5040258"/>
            <a:ext cx="3810028" cy="704855"/>
          </a:xfrm>
          <a:prstGeom prst="rect">
            <a:avLst/>
          </a:prstGeom>
        </p:spPr>
      </p:pic>
      <p:pic>
        <p:nvPicPr>
          <p:cNvPr id="28" name="Picture 27">
            <a:extLst>
              <a:ext uri="{FF2B5EF4-FFF2-40B4-BE49-F238E27FC236}">
                <a16:creationId xmlns:a16="http://schemas.microsoft.com/office/drawing/2014/main" id="{E8EB2774-6DC2-45D0-98E5-1BEF6AF79537}"/>
              </a:ext>
            </a:extLst>
          </p:cNvPr>
          <p:cNvPicPr>
            <a:picLocks noChangeAspect="1"/>
          </p:cNvPicPr>
          <p:nvPr/>
        </p:nvPicPr>
        <p:blipFill>
          <a:blip r:embed="rId8"/>
          <a:stretch>
            <a:fillRect/>
          </a:stretch>
        </p:blipFill>
        <p:spPr>
          <a:xfrm rot="20700000">
            <a:off x="2502658" y="3006147"/>
            <a:ext cx="4110068" cy="828681"/>
          </a:xfrm>
          <a:prstGeom prst="rect">
            <a:avLst/>
          </a:prstGeom>
        </p:spPr>
      </p:pic>
      <p:pic>
        <p:nvPicPr>
          <p:cNvPr id="30" name="Picture 29">
            <a:extLst>
              <a:ext uri="{FF2B5EF4-FFF2-40B4-BE49-F238E27FC236}">
                <a16:creationId xmlns:a16="http://schemas.microsoft.com/office/drawing/2014/main" id="{F8340396-28BE-4F95-9229-AD27BAB56521}"/>
              </a:ext>
            </a:extLst>
          </p:cNvPr>
          <p:cNvPicPr>
            <a:picLocks noChangeAspect="1"/>
          </p:cNvPicPr>
          <p:nvPr/>
        </p:nvPicPr>
        <p:blipFill>
          <a:blip r:embed="rId9"/>
          <a:stretch>
            <a:fillRect/>
          </a:stretch>
        </p:blipFill>
        <p:spPr>
          <a:xfrm rot="1775047">
            <a:off x="4713683" y="1043898"/>
            <a:ext cx="3456651" cy="586978"/>
          </a:xfrm>
          <a:prstGeom prst="rect">
            <a:avLst/>
          </a:prstGeom>
        </p:spPr>
      </p:pic>
      <p:pic>
        <p:nvPicPr>
          <p:cNvPr id="33" name="Picture 32">
            <a:extLst>
              <a:ext uri="{FF2B5EF4-FFF2-40B4-BE49-F238E27FC236}">
                <a16:creationId xmlns:a16="http://schemas.microsoft.com/office/drawing/2014/main" id="{E51EC114-107F-4D01-BDA1-6F1C972DFBB0}"/>
              </a:ext>
            </a:extLst>
          </p:cNvPr>
          <p:cNvPicPr>
            <a:picLocks noChangeAspect="1"/>
          </p:cNvPicPr>
          <p:nvPr/>
        </p:nvPicPr>
        <p:blipFill>
          <a:blip r:embed="rId3"/>
          <a:stretch>
            <a:fillRect/>
          </a:stretch>
        </p:blipFill>
        <p:spPr>
          <a:xfrm rot="1119861">
            <a:off x="3903029" y="5274156"/>
            <a:ext cx="2471756" cy="733430"/>
          </a:xfrm>
          <a:prstGeom prst="rect">
            <a:avLst/>
          </a:prstGeom>
        </p:spPr>
      </p:pic>
      <p:pic>
        <p:nvPicPr>
          <p:cNvPr id="36" name="Picture 35">
            <a:extLst>
              <a:ext uri="{FF2B5EF4-FFF2-40B4-BE49-F238E27FC236}">
                <a16:creationId xmlns:a16="http://schemas.microsoft.com/office/drawing/2014/main" id="{6011FE92-7999-4A52-83D2-5152A2BE2076}"/>
              </a:ext>
            </a:extLst>
          </p:cNvPr>
          <p:cNvPicPr>
            <a:picLocks noChangeAspect="1"/>
          </p:cNvPicPr>
          <p:nvPr/>
        </p:nvPicPr>
        <p:blipFill>
          <a:blip r:embed="rId4"/>
          <a:stretch>
            <a:fillRect/>
          </a:stretch>
        </p:blipFill>
        <p:spPr>
          <a:xfrm rot="1494691">
            <a:off x="804642" y="3358163"/>
            <a:ext cx="2024077" cy="504829"/>
          </a:xfrm>
          <a:prstGeom prst="rect">
            <a:avLst/>
          </a:prstGeom>
        </p:spPr>
      </p:pic>
    </p:spTree>
    <p:extLst>
      <p:ext uri="{BB962C8B-B14F-4D97-AF65-F5344CB8AC3E}">
        <p14:creationId xmlns:p14="http://schemas.microsoft.com/office/powerpoint/2010/main" val="4003161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1000"/>
                                        <p:tgtEl>
                                          <p:spTgt spid="30"/>
                                        </p:tgtEl>
                                      </p:cBhvr>
                                    </p:animEffect>
                                    <p:anim calcmode="lin" valueType="num">
                                      <p:cBhvr>
                                        <p:cTn id="14" dur="1000" fill="hold"/>
                                        <p:tgtEl>
                                          <p:spTgt spid="30"/>
                                        </p:tgtEl>
                                        <p:attrNameLst>
                                          <p:attrName>ppt_x</p:attrName>
                                        </p:attrNameLst>
                                      </p:cBhvr>
                                      <p:tavLst>
                                        <p:tav tm="0">
                                          <p:val>
                                            <p:strVal val="#ppt_x"/>
                                          </p:val>
                                        </p:tav>
                                        <p:tav tm="100000">
                                          <p:val>
                                            <p:strVal val="#ppt_x"/>
                                          </p:val>
                                        </p:tav>
                                      </p:tavLst>
                                    </p:anim>
                                    <p:anim calcmode="lin" valueType="num">
                                      <p:cBhvr>
                                        <p:cTn id="15" dur="1000" fill="hold"/>
                                        <p:tgtEl>
                                          <p:spTgt spid="3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par>
                                <p:cTn id="20" presetID="22" presetClass="entr" presetSubtype="4"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500"/>
                                        <p:tgtEl>
                                          <p:spTgt spid="36"/>
                                        </p:tgtEl>
                                      </p:cBhvr>
                                    </p:animEffect>
                                  </p:childTnLst>
                                </p:cTn>
                              </p:par>
                              <p:par>
                                <p:cTn id="23" presetID="42"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cTn>
                              </p:par>
                              <p:par>
                                <p:cTn id="33" presetID="45"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2000"/>
                                        <p:tgtEl>
                                          <p:spTgt spid="16"/>
                                        </p:tgtEl>
                                      </p:cBhvr>
                                    </p:animEffect>
                                    <p:anim calcmode="lin" valueType="num">
                                      <p:cBhvr>
                                        <p:cTn id="36" dur="2000" fill="hold"/>
                                        <p:tgtEl>
                                          <p:spTgt spid="16"/>
                                        </p:tgtEl>
                                        <p:attrNameLst>
                                          <p:attrName>ppt_w</p:attrName>
                                        </p:attrNameLst>
                                      </p:cBhvr>
                                      <p:tavLst>
                                        <p:tav tm="0" fmla="#ppt_w*sin(2.5*pi*$)">
                                          <p:val>
                                            <p:fltVal val="0"/>
                                          </p:val>
                                        </p:tav>
                                        <p:tav tm="100000">
                                          <p:val>
                                            <p:fltVal val="1"/>
                                          </p:val>
                                        </p:tav>
                                      </p:tavLst>
                                    </p:anim>
                                    <p:anim calcmode="lin" valueType="num">
                                      <p:cBhvr>
                                        <p:cTn id="37" dur="2000" fill="hold"/>
                                        <p:tgtEl>
                                          <p:spTgt spid="16"/>
                                        </p:tgtEl>
                                        <p:attrNameLst>
                                          <p:attrName>ppt_h</p:attrName>
                                        </p:attrNameLst>
                                      </p:cBhvr>
                                      <p:tavLst>
                                        <p:tav tm="0">
                                          <p:val>
                                            <p:strVal val="#ppt_h"/>
                                          </p:val>
                                        </p:tav>
                                        <p:tav tm="100000">
                                          <p:val>
                                            <p:strVal val="#ppt_h"/>
                                          </p:val>
                                        </p:tav>
                                      </p:tavLst>
                                    </p:anim>
                                  </p:childTnLst>
                                </p:cTn>
                              </p:par>
                              <p:par>
                                <p:cTn id="38" presetID="2" presetClass="entr" presetSubtype="4"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1+#ppt_h/2"/>
                                          </p:val>
                                        </p:tav>
                                        <p:tav tm="100000">
                                          <p:val>
                                            <p:strVal val="#ppt_y"/>
                                          </p:val>
                                        </p:tav>
                                      </p:tavLst>
                                    </p:anim>
                                  </p:childTnLst>
                                </p:cTn>
                              </p:par>
                              <p:par>
                                <p:cTn id="42" presetID="53" presetClass="entr" presetSubtype="16"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p:cTn id="44" dur="500" fill="hold"/>
                                        <p:tgtEl>
                                          <p:spTgt spid="33"/>
                                        </p:tgtEl>
                                        <p:attrNameLst>
                                          <p:attrName>ppt_w</p:attrName>
                                        </p:attrNameLst>
                                      </p:cBhvr>
                                      <p:tavLst>
                                        <p:tav tm="0">
                                          <p:val>
                                            <p:fltVal val="0"/>
                                          </p:val>
                                        </p:tav>
                                        <p:tav tm="100000">
                                          <p:val>
                                            <p:strVal val="#ppt_w"/>
                                          </p:val>
                                        </p:tav>
                                      </p:tavLst>
                                    </p:anim>
                                    <p:anim calcmode="lin" valueType="num">
                                      <p:cBhvr>
                                        <p:cTn id="45" dur="500" fill="hold"/>
                                        <p:tgtEl>
                                          <p:spTgt spid="33"/>
                                        </p:tgtEl>
                                        <p:attrNameLst>
                                          <p:attrName>ppt_h</p:attrName>
                                        </p:attrNameLst>
                                      </p:cBhvr>
                                      <p:tavLst>
                                        <p:tav tm="0">
                                          <p:val>
                                            <p:fltVal val="0"/>
                                          </p:val>
                                        </p:tav>
                                        <p:tav tm="100000">
                                          <p:val>
                                            <p:strVal val="#ppt_h"/>
                                          </p:val>
                                        </p:tav>
                                      </p:tavLst>
                                    </p:anim>
                                    <p:animEffect transition="in" filter="fade">
                                      <p:cBhvr>
                                        <p:cTn id="4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5AC46B0B-21F6-48D0-B9BB-2EAD1B026401}"/>
              </a:ext>
            </a:extLst>
          </p:cNvPr>
          <p:cNvSpPr/>
          <p:nvPr/>
        </p:nvSpPr>
        <p:spPr>
          <a:xfrm rot="16200000">
            <a:off x="2353902" y="-787654"/>
            <a:ext cx="4807391" cy="9044415"/>
          </a:xfrm>
          <a:prstGeom prst="triangle">
            <a:avLst>
              <a:gd name="adj" fmla="val 49247"/>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2"/>
          <p:cNvSpPr>
            <a:spLocks noGrp="1"/>
          </p:cNvSpPr>
          <p:nvPr>
            <p:ph type="title"/>
          </p:nvPr>
        </p:nvSpPr>
        <p:spPr>
          <a:xfrm>
            <a:off x="0" y="86722"/>
            <a:ext cx="2574660" cy="578428"/>
          </a:xfrm>
        </p:spPr>
        <p:txBody>
          <a:bodyPr anchor="t">
            <a:noAutofit/>
          </a:bodyPr>
          <a:lstStyle/>
          <a:p>
            <a:r>
              <a:rPr lang="en-US" sz="3600" dirty="0">
                <a:solidFill>
                  <a:schemeClr val="tx1">
                    <a:lumMod val="85000"/>
                    <a:lumOff val="15000"/>
                  </a:schemeClr>
                </a:solidFill>
                <a:latin typeface="+mn-lt"/>
              </a:rPr>
              <a:t>Alignment</a:t>
            </a:r>
          </a:p>
        </p:txBody>
      </p:sp>
      <p:pic>
        <p:nvPicPr>
          <p:cNvPr id="16" name="Picture 15">
            <a:extLst>
              <a:ext uri="{FF2B5EF4-FFF2-40B4-BE49-F238E27FC236}">
                <a16:creationId xmlns:a16="http://schemas.microsoft.com/office/drawing/2014/main" id="{D01C324D-F179-4AFC-8CD3-1CED39DEC755}"/>
              </a:ext>
            </a:extLst>
          </p:cNvPr>
          <p:cNvPicPr>
            <a:picLocks noChangeAspect="1"/>
          </p:cNvPicPr>
          <p:nvPr/>
        </p:nvPicPr>
        <p:blipFill>
          <a:blip r:embed="rId3"/>
          <a:stretch>
            <a:fillRect/>
          </a:stretch>
        </p:blipFill>
        <p:spPr>
          <a:xfrm rot="465024">
            <a:off x="6726412" y="5063501"/>
            <a:ext cx="2024077" cy="504829"/>
          </a:xfrm>
          <a:prstGeom prst="rect">
            <a:avLst/>
          </a:prstGeom>
        </p:spPr>
      </p:pic>
      <p:pic>
        <p:nvPicPr>
          <p:cNvPr id="18" name="Picture 17">
            <a:extLst>
              <a:ext uri="{FF2B5EF4-FFF2-40B4-BE49-F238E27FC236}">
                <a16:creationId xmlns:a16="http://schemas.microsoft.com/office/drawing/2014/main" id="{A3782171-0EB9-4CF2-9F6B-782339946527}"/>
              </a:ext>
            </a:extLst>
          </p:cNvPr>
          <p:cNvPicPr>
            <a:picLocks noChangeAspect="1"/>
          </p:cNvPicPr>
          <p:nvPr/>
        </p:nvPicPr>
        <p:blipFill>
          <a:blip r:embed="rId4"/>
          <a:stretch>
            <a:fillRect/>
          </a:stretch>
        </p:blipFill>
        <p:spPr>
          <a:xfrm rot="865091">
            <a:off x="2199204" y="4105228"/>
            <a:ext cx="2847996" cy="552454"/>
          </a:xfrm>
          <a:prstGeom prst="rect">
            <a:avLst/>
          </a:prstGeom>
        </p:spPr>
      </p:pic>
      <p:pic>
        <p:nvPicPr>
          <p:cNvPr id="22" name="Picture 21">
            <a:extLst>
              <a:ext uri="{FF2B5EF4-FFF2-40B4-BE49-F238E27FC236}">
                <a16:creationId xmlns:a16="http://schemas.microsoft.com/office/drawing/2014/main" id="{F9E30D80-2697-4C96-A55B-5D3EE63A4E7C}"/>
              </a:ext>
            </a:extLst>
          </p:cNvPr>
          <p:cNvPicPr>
            <a:picLocks noChangeAspect="1"/>
          </p:cNvPicPr>
          <p:nvPr/>
        </p:nvPicPr>
        <p:blipFill>
          <a:blip r:embed="rId5"/>
          <a:stretch>
            <a:fillRect/>
          </a:stretch>
        </p:blipFill>
        <p:spPr>
          <a:xfrm rot="759908">
            <a:off x="3510656" y="2343651"/>
            <a:ext cx="2928959" cy="1119196"/>
          </a:xfrm>
          <a:prstGeom prst="rect">
            <a:avLst/>
          </a:prstGeom>
        </p:spPr>
      </p:pic>
      <p:pic>
        <p:nvPicPr>
          <p:cNvPr id="26" name="Picture 25">
            <a:extLst>
              <a:ext uri="{FF2B5EF4-FFF2-40B4-BE49-F238E27FC236}">
                <a16:creationId xmlns:a16="http://schemas.microsoft.com/office/drawing/2014/main" id="{042D79C7-9F53-41CF-BC18-967E32901CDB}"/>
              </a:ext>
            </a:extLst>
          </p:cNvPr>
          <p:cNvPicPr>
            <a:picLocks noChangeAspect="1"/>
          </p:cNvPicPr>
          <p:nvPr/>
        </p:nvPicPr>
        <p:blipFill>
          <a:blip r:embed="rId6"/>
          <a:stretch>
            <a:fillRect/>
          </a:stretch>
        </p:blipFill>
        <p:spPr>
          <a:xfrm rot="501077">
            <a:off x="3788811" y="4153524"/>
            <a:ext cx="3810028" cy="704855"/>
          </a:xfrm>
          <a:prstGeom prst="rect">
            <a:avLst/>
          </a:prstGeom>
        </p:spPr>
      </p:pic>
      <p:pic>
        <p:nvPicPr>
          <p:cNvPr id="28" name="Picture 27">
            <a:extLst>
              <a:ext uri="{FF2B5EF4-FFF2-40B4-BE49-F238E27FC236}">
                <a16:creationId xmlns:a16="http://schemas.microsoft.com/office/drawing/2014/main" id="{E8EB2774-6DC2-45D0-98E5-1BEF6AF79537}"/>
              </a:ext>
            </a:extLst>
          </p:cNvPr>
          <p:cNvPicPr>
            <a:picLocks noChangeAspect="1"/>
          </p:cNvPicPr>
          <p:nvPr/>
        </p:nvPicPr>
        <p:blipFill>
          <a:blip r:embed="rId7"/>
          <a:stretch>
            <a:fillRect/>
          </a:stretch>
        </p:blipFill>
        <p:spPr>
          <a:xfrm rot="21268005">
            <a:off x="4251882" y="2888088"/>
            <a:ext cx="4110068" cy="828681"/>
          </a:xfrm>
          <a:prstGeom prst="rect">
            <a:avLst/>
          </a:prstGeom>
        </p:spPr>
      </p:pic>
      <p:pic>
        <p:nvPicPr>
          <p:cNvPr id="30" name="Picture 29">
            <a:extLst>
              <a:ext uri="{FF2B5EF4-FFF2-40B4-BE49-F238E27FC236}">
                <a16:creationId xmlns:a16="http://schemas.microsoft.com/office/drawing/2014/main" id="{F8340396-28BE-4F95-9229-AD27BAB56521}"/>
              </a:ext>
            </a:extLst>
          </p:cNvPr>
          <p:cNvPicPr>
            <a:picLocks noChangeAspect="1"/>
          </p:cNvPicPr>
          <p:nvPr/>
        </p:nvPicPr>
        <p:blipFill>
          <a:blip r:embed="rId8"/>
          <a:stretch>
            <a:fillRect/>
          </a:stretch>
        </p:blipFill>
        <p:spPr>
          <a:xfrm rot="20473325">
            <a:off x="4304969" y="2364495"/>
            <a:ext cx="3456651" cy="586978"/>
          </a:xfrm>
          <a:prstGeom prst="rect">
            <a:avLst/>
          </a:prstGeom>
        </p:spPr>
      </p:pic>
      <p:pic>
        <p:nvPicPr>
          <p:cNvPr id="33" name="Picture 32">
            <a:extLst>
              <a:ext uri="{FF2B5EF4-FFF2-40B4-BE49-F238E27FC236}">
                <a16:creationId xmlns:a16="http://schemas.microsoft.com/office/drawing/2014/main" id="{E51EC114-107F-4D01-BDA1-6F1C972DFBB0}"/>
              </a:ext>
            </a:extLst>
          </p:cNvPr>
          <p:cNvPicPr>
            <a:picLocks noChangeAspect="1"/>
          </p:cNvPicPr>
          <p:nvPr/>
        </p:nvPicPr>
        <p:blipFill>
          <a:blip r:embed="rId9"/>
          <a:stretch>
            <a:fillRect/>
          </a:stretch>
        </p:blipFill>
        <p:spPr>
          <a:xfrm rot="265686">
            <a:off x="5465739" y="3427937"/>
            <a:ext cx="2471756" cy="733430"/>
          </a:xfrm>
          <a:prstGeom prst="rect">
            <a:avLst/>
          </a:prstGeom>
        </p:spPr>
      </p:pic>
      <p:pic>
        <p:nvPicPr>
          <p:cNvPr id="35" name="Picture 34">
            <a:extLst>
              <a:ext uri="{FF2B5EF4-FFF2-40B4-BE49-F238E27FC236}">
                <a16:creationId xmlns:a16="http://schemas.microsoft.com/office/drawing/2014/main" id="{9D5CB878-07EF-4969-90B3-5EDA26EAF699}"/>
              </a:ext>
            </a:extLst>
          </p:cNvPr>
          <p:cNvPicPr>
            <a:picLocks noChangeAspect="1"/>
          </p:cNvPicPr>
          <p:nvPr/>
        </p:nvPicPr>
        <p:blipFill>
          <a:blip r:embed="rId9"/>
          <a:stretch>
            <a:fillRect/>
          </a:stretch>
        </p:blipFill>
        <p:spPr>
          <a:xfrm rot="21181868">
            <a:off x="1657685" y="3153609"/>
            <a:ext cx="2471756" cy="733430"/>
          </a:xfrm>
          <a:prstGeom prst="rect">
            <a:avLst/>
          </a:prstGeom>
        </p:spPr>
      </p:pic>
      <p:pic>
        <p:nvPicPr>
          <p:cNvPr id="36" name="Picture 35">
            <a:extLst>
              <a:ext uri="{FF2B5EF4-FFF2-40B4-BE49-F238E27FC236}">
                <a16:creationId xmlns:a16="http://schemas.microsoft.com/office/drawing/2014/main" id="{6011FE92-7999-4A52-83D2-5152A2BE2076}"/>
              </a:ext>
            </a:extLst>
          </p:cNvPr>
          <p:cNvPicPr>
            <a:picLocks noChangeAspect="1"/>
          </p:cNvPicPr>
          <p:nvPr/>
        </p:nvPicPr>
        <p:blipFill>
          <a:blip r:embed="rId3"/>
          <a:stretch>
            <a:fillRect/>
          </a:stretch>
        </p:blipFill>
        <p:spPr>
          <a:xfrm>
            <a:off x="3173458" y="3660577"/>
            <a:ext cx="2024077" cy="504829"/>
          </a:xfrm>
          <a:prstGeom prst="rect">
            <a:avLst/>
          </a:prstGeom>
        </p:spPr>
      </p:pic>
      <p:pic>
        <p:nvPicPr>
          <p:cNvPr id="8" name="Picture 7">
            <a:extLst>
              <a:ext uri="{FF2B5EF4-FFF2-40B4-BE49-F238E27FC236}">
                <a16:creationId xmlns:a16="http://schemas.microsoft.com/office/drawing/2014/main" id="{61899A20-61E0-4447-AB52-07D400BE5427}"/>
              </a:ext>
            </a:extLst>
          </p:cNvPr>
          <p:cNvPicPr>
            <a:picLocks noChangeAspect="1"/>
          </p:cNvPicPr>
          <p:nvPr/>
        </p:nvPicPr>
        <p:blipFill>
          <a:blip r:embed="rId10"/>
          <a:stretch>
            <a:fillRect/>
          </a:stretch>
        </p:blipFill>
        <p:spPr>
          <a:xfrm>
            <a:off x="73357" y="3345583"/>
            <a:ext cx="1171575" cy="2019300"/>
          </a:xfrm>
          <a:prstGeom prst="rect">
            <a:avLst/>
          </a:prstGeom>
        </p:spPr>
      </p:pic>
      <p:sp>
        <p:nvSpPr>
          <p:cNvPr id="14" name="Title 2">
            <a:extLst>
              <a:ext uri="{FF2B5EF4-FFF2-40B4-BE49-F238E27FC236}">
                <a16:creationId xmlns:a16="http://schemas.microsoft.com/office/drawing/2014/main" id="{2015614C-3F84-4B6C-B553-4B36E3C66B8C}"/>
              </a:ext>
            </a:extLst>
          </p:cNvPr>
          <p:cNvSpPr txBox="1">
            <a:spLocks/>
          </p:cNvSpPr>
          <p:nvPr/>
        </p:nvSpPr>
        <p:spPr>
          <a:xfrm>
            <a:off x="1074794" y="943283"/>
            <a:ext cx="5366060" cy="122493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lumMod val="85000"/>
                    <a:lumOff val="15000"/>
                  </a:prstClr>
                </a:solidFill>
                <a:effectLst/>
                <a:uLnTx/>
                <a:uFillTx/>
                <a:latin typeface="Calibri"/>
                <a:ea typeface="+mj-ea"/>
                <a:cs typeface="+mj-cs"/>
              </a:rPr>
              <a:t>Coordination of </a:t>
            </a:r>
            <a:br>
              <a:rPr kumimoji="0" lang="en-US" sz="3600" b="0" i="0" u="none" strike="noStrike" kern="1200" cap="none" spc="0" normalizeH="0" baseline="0" noProof="0" dirty="0">
                <a:ln>
                  <a:noFill/>
                </a:ln>
                <a:solidFill>
                  <a:prstClr val="black">
                    <a:lumMod val="85000"/>
                    <a:lumOff val="15000"/>
                  </a:prstClr>
                </a:solidFill>
                <a:effectLst/>
                <a:uLnTx/>
                <a:uFillTx/>
                <a:latin typeface="Calibri"/>
                <a:ea typeface="+mj-ea"/>
                <a:cs typeface="+mj-cs"/>
              </a:rPr>
            </a:br>
            <a:r>
              <a:rPr kumimoji="0" lang="en-US" sz="3600" b="0" i="0" u="none" strike="noStrike" kern="1200" cap="none" spc="0" normalizeH="0" baseline="0" noProof="0" dirty="0">
                <a:ln>
                  <a:noFill/>
                </a:ln>
                <a:solidFill>
                  <a:prstClr val="black">
                    <a:lumMod val="85000"/>
                    <a:lumOff val="15000"/>
                  </a:prstClr>
                </a:solidFill>
                <a:effectLst/>
                <a:uLnTx/>
                <a:uFillTx/>
                <a:latin typeface="Calibri"/>
                <a:ea typeface="+mj-ea"/>
                <a:cs typeface="+mj-cs"/>
              </a:rPr>
              <a:t>Purpose, Focus and Energy</a:t>
            </a:r>
          </a:p>
        </p:txBody>
      </p:sp>
    </p:spTree>
    <p:extLst>
      <p:ext uri="{BB962C8B-B14F-4D97-AF65-F5344CB8AC3E}">
        <p14:creationId xmlns:p14="http://schemas.microsoft.com/office/powerpoint/2010/main" val="58430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1000"/>
                                        <p:tgtEl>
                                          <p:spTgt spid="16"/>
                                        </p:tgtEl>
                                      </p:cBhvr>
                                    </p:animEffect>
                                  </p:childTnLst>
                                </p:cTn>
                              </p:par>
                              <p:par>
                                <p:cTn id="15" presetID="22" presetClass="entr" presetSubtype="8"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1000"/>
                                        <p:tgtEl>
                                          <p:spTgt spid="26"/>
                                        </p:tgtEl>
                                      </p:cBhvr>
                                    </p:animEffect>
                                  </p:childTnLst>
                                </p:cTn>
                              </p:par>
                              <p:par>
                                <p:cTn id="18" presetID="22" presetClass="entr" presetSubtype="8"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left)">
                                      <p:cBhvr>
                                        <p:cTn id="20" dur="1000"/>
                                        <p:tgtEl>
                                          <p:spTgt spid="33"/>
                                        </p:tgtEl>
                                      </p:cBhvr>
                                    </p:animEffect>
                                  </p:childTnLst>
                                </p:cTn>
                              </p:par>
                              <p:par>
                                <p:cTn id="21" presetID="22" presetClass="entr" presetSubtype="8"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1000"/>
                                        <p:tgtEl>
                                          <p:spTgt spid="28"/>
                                        </p:tgtEl>
                                      </p:cBhvr>
                                    </p:animEffect>
                                  </p:childTnLst>
                                </p:cTn>
                              </p:par>
                              <p:par>
                                <p:cTn id="24" presetID="22" presetClass="entr" presetSubtype="8"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left)">
                                      <p:cBhvr>
                                        <p:cTn id="26" dur="1000"/>
                                        <p:tgtEl>
                                          <p:spTgt spid="30"/>
                                        </p:tgtEl>
                                      </p:cBhvr>
                                    </p:animEffect>
                                  </p:childTnLst>
                                </p:cTn>
                              </p:par>
                              <p:par>
                                <p:cTn id="27" presetID="22" presetClass="entr" presetSubtype="8"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1000"/>
                                        <p:tgtEl>
                                          <p:spTgt spid="22"/>
                                        </p:tgtEl>
                                      </p:cBhvr>
                                    </p:animEffect>
                                  </p:childTnLst>
                                </p:cTn>
                              </p:par>
                              <p:par>
                                <p:cTn id="30" presetID="22" presetClass="entr" presetSubtype="8"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left)">
                                      <p:cBhvr>
                                        <p:cTn id="32" dur="1000"/>
                                        <p:tgtEl>
                                          <p:spTgt spid="35"/>
                                        </p:tgtEl>
                                      </p:cBhvr>
                                    </p:animEffect>
                                  </p:childTnLst>
                                </p:cTn>
                              </p:par>
                              <p:par>
                                <p:cTn id="33" presetID="22" presetClass="entr" presetSubtype="8"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left)">
                                      <p:cBhvr>
                                        <p:cTn id="35" dur="1000"/>
                                        <p:tgtEl>
                                          <p:spTgt spid="36"/>
                                        </p:tgtEl>
                                      </p:cBhvr>
                                    </p:animEffect>
                                  </p:childTnLst>
                                </p:cTn>
                              </p:par>
                              <p:par>
                                <p:cTn id="36" presetID="22" presetClass="entr" presetSubtype="8"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10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left)">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9CC89E-472E-4339-8272-7F5F67165D87}"/>
              </a:ext>
            </a:extLst>
          </p:cNvPr>
          <p:cNvSpPr/>
          <p:nvPr/>
        </p:nvSpPr>
        <p:spPr>
          <a:xfrm>
            <a:off x="0" y="2483506"/>
            <a:ext cx="9143999" cy="1518126"/>
          </a:xfrm>
          <a:prstGeom prst="rect">
            <a:avLst/>
          </a:prstGeom>
          <a:solidFill>
            <a:srgbClr val="FF000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6" name="Picture 25">
            <a:extLst>
              <a:ext uri="{FF2B5EF4-FFF2-40B4-BE49-F238E27FC236}">
                <a16:creationId xmlns:a16="http://schemas.microsoft.com/office/drawing/2014/main" id="{042D79C7-9F53-41CF-BC18-967E32901CDB}"/>
              </a:ext>
            </a:extLst>
          </p:cNvPr>
          <p:cNvPicPr>
            <a:picLocks noChangeAspect="1"/>
          </p:cNvPicPr>
          <p:nvPr/>
        </p:nvPicPr>
        <p:blipFill>
          <a:blip r:embed="rId3"/>
          <a:stretch>
            <a:fillRect/>
          </a:stretch>
        </p:blipFill>
        <p:spPr>
          <a:xfrm rot="21331023">
            <a:off x="3261082" y="2737073"/>
            <a:ext cx="3810028" cy="704855"/>
          </a:xfrm>
          <a:prstGeom prst="rect">
            <a:avLst/>
          </a:prstGeom>
        </p:spPr>
      </p:pic>
      <p:pic>
        <p:nvPicPr>
          <p:cNvPr id="33" name="Picture 32">
            <a:extLst>
              <a:ext uri="{FF2B5EF4-FFF2-40B4-BE49-F238E27FC236}">
                <a16:creationId xmlns:a16="http://schemas.microsoft.com/office/drawing/2014/main" id="{E51EC114-107F-4D01-BDA1-6F1C972DFBB0}"/>
              </a:ext>
            </a:extLst>
          </p:cNvPr>
          <p:cNvPicPr>
            <a:picLocks noChangeAspect="1"/>
          </p:cNvPicPr>
          <p:nvPr/>
        </p:nvPicPr>
        <p:blipFill>
          <a:blip r:embed="rId4"/>
          <a:stretch>
            <a:fillRect/>
          </a:stretch>
        </p:blipFill>
        <p:spPr>
          <a:xfrm rot="265686">
            <a:off x="3121138" y="3099904"/>
            <a:ext cx="2471756" cy="733430"/>
          </a:xfrm>
          <a:prstGeom prst="rect">
            <a:avLst/>
          </a:prstGeom>
        </p:spPr>
      </p:pic>
      <p:pic>
        <p:nvPicPr>
          <p:cNvPr id="16" name="Picture 15">
            <a:extLst>
              <a:ext uri="{FF2B5EF4-FFF2-40B4-BE49-F238E27FC236}">
                <a16:creationId xmlns:a16="http://schemas.microsoft.com/office/drawing/2014/main" id="{D01C324D-F179-4AFC-8CD3-1CED39DEC755}"/>
              </a:ext>
            </a:extLst>
          </p:cNvPr>
          <p:cNvPicPr>
            <a:picLocks noChangeAspect="1"/>
          </p:cNvPicPr>
          <p:nvPr/>
        </p:nvPicPr>
        <p:blipFill>
          <a:blip r:embed="rId5"/>
          <a:stretch>
            <a:fillRect/>
          </a:stretch>
        </p:blipFill>
        <p:spPr>
          <a:xfrm rot="21350886">
            <a:off x="3535583" y="3520376"/>
            <a:ext cx="2024077" cy="504829"/>
          </a:xfrm>
          <a:prstGeom prst="rect">
            <a:avLst/>
          </a:prstGeom>
        </p:spPr>
      </p:pic>
      <p:pic>
        <p:nvPicPr>
          <p:cNvPr id="18" name="Picture 17">
            <a:extLst>
              <a:ext uri="{FF2B5EF4-FFF2-40B4-BE49-F238E27FC236}">
                <a16:creationId xmlns:a16="http://schemas.microsoft.com/office/drawing/2014/main" id="{A3782171-0EB9-4CF2-9F6B-782339946527}"/>
              </a:ext>
            </a:extLst>
          </p:cNvPr>
          <p:cNvPicPr>
            <a:picLocks noChangeAspect="1"/>
          </p:cNvPicPr>
          <p:nvPr/>
        </p:nvPicPr>
        <p:blipFill>
          <a:blip r:embed="rId6"/>
          <a:stretch>
            <a:fillRect/>
          </a:stretch>
        </p:blipFill>
        <p:spPr>
          <a:xfrm rot="578701">
            <a:off x="3546116" y="3100876"/>
            <a:ext cx="2847996" cy="552454"/>
          </a:xfrm>
          <a:prstGeom prst="rect">
            <a:avLst/>
          </a:prstGeom>
        </p:spPr>
      </p:pic>
      <p:pic>
        <p:nvPicPr>
          <p:cNvPr id="22" name="Picture 21">
            <a:extLst>
              <a:ext uri="{FF2B5EF4-FFF2-40B4-BE49-F238E27FC236}">
                <a16:creationId xmlns:a16="http://schemas.microsoft.com/office/drawing/2014/main" id="{F9E30D80-2697-4C96-A55B-5D3EE63A4E7C}"/>
              </a:ext>
            </a:extLst>
          </p:cNvPr>
          <p:cNvPicPr>
            <a:picLocks noChangeAspect="1"/>
          </p:cNvPicPr>
          <p:nvPr/>
        </p:nvPicPr>
        <p:blipFill>
          <a:blip r:embed="rId7"/>
          <a:stretch>
            <a:fillRect/>
          </a:stretch>
        </p:blipFill>
        <p:spPr>
          <a:xfrm rot="759908">
            <a:off x="3204728" y="2670947"/>
            <a:ext cx="2928959" cy="1119196"/>
          </a:xfrm>
          <a:prstGeom prst="rect">
            <a:avLst/>
          </a:prstGeom>
        </p:spPr>
      </p:pic>
      <p:pic>
        <p:nvPicPr>
          <p:cNvPr id="28" name="Picture 27">
            <a:extLst>
              <a:ext uri="{FF2B5EF4-FFF2-40B4-BE49-F238E27FC236}">
                <a16:creationId xmlns:a16="http://schemas.microsoft.com/office/drawing/2014/main" id="{E8EB2774-6DC2-45D0-98E5-1BEF6AF79537}"/>
              </a:ext>
            </a:extLst>
          </p:cNvPr>
          <p:cNvPicPr>
            <a:picLocks noChangeAspect="1"/>
          </p:cNvPicPr>
          <p:nvPr/>
        </p:nvPicPr>
        <p:blipFill>
          <a:blip r:embed="rId8"/>
          <a:stretch>
            <a:fillRect/>
          </a:stretch>
        </p:blipFill>
        <p:spPr>
          <a:xfrm rot="21441249">
            <a:off x="1815674" y="3262857"/>
            <a:ext cx="4110068" cy="828681"/>
          </a:xfrm>
          <a:prstGeom prst="rect">
            <a:avLst/>
          </a:prstGeom>
        </p:spPr>
      </p:pic>
      <p:pic>
        <p:nvPicPr>
          <p:cNvPr id="35" name="Picture 34">
            <a:extLst>
              <a:ext uri="{FF2B5EF4-FFF2-40B4-BE49-F238E27FC236}">
                <a16:creationId xmlns:a16="http://schemas.microsoft.com/office/drawing/2014/main" id="{9D5CB878-07EF-4969-90B3-5EDA26EAF699}"/>
              </a:ext>
            </a:extLst>
          </p:cNvPr>
          <p:cNvPicPr>
            <a:picLocks noChangeAspect="1"/>
          </p:cNvPicPr>
          <p:nvPr/>
        </p:nvPicPr>
        <p:blipFill>
          <a:blip r:embed="rId4"/>
          <a:stretch>
            <a:fillRect/>
          </a:stretch>
        </p:blipFill>
        <p:spPr>
          <a:xfrm rot="199940">
            <a:off x="3171094" y="2554725"/>
            <a:ext cx="2471756" cy="733430"/>
          </a:xfrm>
          <a:prstGeom prst="rect">
            <a:avLst/>
          </a:prstGeom>
        </p:spPr>
      </p:pic>
      <p:pic>
        <p:nvPicPr>
          <p:cNvPr id="36" name="Picture 35">
            <a:extLst>
              <a:ext uri="{FF2B5EF4-FFF2-40B4-BE49-F238E27FC236}">
                <a16:creationId xmlns:a16="http://schemas.microsoft.com/office/drawing/2014/main" id="{6011FE92-7999-4A52-83D2-5152A2BE2076}"/>
              </a:ext>
            </a:extLst>
          </p:cNvPr>
          <p:cNvPicPr>
            <a:picLocks noChangeAspect="1"/>
          </p:cNvPicPr>
          <p:nvPr/>
        </p:nvPicPr>
        <p:blipFill>
          <a:blip r:embed="rId5"/>
          <a:stretch>
            <a:fillRect/>
          </a:stretch>
        </p:blipFill>
        <p:spPr>
          <a:xfrm rot="21372155">
            <a:off x="4217066" y="2733774"/>
            <a:ext cx="2024077" cy="504829"/>
          </a:xfrm>
          <a:prstGeom prst="rect">
            <a:avLst/>
          </a:prstGeom>
        </p:spPr>
      </p:pic>
      <p:pic>
        <p:nvPicPr>
          <p:cNvPr id="30" name="Picture 29">
            <a:extLst>
              <a:ext uri="{FF2B5EF4-FFF2-40B4-BE49-F238E27FC236}">
                <a16:creationId xmlns:a16="http://schemas.microsoft.com/office/drawing/2014/main" id="{F8340396-28BE-4F95-9229-AD27BAB56521}"/>
              </a:ext>
            </a:extLst>
          </p:cNvPr>
          <p:cNvPicPr>
            <a:picLocks noChangeAspect="1"/>
          </p:cNvPicPr>
          <p:nvPr/>
        </p:nvPicPr>
        <p:blipFill>
          <a:blip r:embed="rId9"/>
          <a:stretch>
            <a:fillRect/>
          </a:stretch>
        </p:blipFill>
        <p:spPr>
          <a:xfrm rot="21098087">
            <a:off x="2269895" y="2557025"/>
            <a:ext cx="3456651" cy="586978"/>
          </a:xfrm>
          <a:prstGeom prst="rect">
            <a:avLst/>
          </a:prstGeom>
        </p:spPr>
      </p:pic>
      <p:sp>
        <p:nvSpPr>
          <p:cNvPr id="15" name="Title 2">
            <a:extLst>
              <a:ext uri="{FF2B5EF4-FFF2-40B4-BE49-F238E27FC236}">
                <a16:creationId xmlns:a16="http://schemas.microsoft.com/office/drawing/2014/main" id="{C7ED32AA-37CD-44AD-85EC-0FB6CDBB6F50}"/>
              </a:ext>
            </a:extLst>
          </p:cNvPr>
          <p:cNvSpPr>
            <a:spLocks noGrp="1"/>
          </p:cNvSpPr>
          <p:nvPr>
            <p:ph type="title"/>
          </p:nvPr>
        </p:nvSpPr>
        <p:spPr>
          <a:xfrm>
            <a:off x="0" y="86722"/>
            <a:ext cx="2574660" cy="578428"/>
          </a:xfrm>
        </p:spPr>
        <p:txBody>
          <a:bodyPr anchor="t">
            <a:noAutofit/>
          </a:bodyPr>
          <a:lstStyle/>
          <a:p>
            <a:r>
              <a:rPr lang="en-US" sz="3600" dirty="0">
                <a:solidFill>
                  <a:schemeClr val="tx1">
                    <a:lumMod val="85000"/>
                    <a:lumOff val="15000"/>
                  </a:schemeClr>
                </a:solidFill>
                <a:latin typeface="+mn-lt"/>
              </a:rPr>
              <a:t>Alignment</a:t>
            </a:r>
          </a:p>
        </p:txBody>
      </p:sp>
      <p:sp>
        <p:nvSpPr>
          <p:cNvPr id="17" name="Title 2">
            <a:extLst>
              <a:ext uri="{FF2B5EF4-FFF2-40B4-BE49-F238E27FC236}">
                <a16:creationId xmlns:a16="http://schemas.microsoft.com/office/drawing/2014/main" id="{92DBDB69-BFF6-449A-B96B-BC100F683B2A}"/>
              </a:ext>
            </a:extLst>
          </p:cNvPr>
          <p:cNvSpPr txBox="1">
            <a:spLocks/>
          </p:cNvSpPr>
          <p:nvPr/>
        </p:nvSpPr>
        <p:spPr>
          <a:xfrm>
            <a:off x="1074794" y="943283"/>
            <a:ext cx="5366060" cy="122493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lumMod val="85000"/>
                    <a:lumOff val="15000"/>
                  </a:prstClr>
                </a:solidFill>
                <a:effectLst/>
                <a:uLnTx/>
                <a:uFillTx/>
                <a:latin typeface="Calibri"/>
                <a:ea typeface="+mj-ea"/>
                <a:cs typeface="+mj-cs"/>
              </a:rPr>
              <a:t>Coordination of </a:t>
            </a:r>
            <a:br>
              <a:rPr kumimoji="0" lang="en-US" sz="3600" b="0" i="0" u="none" strike="noStrike" kern="1200" cap="none" spc="0" normalizeH="0" baseline="0" noProof="0" dirty="0">
                <a:ln>
                  <a:noFill/>
                </a:ln>
                <a:solidFill>
                  <a:prstClr val="black">
                    <a:lumMod val="85000"/>
                    <a:lumOff val="15000"/>
                  </a:prstClr>
                </a:solidFill>
                <a:effectLst/>
                <a:uLnTx/>
                <a:uFillTx/>
                <a:latin typeface="Calibri"/>
                <a:ea typeface="+mj-ea"/>
                <a:cs typeface="+mj-cs"/>
              </a:rPr>
            </a:br>
            <a:r>
              <a:rPr kumimoji="0" lang="en-US" sz="3600" b="0" i="0" u="none" strike="noStrike" kern="1200" cap="none" spc="0" normalizeH="0" baseline="0" noProof="0" dirty="0">
                <a:ln>
                  <a:noFill/>
                </a:ln>
                <a:solidFill>
                  <a:prstClr val="black">
                    <a:lumMod val="85000"/>
                    <a:lumOff val="15000"/>
                  </a:prstClr>
                </a:solidFill>
                <a:effectLst/>
                <a:uLnTx/>
                <a:uFillTx/>
                <a:latin typeface="Calibri"/>
                <a:ea typeface="+mj-ea"/>
                <a:cs typeface="+mj-cs"/>
              </a:rPr>
              <a:t>Purpose, Focus and Energy</a:t>
            </a:r>
          </a:p>
        </p:txBody>
      </p:sp>
      <p:sp>
        <p:nvSpPr>
          <p:cNvPr id="19" name="Title 2">
            <a:extLst>
              <a:ext uri="{FF2B5EF4-FFF2-40B4-BE49-F238E27FC236}">
                <a16:creationId xmlns:a16="http://schemas.microsoft.com/office/drawing/2014/main" id="{242A0DD4-2A62-473D-8CD5-B6DD87D1D784}"/>
              </a:ext>
            </a:extLst>
          </p:cNvPr>
          <p:cNvSpPr txBox="1">
            <a:spLocks/>
          </p:cNvSpPr>
          <p:nvPr/>
        </p:nvSpPr>
        <p:spPr>
          <a:xfrm>
            <a:off x="1074794" y="4692210"/>
            <a:ext cx="5880188" cy="1224938"/>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lumMod val="85000"/>
                    <a:lumOff val="15000"/>
                  </a:prstClr>
                </a:solidFill>
                <a:effectLst/>
                <a:uLnTx/>
                <a:uFillTx/>
                <a:latin typeface="Calibri"/>
                <a:ea typeface="+mj-ea"/>
                <a:cs typeface="+mj-cs"/>
              </a:rPr>
              <a:t>Higher Impact on the target</a:t>
            </a:r>
          </a:p>
        </p:txBody>
      </p:sp>
    </p:spTree>
    <p:extLst>
      <p:ext uri="{BB962C8B-B14F-4D97-AF65-F5344CB8AC3E}">
        <p14:creationId xmlns:p14="http://schemas.microsoft.com/office/powerpoint/2010/main" val="1235448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22" presetClass="entr" presetSubtype="8"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par>
                                <p:cTn id="11" presetID="22" presetClass="entr" presetSubtype="8"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par>
                                <p:cTn id="14" presetID="22" presetClass="entr" presetSubtype="8"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par>
                                <p:cTn id="17" presetID="22" presetClass="entr" presetSubtype="8"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par>
                                <p:cTn id="20" presetID="22" presetClass="entr" presetSubtype="8"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par>
                                <p:cTn id="23" presetID="22" presetClass="entr" presetSubtype="8"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left)">
                                      <p:cBhvr>
                                        <p:cTn id="25" dur="500"/>
                                        <p:tgtEl>
                                          <p:spTgt spid="35"/>
                                        </p:tgtEl>
                                      </p:cBhvr>
                                    </p:animEffect>
                                  </p:childTnLst>
                                </p:cTn>
                              </p:par>
                              <p:par>
                                <p:cTn id="26" presetID="22" presetClass="entr" presetSubtype="8"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par>
                                <p:cTn id="29" presetID="22" presetClass="entr" presetSubtype="8"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left)">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left)">
                                      <p:cBhvr>
                                        <p:cTn id="36" dur="500"/>
                                        <p:tgtEl>
                                          <p:spTgt spid="2"/>
                                        </p:tgtEl>
                                      </p:cBhvr>
                                    </p:animEffect>
                                  </p:childTnLst>
                                </p:cTn>
                              </p:par>
                            </p:childTnLst>
                          </p:cTn>
                        </p:par>
                        <p:par>
                          <p:cTn id="37" fill="hold">
                            <p:stCondLst>
                              <p:cond delay="500"/>
                            </p:stCondLst>
                            <p:childTnLst>
                              <p:par>
                                <p:cTn id="38" presetID="42" presetClass="entr" presetSubtype="0"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1B1936E5-7750-4BA1-840A-91F493C558AB}"/>
              </a:ext>
            </a:extLst>
          </p:cNvPr>
          <p:cNvSpPr txBox="1">
            <a:spLocks/>
          </p:cNvSpPr>
          <p:nvPr/>
        </p:nvSpPr>
        <p:spPr>
          <a:xfrm>
            <a:off x="94649" y="78796"/>
            <a:ext cx="8949763" cy="1215849"/>
          </a:xfrm>
          <a:prstGeom prst="rect">
            <a:avLst/>
          </a:prstGeom>
        </p:spPr>
        <p:txBody>
          <a:bodyPr vert="horz" lIns="91440" tIns="45720" rIns="91440" bIns="45720" rtlCol="0" anchor="t">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000" dirty="0">
                <a:solidFill>
                  <a:schemeClr val="tx1">
                    <a:lumMod val="85000"/>
                    <a:lumOff val="15000"/>
                  </a:schemeClr>
                </a:solidFill>
                <a:effectLst>
                  <a:outerShdw blurRad="38100" dist="38100" dir="2700000" algn="tl">
                    <a:srgbClr val="000000">
                      <a:alpha val="43137"/>
                    </a:srgbClr>
                  </a:outerShdw>
                </a:effectLst>
                <a:latin typeface="+mn-lt"/>
              </a:rPr>
              <a:t>One of the sheets in your packet is</a:t>
            </a:r>
            <a:br>
              <a:rPr lang="en-US" sz="4000" dirty="0">
                <a:solidFill>
                  <a:schemeClr val="tx1">
                    <a:lumMod val="85000"/>
                    <a:lumOff val="15000"/>
                  </a:schemeClr>
                </a:solidFill>
                <a:effectLst>
                  <a:outerShdw blurRad="38100" dist="38100" dir="2700000" algn="tl">
                    <a:srgbClr val="000000">
                      <a:alpha val="43137"/>
                    </a:srgbClr>
                  </a:outerShdw>
                </a:effectLst>
                <a:latin typeface="+mn-lt"/>
              </a:rPr>
            </a:br>
            <a:r>
              <a:rPr lang="en-US" sz="4000" i="1" dirty="0">
                <a:solidFill>
                  <a:schemeClr val="tx1">
                    <a:lumMod val="85000"/>
                    <a:lumOff val="15000"/>
                  </a:schemeClr>
                </a:solidFill>
                <a:effectLst>
                  <a:outerShdw blurRad="38100" dist="38100" dir="2700000" algn="tl">
                    <a:srgbClr val="000000">
                      <a:alpha val="43137"/>
                    </a:srgbClr>
                  </a:outerShdw>
                </a:effectLst>
                <a:latin typeface="+mn-lt"/>
              </a:rPr>
              <a:t>“My Alignment Notes”</a:t>
            </a:r>
          </a:p>
        </p:txBody>
      </p:sp>
      <p:sp>
        <p:nvSpPr>
          <p:cNvPr id="7" name="TextBox 6">
            <a:extLst>
              <a:ext uri="{FF2B5EF4-FFF2-40B4-BE49-F238E27FC236}">
                <a16:creationId xmlns:a16="http://schemas.microsoft.com/office/drawing/2014/main" id="{79B89CD7-E41D-4CE2-9538-0F68BC88775B}"/>
              </a:ext>
            </a:extLst>
          </p:cNvPr>
          <p:cNvSpPr txBox="1"/>
          <p:nvPr/>
        </p:nvSpPr>
        <p:spPr>
          <a:xfrm>
            <a:off x="4401720" y="3809132"/>
            <a:ext cx="4548315" cy="2062103"/>
          </a:xfrm>
          <a:prstGeom prst="rect">
            <a:avLst/>
          </a:prstGeom>
          <a:noFill/>
        </p:spPr>
        <p:txBody>
          <a:bodyPr wrap="square" rtlCol="0">
            <a:spAutoFit/>
          </a:bodyPr>
          <a:lstStyle/>
          <a:p>
            <a:r>
              <a:rPr lang="en-US" sz="3200" dirty="0"/>
              <a:t>If “Alignment” is a key goal of this meeting, then what would evidence of cultivating alignment be? </a:t>
            </a:r>
          </a:p>
        </p:txBody>
      </p:sp>
      <p:sp>
        <p:nvSpPr>
          <p:cNvPr id="8" name="TextBox 7">
            <a:extLst>
              <a:ext uri="{FF2B5EF4-FFF2-40B4-BE49-F238E27FC236}">
                <a16:creationId xmlns:a16="http://schemas.microsoft.com/office/drawing/2014/main" id="{2CB69000-3FFC-42DC-8C47-ABAFD5AD120A}"/>
              </a:ext>
            </a:extLst>
          </p:cNvPr>
          <p:cNvSpPr txBox="1"/>
          <p:nvPr/>
        </p:nvSpPr>
        <p:spPr>
          <a:xfrm>
            <a:off x="4276436" y="1618606"/>
            <a:ext cx="4304420" cy="1569660"/>
          </a:xfrm>
          <a:prstGeom prst="rect">
            <a:avLst/>
          </a:prstGeom>
          <a:noFill/>
        </p:spPr>
        <p:txBody>
          <a:bodyPr wrap="square" rtlCol="0">
            <a:spAutoFit/>
          </a:bodyPr>
          <a:lstStyle/>
          <a:p>
            <a:r>
              <a:rPr lang="en-US" sz="3200" dirty="0"/>
              <a:t>Opportunities I found to:</a:t>
            </a:r>
          </a:p>
          <a:p>
            <a:r>
              <a:rPr lang="en-US" sz="3200" dirty="0"/>
              <a:t>* Align with My work</a:t>
            </a:r>
          </a:p>
          <a:p>
            <a:r>
              <a:rPr lang="en-US" sz="3200" dirty="0"/>
              <a:t>* Align with Others work</a:t>
            </a:r>
          </a:p>
        </p:txBody>
      </p:sp>
      <p:pic>
        <p:nvPicPr>
          <p:cNvPr id="2" name="Picture 1">
            <a:extLst>
              <a:ext uri="{FF2B5EF4-FFF2-40B4-BE49-F238E27FC236}">
                <a16:creationId xmlns:a16="http://schemas.microsoft.com/office/drawing/2014/main" id="{E897A99A-57D8-43BA-861B-53CA8D937EFA}"/>
              </a:ext>
            </a:extLst>
          </p:cNvPr>
          <p:cNvPicPr>
            <a:picLocks noChangeAspect="1"/>
          </p:cNvPicPr>
          <p:nvPr/>
        </p:nvPicPr>
        <p:blipFill>
          <a:blip r:embed="rId3"/>
          <a:stretch>
            <a:fillRect/>
          </a:stretch>
        </p:blipFill>
        <p:spPr>
          <a:xfrm rot="289883">
            <a:off x="619816" y="1732074"/>
            <a:ext cx="3213270" cy="4154115"/>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36876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3852410"/>
            <a:ext cx="6858000" cy="1655762"/>
          </a:xfrm>
        </p:spPr>
        <p:txBody>
          <a:bodyPr>
            <a:normAutofit fontScale="92500" lnSpcReduction="10000"/>
          </a:bodyPr>
          <a:lstStyle/>
          <a:p>
            <a:r>
              <a:rPr lang="en-US" b="1" dirty="0"/>
              <a:t>Robin Rinker, MPH, CHES</a:t>
            </a:r>
          </a:p>
          <a:p>
            <a:r>
              <a:rPr lang="en-US" dirty="0"/>
              <a:t>Health Communications Specialist</a:t>
            </a:r>
          </a:p>
          <a:p>
            <a:r>
              <a:rPr lang="en-US" dirty="0"/>
              <a:t>Division for Heart Disease and Stroke Prevention</a:t>
            </a:r>
          </a:p>
          <a:p>
            <a:r>
              <a:rPr lang="en-US" dirty="0"/>
              <a:t>Centers for Disease Control and Prevention </a:t>
            </a:r>
          </a:p>
        </p:txBody>
      </p:sp>
      <p:sp>
        <p:nvSpPr>
          <p:cNvPr id="2" name="Title 1"/>
          <p:cNvSpPr>
            <a:spLocks noGrp="1"/>
          </p:cNvSpPr>
          <p:nvPr>
            <p:ph type="ctrTitle"/>
          </p:nvPr>
        </p:nvSpPr>
        <p:spPr>
          <a:xfrm>
            <a:off x="685800" y="305937"/>
            <a:ext cx="7772400" cy="2387600"/>
          </a:xfrm>
        </p:spPr>
        <p:txBody>
          <a:bodyPr>
            <a:normAutofit/>
          </a:bodyPr>
          <a:lstStyle/>
          <a:p>
            <a:r>
              <a:rPr lang="en-US" sz="4600" dirty="0">
                <a:solidFill>
                  <a:schemeClr val="bg1"/>
                </a:solidFill>
                <a:effectLst>
                  <a:outerShdw blurRad="38100" dist="38100" dir="2700000" algn="tl">
                    <a:srgbClr val="000000">
                      <a:alpha val="43137"/>
                    </a:srgbClr>
                  </a:outerShdw>
                </a:effectLst>
                <a:latin typeface="Arial" panose="020B0604020202020204" pitchFamily="34" charset="0"/>
                <a:ea typeface="Calibri" charset="0"/>
                <a:cs typeface="Arial" panose="020B0604020202020204" pitchFamily="34" charset="0"/>
              </a:rPr>
              <a:t>Preventing 1 Million Heart Attacks and Strokes by 2022</a:t>
            </a:r>
            <a:endParaRPr lang="en-US" sz="3600" dirty="0">
              <a:solidFill>
                <a:schemeClr val="bg1"/>
              </a:solidFill>
              <a:effectLst>
                <a:outerShdw blurRad="38100" dist="38100" dir="2700000" algn="tl">
                  <a:srgbClr val="000000">
                    <a:alpha val="43137"/>
                  </a:srgbClr>
                </a:outerShd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467588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solidFill>
                  <a:srgbClr val="860037"/>
                </a:solidFill>
                <a:latin typeface="Arial" panose="020B0604020202020204" pitchFamily="34" charset="0"/>
                <a:cs typeface="Arial" panose="020B0604020202020204" pitchFamily="34" charset="0"/>
              </a:rPr>
              <a:t>Aim:</a:t>
            </a:r>
            <a:r>
              <a:rPr lang="en-US" dirty="0">
                <a:solidFill>
                  <a:srgbClr val="860037"/>
                </a:solidFill>
                <a:latin typeface="Arial" panose="020B0604020202020204" pitchFamily="34" charset="0"/>
                <a:cs typeface="Arial" panose="020B0604020202020204" pitchFamily="34" charset="0"/>
              </a:rPr>
              <a:t> Prevent 1 million—or more—heart attacks and strokes in the next 5 years</a:t>
            </a:r>
          </a:p>
          <a:p>
            <a:r>
              <a:rPr lang="en-US" dirty="0">
                <a:latin typeface="Arial" panose="020B0604020202020204" pitchFamily="34" charset="0"/>
                <a:cs typeface="Arial" panose="020B0604020202020204" pitchFamily="34" charset="0"/>
              </a:rPr>
              <a:t>National initiative co-led by:</a:t>
            </a:r>
          </a:p>
          <a:p>
            <a:pPr lvl="1"/>
            <a:r>
              <a:rPr lang="en-US" dirty="0">
                <a:latin typeface="Arial" panose="020B0604020202020204" pitchFamily="34" charset="0"/>
                <a:cs typeface="Arial" panose="020B0604020202020204" pitchFamily="34" charset="0"/>
              </a:rPr>
              <a:t>Centers for Disease Control and Prevention (CDC)</a:t>
            </a:r>
          </a:p>
          <a:p>
            <a:pPr lvl="1"/>
            <a:r>
              <a:rPr lang="en-US" dirty="0">
                <a:latin typeface="Arial" panose="020B0604020202020204" pitchFamily="34" charset="0"/>
                <a:cs typeface="Arial" panose="020B0604020202020204" pitchFamily="34" charset="0"/>
              </a:rPr>
              <a:t>Centers for Medicare &amp; Medicaid Services (CMS)</a:t>
            </a:r>
          </a:p>
          <a:p>
            <a:pPr marL="296863" lvl="1" indent="-284163"/>
            <a:r>
              <a:rPr lang="en-US" sz="2800" dirty="0">
                <a:latin typeface="Arial" panose="020B0604020202020204" pitchFamily="34" charset="0"/>
                <a:cs typeface="Arial" panose="020B0604020202020204" pitchFamily="34" charset="0"/>
              </a:rPr>
              <a:t>Partners across federal and state agencies and private organizations</a:t>
            </a:r>
            <a:endParaRPr lang="en-US"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p:txBody>
          <a:bodyPr anchor="t" anchorCtr="0">
            <a:noAutofit/>
          </a:bodyPr>
          <a:lstStyle/>
          <a:p>
            <a:pPr algn="ctr"/>
            <a:r>
              <a:rPr lang="en-US" sz="3600" b="1" dirty="0">
                <a:solidFill>
                  <a:schemeClr val="bg1"/>
                </a:solidFill>
                <a:latin typeface="Arial" panose="020B0604020202020204" pitchFamily="34" charset="0"/>
                <a:cs typeface="Arial" panose="020B0604020202020204" pitchFamily="34" charset="0"/>
              </a:rPr>
              <a:t>Million Hearts</a:t>
            </a:r>
            <a:r>
              <a:rPr lang="en-US" sz="3600" b="1" baseline="30000" dirty="0">
                <a:solidFill>
                  <a:schemeClr val="bg1"/>
                </a:solidFill>
                <a:latin typeface="Arial" panose="020B0604020202020204" pitchFamily="34" charset="0"/>
                <a:ea typeface="Arial" charset="0"/>
                <a:cs typeface="Arial" panose="020B0604020202020204" pitchFamily="34" charset="0"/>
              </a:rPr>
              <a:t>®</a:t>
            </a:r>
            <a:r>
              <a:rPr lang="en-US" sz="3600" b="1" dirty="0">
                <a:solidFill>
                  <a:schemeClr val="bg1"/>
                </a:solidFill>
                <a:latin typeface="Arial" panose="020B0604020202020204" pitchFamily="34" charset="0"/>
                <a:cs typeface="Arial" panose="020B0604020202020204" pitchFamily="34" charset="0"/>
              </a:rPr>
              <a:t> 2022</a:t>
            </a:r>
          </a:p>
        </p:txBody>
      </p:sp>
    </p:spTree>
    <p:extLst>
      <p:ext uri="{BB962C8B-B14F-4D97-AF65-F5344CB8AC3E}">
        <p14:creationId xmlns:p14="http://schemas.microsoft.com/office/powerpoint/2010/main" val="222591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2373406" y="5900149"/>
            <a:ext cx="6696635" cy="811078"/>
          </a:xfrm>
        </p:spPr>
        <p:txBody>
          <a:bodyPr>
            <a:noAutofit/>
          </a:bodyPr>
          <a:lstStyle/>
          <a:p>
            <a:pPr marL="0" indent="0">
              <a:lnSpc>
                <a:spcPct val="100000"/>
              </a:lnSpc>
              <a:spcBef>
                <a:spcPts val="0"/>
              </a:spcBef>
              <a:buNone/>
            </a:pPr>
            <a:r>
              <a:rPr lang="en-US" sz="1000" u="sng" dirty="0"/>
              <a:t>References</a:t>
            </a:r>
            <a:br>
              <a:rPr lang="en-US" sz="1000" dirty="0"/>
            </a:br>
            <a:r>
              <a:rPr lang="en-US" sz="1000" dirty="0"/>
              <a:t>1. Benjamin EJ, </a:t>
            </a:r>
            <a:r>
              <a:rPr lang="en-US" sz="1000" dirty="0" err="1"/>
              <a:t>Blaha</a:t>
            </a:r>
            <a:r>
              <a:rPr lang="en-US" sz="1000" dirty="0"/>
              <a:t> MJ, </a:t>
            </a:r>
            <a:r>
              <a:rPr lang="en-US" sz="1000" dirty="0" err="1"/>
              <a:t>Chiuve</a:t>
            </a:r>
            <a:r>
              <a:rPr lang="en-US" sz="1000" dirty="0"/>
              <a:t> SE, Cushman M, Das SR, </a:t>
            </a:r>
            <a:r>
              <a:rPr lang="en-US" sz="1000" dirty="0" err="1"/>
              <a:t>Deo</a:t>
            </a:r>
            <a:r>
              <a:rPr lang="en-US" sz="1000" dirty="0"/>
              <a:t> R, et al. Heart Disease and Stroke Statistics-2017 Update: A Report From the American Heart Association. Circulation 2017;135(10):e146–603.</a:t>
            </a:r>
            <a:br>
              <a:rPr lang="en-US" sz="1000" dirty="0"/>
            </a:br>
            <a:r>
              <a:rPr lang="en-US" sz="1000" dirty="0"/>
              <a:t>2. </a:t>
            </a:r>
            <a:r>
              <a:rPr lang="en-US" sz="1000" dirty="0" err="1"/>
              <a:t>Kochanek</a:t>
            </a:r>
            <a:r>
              <a:rPr lang="en-US" sz="1000" dirty="0"/>
              <a:t> KD, Arias E, Anderson RN. How did cause of death contribute to racial differences in life expectancy in the United States in 2010? NCHS data brief, no 125. Hyattsville, MD: National Center for Health Statistics. 2013</a:t>
            </a:r>
          </a:p>
        </p:txBody>
      </p:sp>
      <p:sp>
        <p:nvSpPr>
          <p:cNvPr id="3" name="Content Placeholder 2"/>
          <p:cNvSpPr>
            <a:spLocks noGrp="1"/>
          </p:cNvSpPr>
          <p:nvPr>
            <p:ph sz="half" idx="1"/>
          </p:nvPr>
        </p:nvSpPr>
        <p:spPr>
          <a:xfrm>
            <a:off x="628649" y="1825625"/>
            <a:ext cx="7910233" cy="4351338"/>
          </a:xfrm>
        </p:spPr>
        <p:txBody>
          <a:bodyPr>
            <a:normAutofit/>
          </a:bodyPr>
          <a:lstStyle/>
          <a:p>
            <a:r>
              <a:rPr lang="en-US" sz="2600" dirty="0">
                <a:latin typeface="Arial" panose="020B0604020202020204" pitchFamily="34" charset="0"/>
                <a:cs typeface="Arial" panose="020B0604020202020204" pitchFamily="34" charset="0"/>
              </a:rPr>
              <a:t>More than </a:t>
            </a:r>
            <a:r>
              <a:rPr lang="en-US" sz="2600" b="1" dirty="0">
                <a:latin typeface="Arial" panose="020B0604020202020204" pitchFamily="34" charset="0"/>
                <a:cs typeface="Arial" panose="020B0604020202020204" pitchFamily="34" charset="0"/>
              </a:rPr>
              <a:t>1.5 million </a:t>
            </a:r>
            <a:r>
              <a:rPr lang="en-US" sz="2600" dirty="0">
                <a:latin typeface="Arial" panose="020B0604020202020204" pitchFamily="34" charset="0"/>
                <a:cs typeface="Arial" panose="020B0604020202020204" pitchFamily="34" charset="0"/>
              </a:rPr>
              <a:t>people in the U.S. suffer from heart attacks and strokes per year</a:t>
            </a:r>
            <a:r>
              <a:rPr lang="en-US" sz="2600" baseline="30000" dirty="0">
                <a:latin typeface="Arial" panose="020B0604020202020204" pitchFamily="34" charset="0"/>
                <a:cs typeface="Arial" panose="020B0604020202020204" pitchFamily="34" charset="0"/>
              </a:rPr>
              <a:t>1</a:t>
            </a:r>
          </a:p>
          <a:p>
            <a:r>
              <a:rPr lang="en-US" sz="2600" dirty="0">
                <a:latin typeface="Arial" panose="020B0604020202020204" pitchFamily="34" charset="0"/>
                <a:cs typeface="Arial" panose="020B0604020202020204" pitchFamily="34" charset="0"/>
              </a:rPr>
              <a:t>More than</a:t>
            </a:r>
            <a:r>
              <a:rPr lang="en-US" sz="2600" b="1" dirty="0">
                <a:latin typeface="Arial" panose="020B0604020202020204" pitchFamily="34" charset="0"/>
                <a:cs typeface="Arial" panose="020B0604020202020204" pitchFamily="34" charset="0"/>
              </a:rPr>
              <a:t> 800,000</a:t>
            </a:r>
            <a:r>
              <a:rPr lang="en-US" sz="2600" dirty="0">
                <a:latin typeface="Arial" panose="020B0604020202020204" pitchFamily="34" charset="0"/>
                <a:cs typeface="Arial" panose="020B0604020202020204" pitchFamily="34" charset="0"/>
              </a:rPr>
              <a:t> deaths per year from cardiovascular disease (CVD)</a:t>
            </a:r>
            <a:r>
              <a:rPr lang="en-US" sz="2600" baseline="30000" dirty="0">
                <a:latin typeface="Arial" panose="020B0604020202020204" pitchFamily="34" charset="0"/>
                <a:cs typeface="Arial" panose="020B0604020202020204" pitchFamily="34" charset="0"/>
              </a:rPr>
              <a:t>1</a:t>
            </a:r>
          </a:p>
          <a:p>
            <a:r>
              <a:rPr lang="en-US" sz="2600" dirty="0">
                <a:latin typeface="Arial" panose="020B0604020202020204" pitchFamily="34" charset="0"/>
                <a:cs typeface="Arial" panose="020B0604020202020204" pitchFamily="34" charset="0"/>
              </a:rPr>
              <a:t>CVD costs the U.S. </a:t>
            </a:r>
            <a:r>
              <a:rPr lang="en-US" sz="2600" b="1" dirty="0">
                <a:latin typeface="Arial" panose="020B0604020202020204" pitchFamily="34" charset="0"/>
                <a:cs typeface="Arial" panose="020B0604020202020204" pitchFamily="34" charset="0"/>
              </a:rPr>
              <a:t>hundreds of billions </a:t>
            </a:r>
            <a:r>
              <a:rPr lang="en-US" sz="2600" dirty="0">
                <a:latin typeface="Arial" panose="020B0604020202020204" pitchFamily="34" charset="0"/>
                <a:cs typeface="Arial" panose="020B0604020202020204" pitchFamily="34" charset="0"/>
              </a:rPr>
              <a:t>of dollars per year</a:t>
            </a:r>
            <a:r>
              <a:rPr lang="en-US" sz="2600" baseline="30000" dirty="0">
                <a:latin typeface="Arial" panose="020B0604020202020204" pitchFamily="34" charset="0"/>
                <a:cs typeface="Arial" panose="020B0604020202020204" pitchFamily="34" charset="0"/>
              </a:rPr>
              <a:t>1</a:t>
            </a:r>
          </a:p>
          <a:p>
            <a:r>
              <a:rPr lang="en-US" sz="2400" dirty="0">
                <a:latin typeface="Arial" panose="020B0604020202020204" pitchFamily="34" charset="0"/>
                <a:cs typeface="Arial" panose="020B0604020202020204" pitchFamily="34" charset="0"/>
              </a:rPr>
              <a:t>CVD is the greatest contributor to racial disparities in life expectancy</a:t>
            </a:r>
            <a:r>
              <a:rPr lang="en-US" sz="2600" baseline="30000" dirty="0">
                <a:latin typeface="Arial" panose="020B0604020202020204" pitchFamily="34" charset="0"/>
                <a:cs typeface="Arial" panose="020B0604020202020204" pitchFamily="34" charset="0"/>
              </a:rPr>
              <a:t>2</a:t>
            </a:r>
          </a:p>
        </p:txBody>
      </p:sp>
      <p:sp>
        <p:nvSpPr>
          <p:cNvPr id="2" name="Title 1"/>
          <p:cNvSpPr>
            <a:spLocks noGrp="1"/>
          </p:cNvSpPr>
          <p:nvPr>
            <p:ph type="title"/>
          </p:nvPr>
        </p:nvSpPr>
        <p:spPr/>
        <p:txBody>
          <a:bodyPr>
            <a:normAutofit/>
          </a:bodyPr>
          <a:lstStyle/>
          <a:p>
            <a:pPr algn="ctr"/>
            <a:r>
              <a:rPr lang="en-US" sz="3200" b="1" dirty="0">
                <a:solidFill>
                  <a:schemeClr val="bg1">
                    <a:lumMod val="95000"/>
                  </a:schemeClr>
                </a:solidFill>
                <a:latin typeface="Arial" panose="020B0604020202020204" pitchFamily="34" charset="0"/>
                <a:cs typeface="Arial" panose="020B0604020202020204" pitchFamily="34" charset="0"/>
              </a:rPr>
              <a:t>Heart Disease and Stroke in the U.S.</a:t>
            </a:r>
          </a:p>
        </p:txBody>
      </p:sp>
    </p:spTree>
    <p:extLst>
      <p:ext uri="{BB962C8B-B14F-4D97-AF65-F5344CB8AC3E}">
        <p14:creationId xmlns:p14="http://schemas.microsoft.com/office/powerpoint/2010/main" val="4007248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922133" y="2357630"/>
            <a:ext cx="5359432" cy="3645956"/>
          </a:xfrm>
          <a:prstGeom prst="rect">
            <a:avLst/>
          </a:prstGeom>
        </p:spPr>
      </p:pic>
      <p:sp>
        <p:nvSpPr>
          <p:cNvPr id="3" name="Content Placeholder 2"/>
          <p:cNvSpPr>
            <a:spLocks noGrp="1"/>
          </p:cNvSpPr>
          <p:nvPr>
            <p:ph sz="half" idx="1"/>
          </p:nvPr>
        </p:nvSpPr>
        <p:spPr>
          <a:xfrm>
            <a:off x="625288" y="1562226"/>
            <a:ext cx="7890062" cy="4351338"/>
          </a:xfrm>
        </p:spPr>
        <p:txBody>
          <a:bodyPr>
            <a:normAutofit/>
          </a:bodyPr>
          <a:lstStyle/>
          <a:p>
            <a:pPr marL="0" indent="0" algn="ctr">
              <a:buNone/>
            </a:pPr>
            <a:r>
              <a:rPr lang="en-US" sz="2400" dirty="0">
                <a:latin typeface="Arial" panose="020B0604020202020204" pitchFamily="34" charset="0"/>
                <a:cs typeface="Arial" panose="020B0604020202020204" pitchFamily="34" charset="0"/>
              </a:rPr>
              <a:t>While CV deaths have been declining for the past 40 years, the </a:t>
            </a:r>
            <a:r>
              <a:rPr lang="en-US" sz="2400" b="1" dirty="0">
                <a:latin typeface="Arial" panose="020B0604020202020204" pitchFamily="34" charset="0"/>
                <a:cs typeface="Arial" panose="020B0604020202020204" pitchFamily="34" charset="0"/>
              </a:rPr>
              <a:t>reduction in these deaths has slowed</a:t>
            </a:r>
            <a:r>
              <a:rPr lang="en-US" sz="2400"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628650" y="186265"/>
            <a:ext cx="7886700" cy="1195918"/>
          </a:xfrm>
        </p:spPr>
        <p:txBody>
          <a:bodyPr>
            <a:normAutofit/>
          </a:bodyPr>
          <a:lstStyle/>
          <a:p>
            <a:pPr algn="ctr"/>
            <a:r>
              <a:rPr lang="en-US" sz="3200" b="1" dirty="0">
                <a:solidFill>
                  <a:schemeClr val="bg1">
                    <a:lumMod val="95000"/>
                  </a:schemeClr>
                </a:solidFill>
                <a:latin typeface="Arial" panose="020B0604020202020204" pitchFamily="34" charset="0"/>
                <a:cs typeface="Arial" panose="020B0604020202020204" pitchFamily="34" charset="0"/>
              </a:rPr>
              <a:t>Heart Disease and Stroke Trends</a:t>
            </a:r>
            <a:br>
              <a:rPr lang="en-US" sz="3200" b="1" dirty="0">
                <a:solidFill>
                  <a:schemeClr val="bg1">
                    <a:lumMod val="95000"/>
                  </a:schemeClr>
                </a:solidFill>
                <a:latin typeface="Arial" panose="020B0604020202020204" pitchFamily="34" charset="0"/>
                <a:cs typeface="Arial" panose="020B0604020202020204" pitchFamily="34" charset="0"/>
              </a:rPr>
            </a:br>
            <a:r>
              <a:rPr lang="en-US" sz="3200" b="1" dirty="0">
                <a:solidFill>
                  <a:schemeClr val="bg1">
                    <a:lumMod val="95000"/>
                  </a:schemeClr>
                </a:solidFill>
                <a:latin typeface="Arial" panose="020B0604020202020204" pitchFamily="34" charset="0"/>
                <a:cs typeface="Arial" panose="020B0604020202020204" pitchFamily="34" charset="0"/>
              </a:rPr>
              <a:t>1950-2015</a:t>
            </a:r>
            <a:endParaRPr lang="en-US" sz="3200" b="1" dirty="0">
              <a:latin typeface="Arial" panose="020B0604020202020204" pitchFamily="34" charset="0"/>
              <a:cs typeface="Arial" panose="020B0604020202020204" pitchFamily="34" charset="0"/>
            </a:endParaRPr>
          </a:p>
        </p:txBody>
      </p:sp>
      <p:sp>
        <p:nvSpPr>
          <p:cNvPr id="9" name="TextBox 8"/>
          <p:cNvSpPr txBox="1"/>
          <p:nvPr/>
        </p:nvSpPr>
        <p:spPr>
          <a:xfrm>
            <a:off x="2624866" y="6093607"/>
            <a:ext cx="612110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a:ea typeface="+mn-ea"/>
                <a:cs typeface="+mn-cs"/>
              </a:rPr>
              <a:t>Source – Mensah GA, Wei GS, Sorlie PD, et al.  Decline in Cardiovascular Mortality – Possible Causes and Implications.  Circulation Research. 2017;120:366-380. </a:t>
            </a:r>
          </a:p>
        </p:txBody>
      </p:sp>
    </p:spTree>
    <p:extLst>
      <p:ext uri="{BB962C8B-B14F-4D97-AF65-F5344CB8AC3E}">
        <p14:creationId xmlns:p14="http://schemas.microsoft.com/office/powerpoint/2010/main" val="522577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8720" y="1554480"/>
            <a:ext cx="6789592" cy="3913632"/>
          </a:xfrm>
          <a:prstGeom prst="rect">
            <a:avLst/>
          </a:prstGeom>
        </p:spPr>
      </p:pic>
      <p:sp>
        <p:nvSpPr>
          <p:cNvPr id="19" name="Triangle 18"/>
          <p:cNvSpPr/>
          <p:nvPr/>
        </p:nvSpPr>
        <p:spPr>
          <a:xfrm rot="13856191">
            <a:off x="5505672" y="946437"/>
            <a:ext cx="1120266" cy="3983339"/>
          </a:xfrm>
          <a:custGeom>
            <a:avLst/>
            <a:gdLst>
              <a:gd name="connsiteX0" fmla="*/ 0 w 345745"/>
              <a:gd name="connsiteY0" fmla="*/ 2131769 h 2131769"/>
              <a:gd name="connsiteX1" fmla="*/ 193244 w 345745"/>
              <a:gd name="connsiteY1" fmla="*/ 0 h 2131769"/>
              <a:gd name="connsiteX2" fmla="*/ 345745 w 345745"/>
              <a:gd name="connsiteY2" fmla="*/ 2131769 h 2131769"/>
              <a:gd name="connsiteX3" fmla="*/ 0 w 345745"/>
              <a:gd name="connsiteY3" fmla="*/ 2131769 h 2131769"/>
              <a:gd name="connsiteX0" fmla="*/ 0 w 300705"/>
              <a:gd name="connsiteY0" fmla="*/ 2131769 h 2131769"/>
              <a:gd name="connsiteX1" fmla="*/ 193244 w 300705"/>
              <a:gd name="connsiteY1" fmla="*/ 0 h 2131769"/>
              <a:gd name="connsiteX2" fmla="*/ 300705 w 300705"/>
              <a:gd name="connsiteY2" fmla="*/ 1768083 h 2131769"/>
              <a:gd name="connsiteX3" fmla="*/ 0 w 300705"/>
              <a:gd name="connsiteY3" fmla="*/ 2131769 h 2131769"/>
              <a:gd name="connsiteX0" fmla="*/ 0 w 1255860"/>
              <a:gd name="connsiteY0" fmla="*/ 3860203 h 3860203"/>
              <a:gd name="connsiteX1" fmla="*/ 1255860 w 1255860"/>
              <a:gd name="connsiteY1" fmla="*/ 0 h 3860203"/>
              <a:gd name="connsiteX2" fmla="*/ 300705 w 1255860"/>
              <a:gd name="connsiteY2" fmla="*/ 3496517 h 3860203"/>
              <a:gd name="connsiteX3" fmla="*/ 0 w 1255860"/>
              <a:gd name="connsiteY3" fmla="*/ 3860203 h 3860203"/>
              <a:gd name="connsiteX0" fmla="*/ 0 w 1339094"/>
              <a:gd name="connsiteY0" fmla="*/ 3962756 h 3962756"/>
              <a:gd name="connsiteX1" fmla="*/ 1339094 w 1339094"/>
              <a:gd name="connsiteY1" fmla="*/ 0 h 3962756"/>
              <a:gd name="connsiteX2" fmla="*/ 383939 w 1339094"/>
              <a:gd name="connsiteY2" fmla="*/ 3496517 h 3962756"/>
              <a:gd name="connsiteX3" fmla="*/ 0 w 1339094"/>
              <a:gd name="connsiteY3" fmla="*/ 3962756 h 3962756"/>
              <a:gd name="connsiteX0" fmla="*/ 0 w 1339094"/>
              <a:gd name="connsiteY0" fmla="*/ 3962756 h 3962756"/>
              <a:gd name="connsiteX1" fmla="*/ 1339094 w 1339094"/>
              <a:gd name="connsiteY1" fmla="*/ 0 h 3962756"/>
              <a:gd name="connsiteX2" fmla="*/ 486034 w 1339094"/>
              <a:gd name="connsiteY2" fmla="*/ 3644805 h 3962756"/>
              <a:gd name="connsiteX3" fmla="*/ 0 w 1339094"/>
              <a:gd name="connsiteY3" fmla="*/ 3962756 h 3962756"/>
              <a:gd name="connsiteX0" fmla="*/ 0 w 1264096"/>
              <a:gd name="connsiteY0" fmla="*/ 4128308 h 4128308"/>
              <a:gd name="connsiteX1" fmla="*/ 1264096 w 1264096"/>
              <a:gd name="connsiteY1" fmla="*/ 0 h 4128308"/>
              <a:gd name="connsiteX2" fmla="*/ 411036 w 1264096"/>
              <a:gd name="connsiteY2" fmla="*/ 3644805 h 4128308"/>
              <a:gd name="connsiteX3" fmla="*/ 0 w 1264096"/>
              <a:gd name="connsiteY3" fmla="*/ 4128308 h 4128308"/>
              <a:gd name="connsiteX0" fmla="*/ 0 w 1120266"/>
              <a:gd name="connsiteY0" fmla="*/ 3983339 h 3983339"/>
              <a:gd name="connsiteX1" fmla="*/ 1120266 w 1120266"/>
              <a:gd name="connsiteY1" fmla="*/ 0 h 3983339"/>
              <a:gd name="connsiteX2" fmla="*/ 411036 w 1120266"/>
              <a:gd name="connsiteY2" fmla="*/ 3499836 h 3983339"/>
              <a:gd name="connsiteX3" fmla="*/ 0 w 1120266"/>
              <a:gd name="connsiteY3" fmla="*/ 3983339 h 3983339"/>
            </a:gdLst>
            <a:ahLst/>
            <a:cxnLst>
              <a:cxn ang="0">
                <a:pos x="connsiteX0" y="connsiteY0"/>
              </a:cxn>
              <a:cxn ang="0">
                <a:pos x="connsiteX1" y="connsiteY1"/>
              </a:cxn>
              <a:cxn ang="0">
                <a:pos x="connsiteX2" y="connsiteY2"/>
              </a:cxn>
              <a:cxn ang="0">
                <a:pos x="connsiteX3" y="connsiteY3"/>
              </a:cxn>
            </a:cxnLst>
            <a:rect l="l" t="t" r="r" b="b"/>
            <a:pathLst>
              <a:path w="1120266" h="3983339">
                <a:moveTo>
                  <a:pt x="0" y="3983339"/>
                </a:moveTo>
                <a:lnTo>
                  <a:pt x="1120266" y="0"/>
                </a:lnTo>
                <a:lnTo>
                  <a:pt x="411036" y="3499836"/>
                </a:lnTo>
                <a:lnTo>
                  <a:pt x="0" y="3983339"/>
                </a:lnTo>
                <a:close/>
              </a:path>
            </a:pathLst>
          </a:custGeom>
          <a:solidFill>
            <a:srgbClr val="592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riangle 3"/>
          <p:cNvSpPr/>
          <p:nvPr/>
        </p:nvSpPr>
        <p:spPr>
          <a:xfrm rot="159961">
            <a:off x="4214797" y="5388665"/>
            <a:ext cx="249005" cy="674579"/>
          </a:xfrm>
          <a:custGeom>
            <a:avLst/>
            <a:gdLst>
              <a:gd name="connsiteX0" fmla="*/ 0 w 188045"/>
              <a:gd name="connsiteY0" fmla="*/ 674579 h 674579"/>
              <a:gd name="connsiteX1" fmla="*/ 94023 w 188045"/>
              <a:gd name="connsiteY1" fmla="*/ 0 h 674579"/>
              <a:gd name="connsiteX2" fmla="*/ 188045 w 188045"/>
              <a:gd name="connsiteY2" fmla="*/ 674579 h 674579"/>
              <a:gd name="connsiteX3" fmla="*/ 0 w 188045"/>
              <a:gd name="connsiteY3" fmla="*/ 674579 h 674579"/>
              <a:gd name="connsiteX0" fmla="*/ 0 w 299805"/>
              <a:gd name="connsiteY0" fmla="*/ 501859 h 674579"/>
              <a:gd name="connsiteX1" fmla="*/ 205783 w 299805"/>
              <a:gd name="connsiteY1" fmla="*/ 0 h 674579"/>
              <a:gd name="connsiteX2" fmla="*/ 299805 w 299805"/>
              <a:gd name="connsiteY2" fmla="*/ 674579 h 674579"/>
              <a:gd name="connsiteX3" fmla="*/ 0 w 299805"/>
              <a:gd name="connsiteY3" fmla="*/ 501859 h 674579"/>
              <a:gd name="connsiteX0" fmla="*/ 0 w 381085"/>
              <a:gd name="connsiteY0" fmla="*/ 501859 h 512019"/>
              <a:gd name="connsiteX1" fmla="*/ 205783 w 381085"/>
              <a:gd name="connsiteY1" fmla="*/ 0 h 512019"/>
              <a:gd name="connsiteX2" fmla="*/ 381085 w 381085"/>
              <a:gd name="connsiteY2" fmla="*/ 512019 h 512019"/>
              <a:gd name="connsiteX3" fmla="*/ 0 w 381085"/>
              <a:gd name="connsiteY3" fmla="*/ 501859 h 512019"/>
              <a:gd name="connsiteX0" fmla="*/ 0 w 411565"/>
              <a:gd name="connsiteY0" fmla="*/ 501859 h 501859"/>
              <a:gd name="connsiteX1" fmla="*/ 205783 w 411565"/>
              <a:gd name="connsiteY1" fmla="*/ 0 h 501859"/>
              <a:gd name="connsiteX2" fmla="*/ 411565 w 411565"/>
              <a:gd name="connsiteY2" fmla="*/ 501859 h 501859"/>
              <a:gd name="connsiteX3" fmla="*/ 0 w 411565"/>
              <a:gd name="connsiteY3" fmla="*/ 501859 h 501859"/>
              <a:gd name="connsiteX0" fmla="*/ 0 w 411565"/>
              <a:gd name="connsiteY0" fmla="*/ 664419 h 664419"/>
              <a:gd name="connsiteX1" fmla="*/ 185463 w 411565"/>
              <a:gd name="connsiteY1" fmla="*/ 0 h 664419"/>
              <a:gd name="connsiteX2" fmla="*/ 411565 w 411565"/>
              <a:gd name="connsiteY2" fmla="*/ 664419 h 664419"/>
              <a:gd name="connsiteX3" fmla="*/ 0 w 411565"/>
              <a:gd name="connsiteY3" fmla="*/ 664419 h 664419"/>
              <a:gd name="connsiteX0" fmla="*/ 0 w 330285"/>
              <a:gd name="connsiteY0" fmla="*/ 674579 h 674579"/>
              <a:gd name="connsiteX1" fmla="*/ 104183 w 330285"/>
              <a:gd name="connsiteY1" fmla="*/ 0 h 674579"/>
              <a:gd name="connsiteX2" fmla="*/ 330285 w 330285"/>
              <a:gd name="connsiteY2" fmla="*/ 664419 h 674579"/>
              <a:gd name="connsiteX3" fmla="*/ 0 w 330285"/>
              <a:gd name="connsiteY3" fmla="*/ 674579 h 674579"/>
              <a:gd name="connsiteX0" fmla="*/ 0 w 249005"/>
              <a:gd name="connsiteY0" fmla="*/ 674579 h 674579"/>
              <a:gd name="connsiteX1" fmla="*/ 104183 w 249005"/>
              <a:gd name="connsiteY1" fmla="*/ 0 h 674579"/>
              <a:gd name="connsiteX2" fmla="*/ 249005 w 249005"/>
              <a:gd name="connsiteY2" fmla="*/ 674579 h 674579"/>
              <a:gd name="connsiteX3" fmla="*/ 0 w 249005"/>
              <a:gd name="connsiteY3" fmla="*/ 674579 h 674579"/>
            </a:gdLst>
            <a:ahLst/>
            <a:cxnLst>
              <a:cxn ang="0">
                <a:pos x="connsiteX0" y="connsiteY0"/>
              </a:cxn>
              <a:cxn ang="0">
                <a:pos x="connsiteX1" y="connsiteY1"/>
              </a:cxn>
              <a:cxn ang="0">
                <a:pos x="connsiteX2" y="connsiteY2"/>
              </a:cxn>
              <a:cxn ang="0">
                <a:pos x="connsiteX3" y="connsiteY3"/>
              </a:cxn>
            </a:cxnLst>
            <a:rect l="l" t="t" r="r" b="b"/>
            <a:pathLst>
              <a:path w="249005" h="674579">
                <a:moveTo>
                  <a:pt x="0" y="674579"/>
                </a:moveTo>
                <a:lnTo>
                  <a:pt x="104183" y="0"/>
                </a:lnTo>
                <a:lnTo>
                  <a:pt x="249005" y="674579"/>
                </a:lnTo>
                <a:lnTo>
                  <a:pt x="0" y="674579"/>
                </a:lnTo>
                <a:close/>
              </a:path>
            </a:pathLst>
          </a:custGeom>
          <a:solidFill>
            <a:srgbClr val="860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p:cNvSpPr txBox="1"/>
          <p:nvPr/>
        </p:nvSpPr>
        <p:spPr>
          <a:xfrm>
            <a:off x="2743200" y="2286000"/>
            <a:ext cx="372070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A3541"/>
                </a:solidFill>
                <a:effectLst/>
                <a:uLnTx/>
                <a:uFillTx/>
                <a:latin typeface="Arial" charset="0"/>
                <a:ea typeface="Arial" charset="0"/>
                <a:cs typeface="Arial" charset="0"/>
              </a:rPr>
              <a:t>COMMUNITY</a:t>
            </a:r>
            <a:r>
              <a:rPr kumimoji="0" lang="en-US" sz="1400" b="1" i="0" u="none" strike="noStrike" kern="1200" cap="none" spc="0" normalizeH="0" baseline="0" noProof="0" dirty="0">
                <a:ln>
                  <a:noFill/>
                </a:ln>
                <a:solidFill>
                  <a:srgbClr val="234757"/>
                </a:solidFill>
                <a:effectLst/>
                <a:uLnTx/>
                <a:uFillTx/>
                <a:latin typeface="Arial" charset="0"/>
                <a:ea typeface="Arial" charset="0"/>
                <a:cs typeface="Arial" charset="0"/>
              </a:rPr>
              <a:t> </a:t>
            </a:r>
          </a:p>
        </p:txBody>
      </p:sp>
      <p:sp>
        <p:nvSpPr>
          <p:cNvPr id="21" name="Title 2"/>
          <p:cNvSpPr>
            <a:spLocks noGrp="1"/>
          </p:cNvSpPr>
          <p:nvPr>
            <p:ph type="title"/>
          </p:nvPr>
        </p:nvSpPr>
        <p:spPr>
          <a:xfrm>
            <a:off x="0" y="0"/>
            <a:ext cx="9144000" cy="1316736"/>
          </a:xfrm>
        </p:spPr>
        <p:txBody>
          <a:bodyPr anchor="ctr">
            <a:normAutofit/>
          </a:bodyPr>
          <a:lstStyle/>
          <a:p>
            <a:pPr algn="ctr" defTabSz="913618"/>
            <a:r>
              <a:rPr lang="en-US" sz="3200" b="1" dirty="0">
                <a:solidFill>
                  <a:schemeClr val="bg1"/>
                </a:solidFill>
                <a:latin typeface="Arial" panose="020B0604020202020204" pitchFamily="34" charset="0"/>
                <a:cs typeface="Arial" panose="020B0604020202020204" pitchFamily="34" charset="0"/>
              </a:rPr>
              <a:t>Million Hearts</a:t>
            </a:r>
            <a:r>
              <a:rPr lang="en-US" sz="3200" b="1" baseline="30000" dirty="0">
                <a:solidFill>
                  <a:schemeClr val="bg1"/>
                </a:solidFill>
                <a:latin typeface="Arial" panose="020B0604020202020204" pitchFamily="34" charset="0"/>
                <a:cs typeface="Arial" panose="020B0604020202020204" pitchFamily="34" charset="0"/>
              </a:rPr>
              <a:t>®</a:t>
            </a:r>
            <a:r>
              <a:rPr lang="en-US" sz="3200" b="1" dirty="0">
                <a:solidFill>
                  <a:schemeClr val="bg1"/>
                </a:solidFill>
                <a:latin typeface="Arial" panose="020B0604020202020204" pitchFamily="34" charset="0"/>
                <a:cs typeface="Arial" panose="020B0604020202020204" pitchFamily="34" charset="0"/>
              </a:rPr>
              <a:t> 2022 </a:t>
            </a:r>
            <a:br>
              <a:rPr lang="en-US" sz="3200" b="1">
                <a:solidFill>
                  <a:schemeClr val="bg1"/>
                </a:solidFill>
                <a:latin typeface="Arial" panose="020B0604020202020204" pitchFamily="34" charset="0"/>
                <a:cs typeface="Arial" panose="020B0604020202020204" pitchFamily="34" charset="0"/>
              </a:rPr>
            </a:br>
            <a:r>
              <a:rPr lang="en-US" sz="2600" i="1">
                <a:solidFill>
                  <a:schemeClr val="bg1"/>
                </a:solidFill>
                <a:latin typeface="Arial" panose="020B0604020202020204" pitchFamily="34" charset="0"/>
                <a:cs typeface="Arial" panose="020B0604020202020204" pitchFamily="34" charset="0"/>
              </a:rPr>
              <a:t>Aim: Prevent 1 Million Heart Attacks and Strokes in 5 Years</a:t>
            </a:r>
            <a:endParaRPr lang="en-US" sz="2600" dirty="0">
              <a:solidFill>
                <a:schemeClr val="bg1"/>
              </a:solidFill>
              <a:latin typeface="Arial" panose="020B0604020202020204" pitchFamily="34" charset="0"/>
              <a:cs typeface="Arial" panose="020B0604020202020204" pitchFamily="34" charset="0"/>
            </a:endParaRPr>
          </a:p>
        </p:txBody>
      </p:sp>
      <p:sp>
        <p:nvSpPr>
          <p:cNvPr id="9" name="Freeform 8"/>
          <p:cNvSpPr/>
          <p:nvPr/>
        </p:nvSpPr>
        <p:spPr>
          <a:xfrm>
            <a:off x="1260857" y="2011681"/>
            <a:ext cx="975073" cy="629764"/>
          </a:xfrm>
          <a:custGeom>
            <a:avLst/>
            <a:gdLst>
              <a:gd name="connsiteX0" fmla="*/ 0 w 552322"/>
              <a:gd name="connsiteY0" fmla="*/ 79780 h 895990"/>
              <a:gd name="connsiteX1" fmla="*/ 552322 w 552322"/>
              <a:gd name="connsiteY1" fmla="*/ 895990 h 895990"/>
              <a:gd name="connsiteX2" fmla="*/ 165697 w 552322"/>
              <a:gd name="connsiteY2" fmla="*/ 0 h 895990"/>
              <a:gd name="connsiteX3" fmla="*/ 0 w 552322"/>
              <a:gd name="connsiteY3" fmla="*/ 79780 h 895990"/>
              <a:gd name="connsiteX0" fmla="*/ 0 w 552322"/>
              <a:gd name="connsiteY0" fmla="*/ 0 h 816210"/>
              <a:gd name="connsiteX1" fmla="*/ 552322 w 552322"/>
              <a:gd name="connsiteY1" fmla="*/ 816210 h 816210"/>
              <a:gd name="connsiteX2" fmla="*/ 470329 w 552322"/>
              <a:gd name="connsiteY2" fmla="*/ 11138 h 816210"/>
              <a:gd name="connsiteX3" fmla="*/ 0 w 552322"/>
              <a:gd name="connsiteY3" fmla="*/ 0 h 816210"/>
              <a:gd name="connsiteX0" fmla="*/ 0 w 552322"/>
              <a:gd name="connsiteY0" fmla="*/ 0 h 816210"/>
              <a:gd name="connsiteX1" fmla="*/ 552322 w 552322"/>
              <a:gd name="connsiteY1" fmla="*/ 816210 h 816210"/>
              <a:gd name="connsiteX2" fmla="*/ 294779 w 552322"/>
              <a:gd name="connsiteY2" fmla="*/ 11138 h 816210"/>
              <a:gd name="connsiteX3" fmla="*/ 0 w 552322"/>
              <a:gd name="connsiteY3" fmla="*/ 0 h 816210"/>
              <a:gd name="connsiteX0" fmla="*/ 0 w 495526"/>
              <a:gd name="connsiteY0" fmla="*/ 1850 h 805072"/>
              <a:gd name="connsiteX1" fmla="*/ 495526 w 495526"/>
              <a:gd name="connsiteY1" fmla="*/ 805072 h 805072"/>
              <a:gd name="connsiteX2" fmla="*/ 237983 w 495526"/>
              <a:gd name="connsiteY2" fmla="*/ 0 h 805072"/>
              <a:gd name="connsiteX3" fmla="*/ 0 w 495526"/>
              <a:gd name="connsiteY3" fmla="*/ 1850 h 805072"/>
            </a:gdLst>
            <a:ahLst/>
            <a:cxnLst>
              <a:cxn ang="0">
                <a:pos x="connsiteX0" y="connsiteY0"/>
              </a:cxn>
              <a:cxn ang="0">
                <a:pos x="connsiteX1" y="connsiteY1"/>
              </a:cxn>
              <a:cxn ang="0">
                <a:pos x="connsiteX2" y="connsiteY2"/>
              </a:cxn>
              <a:cxn ang="0">
                <a:pos x="connsiteX3" y="connsiteY3"/>
              </a:cxn>
            </a:cxnLst>
            <a:rect l="l" t="t" r="r" b="b"/>
            <a:pathLst>
              <a:path w="495526" h="805072">
                <a:moveTo>
                  <a:pt x="0" y="1850"/>
                </a:moveTo>
                <a:lnTo>
                  <a:pt x="495526" y="805072"/>
                </a:lnTo>
                <a:lnTo>
                  <a:pt x="237983" y="0"/>
                </a:lnTo>
                <a:lnTo>
                  <a:pt x="0" y="1850"/>
                </a:lnTo>
                <a:close/>
              </a:path>
            </a:pathLst>
          </a:custGeom>
          <a:solidFill>
            <a:srgbClr val="35647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Rectangle 4"/>
          <p:cNvSpPr/>
          <p:nvPr/>
        </p:nvSpPr>
        <p:spPr>
          <a:xfrm>
            <a:off x="154968" y="1482132"/>
            <a:ext cx="2713055" cy="537587"/>
          </a:xfrm>
          <a:prstGeom prst="rect">
            <a:avLst/>
          </a:prstGeom>
          <a:solidFill>
            <a:srgbClr val="356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Keeping People Healthy</a:t>
            </a:r>
          </a:p>
        </p:txBody>
      </p:sp>
      <p:sp>
        <p:nvSpPr>
          <p:cNvPr id="22" name="Rectangle 21"/>
          <p:cNvSpPr/>
          <p:nvPr/>
        </p:nvSpPr>
        <p:spPr>
          <a:xfrm>
            <a:off x="6693424" y="1610359"/>
            <a:ext cx="2167096" cy="537587"/>
          </a:xfrm>
          <a:prstGeom prst="rect">
            <a:avLst/>
          </a:prstGeom>
          <a:solidFill>
            <a:srgbClr val="592B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Optimizing Care</a:t>
            </a:r>
          </a:p>
        </p:txBody>
      </p:sp>
      <p:sp>
        <p:nvSpPr>
          <p:cNvPr id="23" name="Rectangle 22"/>
          <p:cNvSpPr/>
          <p:nvPr/>
        </p:nvSpPr>
        <p:spPr>
          <a:xfrm>
            <a:off x="3112547" y="5972731"/>
            <a:ext cx="2443427" cy="537587"/>
          </a:xfrm>
          <a:prstGeom prst="rect">
            <a:avLst/>
          </a:prstGeom>
          <a:solidFill>
            <a:srgbClr val="8600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charset="0"/>
                <a:ea typeface="Arial" charset="0"/>
                <a:cs typeface="Arial" charset="0"/>
              </a:rPr>
              <a:t>Priority Populations</a:t>
            </a:r>
          </a:p>
        </p:txBody>
      </p:sp>
    </p:spTree>
    <p:extLst>
      <p:ext uri="{BB962C8B-B14F-4D97-AF65-F5344CB8AC3E}">
        <p14:creationId xmlns:p14="http://schemas.microsoft.com/office/powerpoint/2010/main" val="1250629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6FA2F5F9-5864-42A3-ABAB-7FD847D2F040}"/>
              </a:ext>
            </a:extLst>
          </p:cNvPr>
          <p:cNvSpPr txBox="1"/>
          <p:nvPr/>
        </p:nvSpPr>
        <p:spPr>
          <a:xfrm>
            <a:off x="157017" y="3061055"/>
            <a:ext cx="8820727" cy="2492990"/>
          </a:xfrm>
          <a:prstGeom prst="rect">
            <a:avLst/>
          </a:prstGeom>
          <a:noFill/>
        </p:spPr>
        <p:txBody>
          <a:bodyPr wrap="square" rtlCol="0">
            <a:spAutoFit/>
          </a:bodyPr>
          <a:lstStyle/>
          <a:p>
            <a:pPr algn="ctr" defTabSz="685800"/>
            <a:r>
              <a:rPr lang="en-US" sz="2800" dirty="0">
                <a:solidFill>
                  <a:prstClr val="white"/>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Welcome &amp; Overview of the Day </a:t>
            </a:r>
          </a:p>
          <a:p>
            <a:pPr algn="ctr" defTabSz="685800"/>
            <a:endParaRPr lang="en-US" dirty="0">
              <a:solidFill>
                <a:prstClr val="white"/>
              </a:solidFill>
              <a:latin typeface="Arial Black" panose="020B0A04020102020204" pitchFamily="34" charset="0"/>
              <a:cs typeface="Arial" panose="020B0604020202020204" pitchFamily="34" charset="0"/>
            </a:endParaRPr>
          </a:p>
          <a:p>
            <a:pPr algn="ctr"/>
            <a:r>
              <a:rPr lang="en-US" sz="2000" dirty="0">
                <a:solidFill>
                  <a:prstClr val="white"/>
                </a:solidFill>
                <a:latin typeface="Arial Black" panose="020B0A04020102020204" pitchFamily="34" charset="0"/>
                <a:cs typeface="Arial" panose="020B0604020202020204" pitchFamily="34" charset="0"/>
              </a:rPr>
              <a:t>John Clymer, Executive Director</a:t>
            </a:r>
          </a:p>
          <a:p>
            <a:pPr algn="ctr" defTabSz="685800"/>
            <a:r>
              <a:rPr lang="en-US" sz="1400" i="1" dirty="0">
                <a:solidFill>
                  <a:prstClr val="white"/>
                </a:solidFill>
                <a:latin typeface="Arial" panose="020B0604020202020204" pitchFamily="34" charset="0"/>
                <a:cs typeface="Arial" panose="020B0604020202020204" pitchFamily="34" charset="0"/>
              </a:rPr>
              <a:t>National Forum for Heart Disease and Stroke Prevention</a:t>
            </a:r>
          </a:p>
          <a:p>
            <a:pPr algn="ctr" defTabSz="685800"/>
            <a:r>
              <a:rPr lang="en-US" sz="1400" i="1" dirty="0">
                <a:solidFill>
                  <a:prstClr val="white"/>
                </a:solidFill>
                <a:latin typeface="Arial" panose="020B0604020202020204" pitchFamily="34" charset="0"/>
                <a:cs typeface="Arial" panose="020B0604020202020204" pitchFamily="34" charset="0"/>
              </a:rPr>
              <a:t>Co-chair, Million Hearts® Collaboration</a:t>
            </a:r>
          </a:p>
          <a:p>
            <a:pPr algn="ctr" defTabSz="685800"/>
            <a:endParaRPr lang="en-US" sz="1400" i="1" dirty="0">
              <a:solidFill>
                <a:prstClr val="white"/>
              </a:solidFill>
              <a:latin typeface="Arial" panose="020B0604020202020204" pitchFamily="34" charset="0"/>
              <a:cs typeface="Arial" panose="020B0604020202020204" pitchFamily="34" charset="0"/>
            </a:endParaRPr>
          </a:p>
          <a:p>
            <a:pPr algn="ctr" defTabSz="685800"/>
            <a:r>
              <a:rPr lang="en-US" sz="2000" dirty="0">
                <a:solidFill>
                  <a:prstClr val="white"/>
                </a:solidFill>
                <a:latin typeface="Arial Black" panose="020B0A04020102020204" pitchFamily="34" charset="0"/>
                <a:cs typeface="Arial" panose="020B0604020202020204" pitchFamily="34" charset="0"/>
              </a:rPr>
              <a:t>Julie Harvill, Operations Manager</a:t>
            </a:r>
          </a:p>
          <a:p>
            <a:pPr algn="ctr" defTabSz="685800"/>
            <a:r>
              <a:rPr lang="en-US" sz="1400" i="1" dirty="0">
                <a:solidFill>
                  <a:prstClr val="white"/>
                </a:solidFill>
                <a:latin typeface="Arial" panose="020B0604020202020204" pitchFamily="34" charset="0"/>
                <a:cs typeface="Arial" panose="020B0604020202020204" pitchFamily="34" charset="0"/>
              </a:rPr>
              <a:t>Million Hearts® Collaboration</a:t>
            </a:r>
          </a:p>
          <a:p>
            <a:pPr algn="ctr" defTabSz="685800"/>
            <a:endParaRPr lang="en-US" sz="1400" i="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4257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3112168" y="5812260"/>
            <a:ext cx="5675484" cy="288675"/>
          </a:xfrm>
        </p:spPr>
        <p:txBody>
          <a:bodyPr>
            <a:normAutofit fontScale="85000" lnSpcReduction="10000"/>
          </a:bodyPr>
          <a:lstStyle/>
          <a:p>
            <a:pPr marL="0" indent="0">
              <a:buNone/>
            </a:pPr>
            <a:r>
              <a:rPr lang="en-US" sz="1050" dirty="0">
                <a:solidFill>
                  <a:prstClr val="black"/>
                </a:solidFill>
                <a:latin typeface="Arial" panose="020B0604020202020204" pitchFamily="34" charset="0"/>
                <a:cs typeface="Arial" panose="020B0604020202020204" pitchFamily="34" charset="0"/>
              </a:rPr>
              <a:t>*Aspirin use when appropriate, Blood pressure control, Cholesterol management, Smoking cessation</a:t>
            </a:r>
            <a:endParaRPr lang="en-US" sz="1050" dirty="0"/>
          </a:p>
        </p:txBody>
      </p:sp>
      <p:graphicFrame>
        <p:nvGraphicFramePr>
          <p:cNvPr id="6" name="Content Placeholder 3" descr="Improving Outcomes for Priority Populations"/>
          <p:cNvGraphicFramePr>
            <a:graphicFrameLocks/>
          </p:cNvGraphicFramePr>
          <p:nvPr/>
        </p:nvGraphicFramePr>
        <p:xfrm>
          <a:off x="356616" y="3692635"/>
          <a:ext cx="8431036" cy="2057400"/>
        </p:xfrm>
        <a:graphic>
          <a:graphicData uri="http://schemas.openxmlformats.org/drawingml/2006/table">
            <a:tbl>
              <a:tblPr firstRow="1" bandRow="1">
                <a:tableStyleId>{F5AB1C69-6EDB-4FF4-983F-18BD219EF322}</a:tableStyleId>
              </a:tblPr>
              <a:tblGrid>
                <a:gridCol w="8431036">
                  <a:extLst>
                    <a:ext uri="{9D8B030D-6E8A-4147-A177-3AD203B41FA5}">
                      <a16:colId xmlns:a16="http://schemas.microsoft.com/office/drawing/2014/main" val="20000"/>
                    </a:ext>
                  </a:extLst>
                </a:gridCol>
              </a:tblGrid>
              <a:tr h="411480">
                <a:tc>
                  <a:txBody>
                    <a:bodyPr/>
                    <a:lstStyle/>
                    <a:p>
                      <a:pPr algn="ctr"/>
                      <a:r>
                        <a:rPr lang="en-US" sz="1800" b="1" dirty="0">
                          <a:solidFill>
                            <a:schemeClr val="bg1"/>
                          </a:solidFill>
                          <a:latin typeface="Arial" panose="020B0604020202020204" pitchFamily="34" charset="0"/>
                          <a:cs typeface="Arial" panose="020B0604020202020204" pitchFamily="34" charset="0"/>
                        </a:rPr>
                        <a:t>Improving Outcomes for Priority Populations</a:t>
                      </a:r>
                    </a:p>
                  </a:txBody>
                  <a:tcPr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rgbClr val="860037"/>
                    </a:solidFill>
                  </a:tcPr>
                </a:tc>
                <a:extLst>
                  <a:ext uri="{0D108BD9-81ED-4DB2-BD59-A6C34878D82A}">
                    <a16:rowId xmlns:a16="http://schemas.microsoft.com/office/drawing/2014/main" val="10000"/>
                  </a:ext>
                </a:extLst>
              </a:tr>
              <a:tr h="411480">
                <a:tc>
                  <a:txBody>
                    <a:bodyPr/>
                    <a:lstStyle/>
                    <a:p>
                      <a:pPr marL="0" marR="0" algn="ctr">
                        <a:spcBef>
                          <a:spcPts val="0"/>
                        </a:spcBef>
                        <a:spcAft>
                          <a:spcPts val="0"/>
                        </a:spcAft>
                      </a:pPr>
                      <a:r>
                        <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Blacks/African</a:t>
                      </a:r>
                      <a:r>
                        <a:rPr lang="en-US" sz="16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Americans with Hypertension</a:t>
                      </a:r>
                      <a:endParaRPr lang="en-US" sz="16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11480">
                <a:tc>
                  <a:txBody>
                    <a:bodyPr/>
                    <a:lstStyle/>
                    <a:p>
                      <a:pPr marL="0" marR="0" algn="ctr">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35-</a:t>
                      </a:r>
                      <a:r>
                        <a:rPr lang="en-US" sz="1600" baseline="0" dirty="0">
                          <a:effectLst/>
                          <a:latin typeface="Arial" panose="020B0604020202020204" pitchFamily="34" charset="0"/>
                          <a:ea typeface="Calibri" panose="020F0502020204030204" pitchFamily="34" charset="0"/>
                          <a:cs typeface="Arial" panose="020B0604020202020204" pitchFamily="34" charset="0"/>
                        </a:rPr>
                        <a:t> to </a:t>
                      </a:r>
                      <a:r>
                        <a:rPr lang="en-US" sz="1600" dirty="0">
                          <a:effectLst/>
                          <a:latin typeface="Arial" panose="020B0604020202020204" pitchFamily="34" charset="0"/>
                          <a:ea typeface="Calibri" panose="020F0502020204030204" pitchFamily="34" charset="0"/>
                          <a:cs typeface="Arial" panose="020B0604020202020204" pitchFamily="34" charset="0"/>
                        </a:rPr>
                        <a:t>64-year-olds</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rgbClr val="EFEDE9"/>
                    </a:solidFill>
                  </a:tcPr>
                </a:tc>
                <a:extLst>
                  <a:ext uri="{0D108BD9-81ED-4DB2-BD59-A6C34878D82A}">
                    <a16:rowId xmlns:a16="http://schemas.microsoft.com/office/drawing/2014/main" val="10002"/>
                  </a:ext>
                </a:extLst>
              </a:tr>
              <a:tr h="411480">
                <a:tc>
                  <a:txBody>
                    <a:bodyPr/>
                    <a:lstStyle/>
                    <a:p>
                      <a:pPr marL="0" marR="0" algn="ctr">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People who have had a heart attack or stroke</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11480">
                <a:tc>
                  <a:txBody>
                    <a:bodyPr/>
                    <a:lstStyle/>
                    <a:p>
                      <a:pPr marL="0" marR="0" algn="ctr">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People with mental</a:t>
                      </a:r>
                      <a:r>
                        <a:rPr lang="en-US" sz="1600" baseline="0" dirty="0">
                          <a:effectLst/>
                          <a:latin typeface="Arial" panose="020B0604020202020204" pitchFamily="34" charset="0"/>
                          <a:ea typeface="Calibri" panose="020F0502020204030204" pitchFamily="34" charset="0"/>
                          <a:cs typeface="Arial" panose="020B0604020202020204" pitchFamily="34" charset="0"/>
                        </a:rPr>
                        <a:t> and/or substance use disorders who use tobacco</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rgbClr val="EFEDE9"/>
                    </a:solidFill>
                  </a:tcPr>
                </a:tc>
                <a:extLst>
                  <a:ext uri="{0D108BD9-81ED-4DB2-BD59-A6C34878D82A}">
                    <a16:rowId xmlns:a16="http://schemas.microsoft.com/office/drawing/2014/main" val="10004"/>
                  </a:ext>
                </a:extLst>
              </a:tr>
            </a:tbl>
          </a:graphicData>
        </a:graphic>
      </p:graphicFrame>
      <p:graphicFrame>
        <p:nvGraphicFramePr>
          <p:cNvPr id="5" name="Content Placeholder 3" descr="Optimizing Care"/>
          <p:cNvGraphicFramePr>
            <a:graphicFrameLocks/>
          </p:cNvGraphicFramePr>
          <p:nvPr/>
        </p:nvGraphicFramePr>
        <p:xfrm>
          <a:off x="4825252" y="1513781"/>
          <a:ext cx="3962400" cy="1991244"/>
        </p:xfrm>
        <a:graphic>
          <a:graphicData uri="http://schemas.openxmlformats.org/drawingml/2006/table">
            <a:tbl>
              <a:tblPr firstRow="1" bandRow="1">
                <a:tableStyleId>{21E4AEA4-8DFA-4A89-87EB-49C32662AFE0}</a:tableStyleId>
              </a:tblPr>
              <a:tblGrid>
                <a:gridCol w="3962400">
                  <a:extLst>
                    <a:ext uri="{9D8B030D-6E8A-4147-A177-3AD203B41FA5}">
                      <a16:colId xmlns:a16="http://schemas.microsoft.com/office/drawing/2014/main" val="20000"/>
                    </a:ext>
                  </a:extLst>
                </a:gridCol>
              </a:tblGrid>
              <a:tr h="408690">
                <a:tc>
                  <a:txBody>
                    <a:bodyPr/>
                    <a:lstStyle/>
                    <a:p>
                      <a:pPr algn="ctr"/>
                      <a:r>
                        <a:rPr lang="en-US" sz="1800" dirty="0">
                          <a:solidFill>
                            <a:schemeClr val="bg1"/>
                          </a:solidFill>
                          <a:latin typeface="Arial" panose="020B0604020202020204" pitchFamily="34" charset="0"/>
                          <a:cs typeface="Arial" panose="020B0604020202020204" pitchFamily="34" charset="0"/>
                        </a:rPr>
                        <a:t>Optimizing Care</a:t>
                      </a:r>
                      <a:endParaRPr lang="en-US" sz="1800" b="1" dirty="0">
                        <a:solidFill>
                          <a:schemeClr val="bg1"/>
                        </a:solidFill>
                        <a:latin typeface="Arial" panose="020B0604020202020204" pitchFamily="34" charset="0"/>
                        <a:cs typeface="Arial" panose="020B0604020202020204" pitchFamily="34" charset="0"/>
                      </a:endParaRPr>
                    </a:p>
                  </a:txBody>
                  <a:tcPr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rgbClr val="592B5E"/>
                    </a:solidFill>
                  </a:tcPr>
                </a:tc>
                <a:extLst>
                  <a:ext uri="{0D108BD9-81ED-4DB2-BD59-A6C34878D82A}">
                    <a16:rowId xmlns:a16="http://schemas.microsoft.com/office/drawing/2014/main" val="10000"/>
                  </a:ext>
                </a:extLst>
              </a:tr>
              <a:tr h="493776">
                <a:tc>
                  <a:txBody>
                    <a:bodyPr/>
                    <a:lstStyle/>
                    <a:p>
                      <a:pPr marL="0" marR="0" algn="ctr">
                        <a:spcBef>
                          <a:spcPts val="0"/>
                        </a:spcBef>
                        <a:spcAft>
                          <a:spcPts val="0"/>
                        </a:spcAft>
                      </a:pPr>
                      <a:r>
                        <a:rPr lang="en-US" sz="1600" dirty="0">
                          <a:effectLst/>
                          <a:latin typeface="Arial" panose="020B0604020202020204" pitchFamily="34" charset="0"/>
                          <a:ea typeface="+mn-ea"/>
                          <a:cs typeface="Arial" panose="020B0604020202020204" pitchFamily="34" charset="0"/>
                        </a:rPr>
                        <a:t>Improve</a:t>
                      </a:r>
                      <a:r>
                        <a:rPr lang="en-US" sz="1600" baseline="0" dirty="0">
                          <a:effectLst/>
                          <a:latin typeface="Arial" panose="020B0604020202020204" pitchFamily="34" charset="0"/>
                          <a:ea typeface="+mn-ea"/>
                          <a:cs typeface="Arial" panose="020B0604020202020204" pitchFamily="34" charset="0"/>
                        </a:rPr>
                        <a:t> ABCS*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96688">
                <a:tc>
                  <a:txBody>
                    <a:bodyPr/>
                    <a:lstStyle/>
                    <a:p>
                      <a:pPr marL="0" marR="0" algn="ctr">
                        <a:spcBef>
                          <a:spcPts val="0"/>
                        </a:spcBef>
                        <a:spcAft>
                          <a:spcPts val="0"/>
                        </a:spcAft>
                      </a:pPr>
                      <a:r>
                        <a:rPr lang="en-US" sz="1600" b="0" dirty="0">
                          <a:solidFill>
                            <a:schemeClr val="tx1"/>
                          </a:solidFill>
                          <a:effectLst/>
                          <a:latin typeface="Arial" panose="020B0604020202020204" pitchFamily="34" charset="0"/>
                          <a:ea typeface="+mn-ea"/>
                          <a:cs typeface="Arial" panose="020B0604020202020204" pitchFamily="34" charset="0"/>
                        </a:rPr>
                        <a:t>Increase</a:t>
                      </a:r>
                      <a:r>
                        <a:rPr lang="en-US" sz="1600" b="0" baseline="0" dirty="0">
                          <a:solidFill>
                            <a:schemeClr val="tx1"/>
                          </a:solidFill>
                          <a:effectLst/>
                          <a:latin typeface="Arial" panose="020B0604020202020204" pitchFamily="34" charset="0"/>
                          <a:ea typeface="+mn-ea"/>
                          <a:cs typeface="Arial" panose="020B0604020202020204" pitchFamily="34" charset="0"/>
                        </a:rPr>
                        <a:t> Use of Cardiac Rehab</a:t>
                      </a:r>
                      <a:endParaRPr lang="en-US" sz="1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rgbClr val="EFEDE9"/>
                    </a:solidFill>
                  </a:tcPr>
                </a:tc>
                <a:extLst>
                  <a:ext uri="{0D108BD9-81ED-4DB2-BD59-A6C34878D82A}">
                    <a16:rowId xmlns:a16="http://schemas.microsoft.com/office/drawing/2014/main" val="10002"/>
                  </a:ext>
                </a:extLst>
              </a:tr>
              <a:tr h="592090">
                <a:tc>
                  <a:txBody>
                    <a:bodyPr/>
                    <a:lstStyle/>
                    <a:p>
                      <a:pPr marL="0" marR="0" algn="ctr">
                        <a:spcBef>
                          <a:spcPts val="0"/>
                        </a:spcBef>
                        <a:spcAft>
                          <a:spcPts val="0"/>
                        </a:spcAft>
                      </a:pPr>
                      <a:r>
                        <a:rPr lang="en-US" sz="1600" b="0" dirty="0">
                          <a:solidFill>
                            <a:schemeClr val="tx1"/>
                          </a:solidFill>
                          <a:effectLst/>
                          <a:latin typeface="Arial" panose="020B0604020202020204" pitchFamily="34" charset="0"/>
                          <a:ea typeface="+mn-ea"/>
                          <a:cs typeface="Arial" panose="020B0604020202020204" pitchFamily="34" charset="0"/>
                        </a:rPr>
                        <a:t>Engage</a:t>
                      </a:r>
                      <a:r>
                        <a:rPr lang="en-US" sz="1600" b="0" baseline="0" dirty="0">
                          <a:solidFill>
                            <a:schemeClr val="tx1"/>
                          </a:solidFill>
                          <a:effectLst/>
                          <a:latin typeface="Arial" panose="020B0604020202020204" pitchFamily="34" charset="0"/>
                          <a:ea typeface="+mn-ea"/>
                          <a:cs typeface="Arial" panose="020B0604020202020204" pitchFamily="34" charset="0"/>
                        </a:rPr>
                        <a:t> Patients in</a:t>
                      </a:r>
                      <a:br>
                        <a:rPr lang="en-US" sz="1600" b="0" baseline="0" dirty="0">
                          <a:solidFill>
                            <a:schemeClr val="tx1"/>
                          </a:solidFill>
                          <a:effectLst/>
                          <a:latin typeface="Arial" panose="020B0604020202020204" pitchFamily="34" charset="0"/>
                          <a:ea typeface="+mn-ea"/>
                          <a:cs typeface="Arial" panose="020B0604020202020204" pitchFamily="34" charset="0"/>
                        </a:rPr>
                      </a:br>
                      <a:r>
                        <a:rPr lang="en-US" sz="1600" b="0" baseline="0" dirty="0">
                          <a:solidFill>
                            <a:schemeClr val="tx1"/>
                          </a:solidFill>
                          <a:effectLst/>
                          <a:latin typeface="Arial" panose="020B0604020202020204" pitchFamily="34" charset="0"/>
                          <a:ea typeface="+mn-ea"/>
                          <a:cs typeface="Arial" panose="020B0604020202020204" pitchFamily="34" charset="0"/>
                        </a:rPr>
                        <a:t>Heart-healthy Behaviors</a:t>
                      </a:r>
                      <a:endParaRPr lang="en-US" sz="16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graphicFrame>
        <p:nvGraphicFramePr>
          <p:cNvPr id="10" name="Content Placeholder 3" descr="Keeping People Healthy"/>
          <p:cNvGraphicFramePr>
            <a:graphicFrameLocks/>
          </p:cNvGraphicFramePr>
          <p:nvPr/>
        </p:nvGraphicFramePr>
        <p:xfrm>
          <a:off x="356616" y="1509462"/>
          <a:ext cx="3962400" cy="1991943"/>
        </p:xfrm>
        <a:graphic>
          <a:graphicData uri="http://schemas.openxmlformats.org/drawingml/2006/table">
            <a:tbl>
              <a:tblPr firstRow="1" bandRow="1">
                <a:tableStyleId>{00A15C55-8517-42AA-B614-E9B94910E393}</a:tableStyleId>
              </a:tblPr>
              <a:tblGrid>
                <a:gridCol w="3962400">
                  <a:extLst>
                    <a:ext uri="{9D8B030D-6E8A-4147-A177-3AD203B41FA5}">
                      <a16:colId xmlns:a16="http://schemas.microsoft.com/office/drawing/2014/main" val="20000"/>
                    </a:ext>
                  </a:extLst>
                </a:gridCol>
              </a:tblGrid>
              <a:tr h="411480">
                <a:tc>
                  <a:txBody>
                    <a:bodyPr/>
                    <a:lstStyle/>
                    <a:p>
                      <a:pPr algn="ctr"/>
                      <a:r>
                        <a:rPr lang="en-US" sz="1800" b="1" baseline="0" dirty="0">
                          <a:solidFill>
                            <a:schemeClr val="bg1"/>
                          </a:solidFill>
                          <a:latin typeface="Arial" panose="020B0604020202020204" pitchFamily="34" charset="0"/>
                          <a:cs typeface="Arial" panose="020B0604020202020204" pitchFamily="34" charset="0"/>
                        </a:rPr>
                        <a:t>Keeping People Healthy </a:t>
                      </a:r>
                    </a:p>
                  </a:txBody>
                  <a:tcP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rgbClr val="35647D"/>
                    </a:solidFill>
                  </a:tcPr>
                </a:tc>
                <a:extLst>
                  <a:ext uri="{0D108BD9-81ED-4DB2-BD59-A6C34878D82A}">
                    <a16:rowId xmlns:a16="http://schemas.microsoft.com/office/drawing/2014/main" val="10000"/>
                  </a:ext>
                </a:extLst>
              </a:tr>
              <a:tr h="492327">
                <a:tc>
                  <a:txBody>
                    <a:bodyPr/>
                    <a:lstStyle/>
                    <a:p>
                      <a:pPr marL="0" marR="0" algn="ctr">
                        <a:spcBef>
                          <a:spcPts val="0"/>
                        </a:spcBef>
                        <a:spcAft>
                          <a:spcPts val="0"/>
                        </a:spcAft>
                      </a:pPr>
                      <a:r>
                        <a:rPr lang="en-US" sz="1600" baseline="0" dirty="0">
                          <a:effectLst/>
                          <a:latin typeface="Arial" panose="020B0604020202020204" pitchFamily="34" charset="0"/>
                          <a:cs typeface="Arial" panose="020B0604020202020204" pitchFamily="34" charset="0"/>
                        </a:rPr>
                        <a:t>Reduce Sodium Intake</a:t>
                      </a:r>
                      <a:endParaRPr lang="en-US" sz="1600" baseline="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93776">
                <a:tc>
                  <a:txBody>
                    <a:bodyPr/>
                    <a:lstStyle/>
                    <a:p>
                      <a:pPr marL="0" marR="0" algn="ctr">
                        <a:spcBef>
                          <a:spcPts val="0"/>
                        </a:spcBef>
                        <a:spcAft>
                          <a:spcPts val="0"/>
                        </a:spcAft>
                      </a:pPr>
                      <a:r>
                        <a:rPr lang="en-US" sz="1600" baseline="0" dirty="0">
                          <a:effectLst/>
                          <a:latin typeface="Arial" panose="020B0604020202020204" pitchFamily="34" charset="0"/>
                          <a:cs typeface="Arial" panose="020B0604020202020204" pitchFamily="34" charset="0"/>
                        </a:rPr>
                        <a:t>Decrease Tobacco Use </a:t>
                      </a:r>
                      <a:endParaRPr lang="en-US" sz="1600" baseline="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rgbClr val="EFEDE9"/>
                    </a:solidFill>
                  </a:tcPr>
                </a:tc>
                <a:extLst>
                  <a:ext uri="{0D108BD9-81ED-4DB2-BD59-A6C34878D82A}">
                    <a16:rowId xmlns:a16="http://schemas.microsoft.com/office/drawing/2014/main" val="10002"/>
                  </a:ext>
                </a:extLst>
              </a:tr>
              <a:tr h="594360">
                <a:tc>
                  <a:txBody>
                    <a:bodyPr/>
                    <a:lstStyle/>
                    <a:p>
                      <a:pPr marL="0" marR="0" lvl="0" indent="0" algn="ctr" defTabSz="457135" rtl="0" eaLnBrk="1" fontAlgn="auto" latinLnBrk="0" hangingPunct="1">
                        <a:lnSpc>
                          <a:spcPct val="100000"/>
                        </a:lnSpc>
                        <a:spcBef>
                          <a:spcPts val="0"/>
                        </a:spcBef>
                        <a:spcAft>
                          <a:spcPts val="0"/>
                        </a:spcAft>
                        <a:buClrTx/>
                        <a:buSzTx/>
                        <a:buFontTx/>
                        <a:buNone/>
                        <a:tabLst/>
                        <a:defRPr/>
                      </a:pPr>
                      <a:r>
                        <a:rPr lang="en-US" sz="1600" b="0" baseline="0" dirty="0">
                          <a:solidFill>
                            <a:schemeClr val="tx1"/>
                          </a:solidFill>
                          <a:effectLst/>
                          <a:latin typeface="Arial" panose="020B0604020202020204" pitchFamily="34" charset="0"/>
                          <a:cs typeface="Arial" panose="020B0604020202020204" pitchFamily="34" charset="0"/>
                        </a:rPr>
                        <a:t>Increase Physical Activity </a:t>
                      </a:r>
                      <a:endParaRPr lang="en-US" sz="1600" b="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9" name="Title 2"/>
          <p:cNvSpPr>
            <a:spLocks noGrp="1"/>
          </p:cNvSpPr>
          <p:nvPr>
            <p:ph type="title"/>
          </p:nvPr>
        </p:nvSpPr>
        <p:spPr>
          <a:xfrm>
            <a:off x="628650" y="0"/>
            <a:ext cx="7886700" cy="1314451"/>
          </a:xfrm>
        </p:spPr>
        <p:txBody>
          <a:bodyPr anchor="ctr" anchorCtr="0">
            <a:normAutofit/>
          </a:bodyPr>
          <a:lstStyle/>
          <a:p>
            <a:pPr algn="ctr" defTabSz="913618"/>
            <a:r>
              <a:rPr lang="en-US" sz="3200" b="1" dirty="0">
                <a:solidFill>
                  <a:schemeClr val="bg1"/>
                </a:solidFill>
                <a:latin typeface="Arial" panose="020B0604020202020204" pitchFamily="34" charset="0"/>
                <a:cs typeface="Arial" panose="020B0604020202020204" pitchFamily="34" charset="0"/>
              </a:rPr>
              <a:t>Million Hearts</a:t>
            </a:r>
            <a:r>
              <a:rPr lang="en-US" sz="3200" b="1" baseline="30000" dirty="0">
                <a:solidFill>
                  <a:schemeClr val="bg1"/>
                </a:solidFill>
                <a:latin typeface="Arial" panose="020B0604020202020204" pitchFamily="34" charset="0"/>
                <a:cs typeface="Arial" panose="020B0604020202020204" pitchFamily="34" charset="0"/>
              </a:rPr>
              <a:t>®</a:t>
            </a:r>
            <a:r>
              <a:rPr lang="en-US" sz="3200" b="1" dirty="0">
                <a:solidFill>
                  <a:schemeClr val="bg1"/>
                </a:solidFill>
                <a:latin typeface="Arial" panose="020B0604020202020204" pitchFamily="34" charset="0"/>
                <a:cs typeface="Arial" panose="020B0604020202020204" pitchFamily="34" charset="0"/>
              </a:rPr>
              <a:t> 2022</a:t>
            </a:r>
            <a:br>
              <a:rPr lang="en-US" sz="3200" b="1" dirty="0">
                <a:solidFill>
                  <a:schemeClr val="bg1"/>
                </a:solidFill>
                <a:latin typeface="Arial" panose="020B0604020202020204" pitchFamily="34" charset="0"/>
                <a:cs typeface="Arial" panose="020B0604020202020204" pitchFamily="34" charset="0"/>
              </a:rPr>
            </a:br>
            <a:r>
              <a:rPr lang="en-US" sz="3200" i="1" dirty="0">
                <a:solidFill>
                  <a:schemeClr val="bg1"/>
                </a:solidFill>
                <a:latin typeface="Arial" panose="020B0604020202020204" pitchFamily="34" charset="0"/>
                <a:cs typeface="Arial" panose="020B0604020202020204" pitchFamily="34" charset="0"/>
              </a:rPr>
              <a:t>Priorities </a:t>
            </a:r>
            <a:endParaRPr lang="en-US"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0410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descr="Effective public health strategies for keeping people healthy has three goals. Goal #1 is to reduce sodium intake by 20% by enhancing consumers' options for lower sodium foods and adding institute healthy food procurement and nutrition policies. Goal #2 is to drease tobacco use by 20% by enacting smoke-free space policiies that include e-cigarettes, using pricing approaches, and conducting mass media campaigns. Goal #3 is increasing physical activity by 20% or reduction of inactivity by 20% by creating or enhancing access to places for physical activity, designing communities and streets that support physical activity, and developing and promoting peer support programs." title="Effective Public Health Strategies for Keeping People Healthy"/>
          <p:cNvGraphicFramePr>
            <a:graphicFrameLocks noGrp="1"/>
          </p:cNvGraphicFramePr>
          <p:nvPr>
            <p:ph idx="1"/>
          </p:nvPr>
        </p:nvGraphicFramePr>
        <p:xfrm>
          <a:off x="428412" y="1527048"/>
          <a:ext cx="8287176" cy="3761904"/>
        </p:xfrm>
        <a:graphic>
          <a:graphicData uri="http://schemas.openxmlformats.org/drawingml/2006/table">
            <a:tbl>
              <a:tblPr firstRow="1" bandRow="1">
                <a:tableStyleId>{00A15C55-8517-42AA-B614-E9B94910E393}</a:tableStyleId>
              </a:tblPr>
              <a:tblGrid>
                <a:gridCol w="2166870">
                  <a:extLst>
                    <a:ext uri="{9D8B030D-6E8A-4147-A177-3AD203B41FA5}">
                      <a16:colId xmlns:a16="http://schemas.microsoft.com/office/drawing/2014/main" val="20000"/>
                    </a:ext>
                  </a:extLst>
                </a:gridCol>
                <a:gridCol w="6120306">
                  <a:extLst>
                    <a:ext uri="{9D8B030D-6E8A-4147-A177-3AD203B41FA5}">
                      <a16:colId xmlns:a16="http://schemas.microsoft.com/office/drawing/2014/main" val="20001"/>
                    </a:ext>
                  </a:extLst>
                </a:gridCol>
              </a:tblGrid>
              <a:tr h="411480">
                <a:tc>
                  <a:txBody>
                    <a:bodyPr/>
                    <a:lstStyle/>
                    <a:p>
                      <a:pPr algn="ctr"/>
                      <a:r>
                        <a:rPr lang="en-US" dirty="0">
                          <a:solidFill>
                            <a:schemeClr val="bg1"/>
                          </a:solidFill>
                          <a:latin typeface="Arial" panose="020B0604020202020204" pitchFamily="34" charset="0"/>
                          <a:cs typeface="Arial" panose="020B0604020202020204" pitchFamily="34" charset="0"/>
                        </a:rPr>
                        <a:t>Goals</a:t>
                      </a:r>
                    </a:p>
                  </a:txBody>
                  <a:tcP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rgbClr val="35647D"/>
                    </a:solidFill>
                  </a:tcPr>
                </a:tc>
                <a:tc>
                  <a:txBody>
                    <a:bodyPr/>
                    <a:lstStyle/>
                    <a:p>
                      <a:pPr algn="ctr"/>
                      <a:r>
                        <a:rPr lang="en-US" baseline="0" dirty="0">
                          <a:solidFill>
                            <a:schemeClr val="bg1"/>
                          </a:solidFill>
                          <a:latin typeface="Arial" panose="020B0604020202020204" pitchFamily="34" charset="0"/>
                          <a:cs typeface="Arial" panose="020B0604020202020204" pitchFamily="34" charset="0"/>
                        </a:rPr>
                        <a:t>Effective Public Health Strategies</a:t>
                      </a:r>
                      <a:endParaRPr lang="en-US" dirty="0">
                        <a:solidFill>
                          <a:schemeClr val="bg1"/>
                        </a:solidFill>
                        <a:latin typeface="Arial" panose="020B0604020202020204" pitchFamily="34" charset="0"/>
                        <a:cs typeface="Arial" panose="020B0604020202020204" pitchFamily="34" charset="0"/>
                      </a:endParaRPr>
                    </a:p>
                  </a:txBody>
                  <a:tcP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rgbClr val="35647D"/>
                    </a:solidFill>
                  </a:tcPr>
                </a:tc>
                <a:extLst>
                  <a:ext uri="{0D108BD9-81ED-4DB2-BD59-A6C34878D82A}">
                    <a16:rowId xmlns:a16="http://schemas.microsoft.com/office/drawing/2014/main" val="10000"/>
                  </a:ext>
                </a:extLst>
              </a:tr>
              <a:tr h="1115568">
                <a:tc>
                  <a:txBody>
                    <a:bodyPr/>
                    <a:lstStyle/>
                    <a:p>
                      <a:pPr algn="ctr"/>
                      <a:r>
                        <a:rPr lang="en-US" sz="1600" b="1" dirty="0">
                          <a:latin typeface="Arial" panose="020B0604020202020204" pitchFamily="34" charset="0"/>
                          <a:cs typeface="Arial" panose="020B0604020202020204" pitchFamily="34" charset="0"/>
                        </a:rPr>
                        <a:t>Reduce</a:t>
                      </a:r>
                      <a:br>
                        <a:rPr lang="en-US" sz="1600" b="1" baseline="0" dirty="0">
                          <a:latin typeface="Arial" panose="020B0604020202020204" pitchFamily="34" charset="0"/>
                          <a:cs typeface="Arial" panose="020B0604020202020204" pitchFamily="34" charset="0"/>
                        </a:rPr>
                      </a:br>
                      <a:r>
                        <a:rPr lang="en-US" sz="1600" b="1" baseline="0" dirty="0">
                          <a:latin typeface="Arial" panose="020B0604020202020204" pitchFamily="34" charset="0"/>
                          <a:cs typeface="Arial" panose="020B0604020202020204" pitchFamily="34" charset="0"/>
                        </a:rPr>
                        <a:t>Sodium Intake</a:t>
                      </a:r>
                    </a:p>
                    <a:p>
                      <a:pPr algn="ctr"/>
                      <a:r>
                        <a:rPr lang="en-US" sz="1200" b="0" baseline="0" dirty="0">
                          <a:latin typeface="Arial" panose="020B0604020202020204" pitchFamily="34" charset="0"/>
                          <a:cs typeface="Arial" panose="020B0604020202020204" pitchFamily="34" charset="0"/>
                        </a:rPr>
                        <a:t>Target: 20%</a:t>
                      </a:r>
                      <a:endParaRPr lang="en-US" sz="1200" b="0" dirty="0">
                        <a:latin typeface="Arial" panose="020B0604020202020204" pitchFamily="34" charset="0"/>
                        <a:cs typeface="Arial" panose="020B0604020202020204" pitchFamily="34" charset="0"/>
                      </a:endParaRPr>
                    </a:p>
                  </a:txBody>
                  <a:tcPr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6213" lvl="0" indent="-176213">
                        <a:buFont typeface="Arial" panose="020B0604020202020204" pitchFamily="34" charset="0"/>
                        <a:buChar char="•"/>
                        <a:tabLst/>
                      </a:pPr>
                      <a:r>
                        <a:rPr lang="en-US" sz="1600" kern="1200" dirty="0">
                          <a:solidFill>
                            <a:schemeClr val="dk1"/>
                          </a:solidFill>
                          <a:effectLst/>
                          <a:latin typeface="Arial" panose="020B0604020202020204" pitchFamily="34" charset="0"/>
                          <a:ea typeface="+mn-ea"/>
                          <a:cs typeface="Arial" panose="020B0604020202020204" pitchFamily="34" charset="0"/>
                        </a:rPr>
                        <a:t>Enhance</a:t>
                      </a:r>
                      <a:r>
                        <a:rPr lang="en-US" sz="1600" kern="1200" baseline="0" dirty="0">
                          <a:solidFill>
                            <a:schemeClr val="dk1"/>
                          </a:solidFill>
                          <a:effectLst/>
                          <a:latin typeface="Arial" panose="020B0604020202020204" pitchFamily="34" charset="0"/>
                          <a:ea typeface="+mn-ea"/>
                          <a:cs typeface="Arial" panose="020B0604020202020204" pitchFamily="34" charset="0"/>
                        </a:rPr>
                        <a:t> consumers’ options for lower sodium foods</a:t>
                      </a:r>
                      <a:r>
                        <a:rPr lang="en-US" sz="1600" kern="1200" dirty="0">
                          <a:solidFill>
                            <a:schemeClr val="dk1"/>
                          </a:solidFill>
                          <a:effectLst/>
                          <a:latin typeface="Arial" panose="020B0604020202020204" pitchFamily="34" charset="0"/>
                          <a:ea typeface="+mn-ea"/>
                          <a:cs typeface="Arial" panose="020B0604020202020204" pitchFamily="34" charset="0"/>
                        </a:rPr>
                        <a:t> </a:t>
                      </a:r>
                    </a:p>
                    <a:p>
                      <a:pPr marL="176213" marR="0" lvl="0" indent="-1762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dk1"/>
                          </a:solidFill>
                          <a:effectLst/>
                          <a:latin typeface="Arial" panose="020B0604020202020204" pitchFamily="34" charset="0"/>
                          <a:ea typeface="+mn-ea"/>
                          <a:cs typeface="Arial" panose="020B0604020202020204" pitchFamily="34" charset="0"/>
                        </a:rPr>
                        <a:t>Institute</a:t>
                      </a:r>
                      <a:r>
                        <a:rPr lang="en-US" sz="1600" kern="1200" baseline="0" dirty="0">
                          <a:solidFill>
                            <a:schemeClr val="dk1"/>
                          </a:solidFill>
                          <a:effectLst/>
                          <a:latin typeface="Arial" panose="020B0604020202020204" pitchFamily="34" charset="0"/>
                          <a:ea typeface="+mn-ea"/>
                          <a:cs typeface="Arial" panose="020B0604020202020204" pitchFamily="34" charset="0"/>
                        </a:rPr>
                        <a:t> healthy f</a:t>
                      </a:r>
                      <a:r>
                        <a:rPr lang="en-US" sz="1600" kern="1200" dirty="0">
                          <a:solidFill>
                            <a:schemeClr val="dk1"/>
                          </a:solidFill>
                          <a:effectLst/>
                          <a:latin typeface="Arial" panose="020B0604020202020204" pitchFamily="34" charset="0"/>
                          <a:ea typeface="+mn-ea"/>
                          <a:cs typeface="Arial" panose="020B0604020202020204" pitchFamily="34" charset="0"/>
                        </a:rPr>
                        <a:t>ood procurement and nutrition policies</a:t>
                      </a:r>
                      <a:endParaRPr lang="en-US" sz="1600" kern="1200" dirty="0">
                        <a:solidFill>
                          <a:schemeClr val="dk1"/>
                        </a:solidFill>
                        <a:effectLst/>
                        <a:latin typeface="+mn-lt"/>
                        <a:ea typeface="+mn-ea"/>
                        <a:cs typeface="+mn-cs"/>
                      </a:endParaRPr>
                    </a:p>
                  </a:txBody>
                  <a:tcPr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115568">
                <a:tc>
                  <a:txBody>
                    <a:bodyPr/>
                    <a:lstStyle/>
                    <a:p>
                      <a:pPr algn="ctr"/>
                      <a:r>
                        <a:rPr lang="en-US" sz="1600" b="1" dirty="0">
                          <a:latin typeface="Arial" panose="020B0604020202020204" pitchFamily="34" charset="0"/>
                          <a:cs typeface="Arial" panose="020B0604020202020204" pitchFamily="34" charset="0"/>
                        </a:rPr>
                        <a:t>Decrease</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Tobacco</a:t>
                      </a:r>
                      <a:r>
                        <a:rPr lang="en-US" sz="1600" b="1" baseline="0" dirty="0">
                          <a:latin typeface="Arial" panose="020B0604020202020204" pitchFamily="34" charset="0"/>
                          <a:cs typeface="Arial" panose="020B0604020202020204" pitchFamily="34" charset="0"/>
                        </a:rPr>
                        <a:t> Use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baseline="0" dirty="0">
                          <a:latin typeface="Arial" panose="020B0604020202020204" pitchFamily="34" charset="0"/>
                          <a:cs typeface="Arial" panose="020B0604020202020204" pitchFamily="34" charset="0"/>
                        </a:rPr>
                        <a:t>Target: 20%</a:t>
                      </a:r>
                      <a:endParaRPr lang="en-US" sz="1200" b="0" dirty="0">
                        <a:latin typeface="Arial" panose="020B0604020202020204" pitchFamily="34" charset="0"/>
                        <a:cs typeface="Arial" panose="020B0604020202020204" pitchFamily="34" charset="0"/>
                      </a:endParaRPr>
                    </a:p>
                  </a:txBody>
                  <a:tcPr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rgbClr val="EFEDE9"/>
                    </a:solidFill>
                  </a:tcPr>
                </a:tc>
                <a:tc>
                  <a:txBody>
                    <a:bodyPr/>
                    <a:lstStyle/>
                    <a:p>
                      <a:pPr marL="176213" indent="-176213">
                        <a:buFont typeface="Arial" panose="020B0604020202020204" pitchFamily="34" charset="0"/>
                        <a:buChar char="•"/>
                        <a:tabLst/>
                      </a:pPr>
                      <a:r>
                        <a:rPr lang="en-US" sz="1600" dirty="0">
                          <a:latin typeface="Arial" panose="020B0604020202020204" pitchFamily="34" charset="0"/>
                          <a:cs typeface="Arial" panose="020B0604020202020204" pitchFamily="34" charset="0"/>
                        </a:rPr>
                        <a:t>Enact smoke-free space</a:t>
                      </a:r>
                      <a:r>
                        <a:rPr lang="en-US" sz="1600" baseline="0" dirty="0">
                          <a:latin typeface="Arial" panose="020B0604020202020204" pitchFamily="34" charset="0"/>
                          <a:cs typeface="Arial" panose="020B0604020202020204" pitchFamily="34" charset="0"/>
                        </a:rPr>
                        <a:t> policies </a:t>
                      </a:r>
                      <a:r>
                        <a:rPr lang="en-US" sz="1600" dirty="0">
                          <a:latin typeface="Arial" panose="020B0604020202020204" pitchFamily="34" charset="0"/>
                          <a:cs typeface="Arial" panose="020B0604020202020204" pitchFamily="34" charset="0"/>
                        </a:rPr>
                        <a:t>that include e-cigarettes</a:t>
                      </a:r>
                    </a:p>
                    <a:p>
                      <a:pPr marL="176213" indent="-176213">
                        <a:buFont typeface="Arial" panose="020B0604020202020204" pitchFamily="34" charset="0"/>
                        <a:buChar char="•"/>
                        <a:tabLst/>
                      </a:pPr>
                      <a:r>
                        <a:rPr lang="en-US" sz="1600" dirty="0">
                          <a:latin typeface="Arial" panose="020B0604020202020204" pitchFamily="34" charset="0"/>
                          <a:cs typeface="Arial" panose="020B0604020202020204" pitchFamily="34" charset="0"/>
                        </a:rPr>
                        <a:t>Use</a:t>
                      </a:r>
                      <a:r>
                        <a:rPr lang="en-US" sz="1600" baseline="0" dirty="0">
                          <a:latin typeface="Arial" panose="020B0604020202020204" pitchFamily="34" charset="0"/>
                          <a:cs typeface="Arial" panose="020B0604020202020204" pitchFamily="34" charset="0"/>
                        </a:rPr>
                        <a:t> p</a:t>
                      </a:r>
                      <a:r>
                        <a:rPr lang="en-US" sz="1600" dirty="0">
                          <a:latin typeface="Arial" panose="020B0604020202020204" pitchFamily="34" charset="0"/>
                          <a:cs typeface="Arial" panose="020B0604020202020204" pitchFamily="34" charset="0"/>
                        </a:rPr>
                        <a:t>ricing approaches </a:t>
                      </a:r>
                    </a:p>
                    <a:p>
                      <a:pPr marL="176213" indent="-176213">
                        <a:buFont typeface="Arial" panose="020B0604020202020204" pitchFamily="34" charset="0"/>
                        <a:buChar char="•"/>
                        <a:tabLst/>
                      </a:pPr>
                      <a:r>
                        <a:rPr lang="en-US" sz="1600" dirty="0">
                          <a:latin typeface="Arial" panose="020B0604020202020204" pitchFamily="34" charset="0"/>
                          <a:cs typeface="Arial" panose="020B0604020202020204" pitchFamily="34" charset="0"/>
                        </a:rPr>
                        <a:t>Conduct mass media campaigns</a:t>
                      </a:r>
                    </a:p>
                  </a:txBody>
                  <a:tcPr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rgbClr val="EFEDE9"/>
                    </a:solidFill>
                  </a:tcPr>
                </a:tc>
                <a:extLst>
                  <a:ext uri="{0D108BD9-81ED-4DB2-BD59-A6C34878D82A}">
                    <a16:rowId xmlns:a16="http://schemas.microsoft.com/office/drawing/2014/main" val="10002"/>
                  </a:ext>
                </a:extLst>
              </a:tr>
              <a:tr h="1119288">
                <a:tc>
                  <a:txBody>
                    <a:bodyPr/>
                    <a:lstStyle/>
                    <a:p>
                      <a:pPr algn="ctr"/>
                      <a:r>
                        <a:rPr lang="en-US" sz="1600" b="1" dirty="0">
                          <a:latin typeface="Arial" panose="020B0604020202020204" pitchFamily="34" charset="0"/>
                          <a:cs typeface="Arial" panose="020B0604020202020204" pitchFamily="34" charset="0"/>
                        </a:rPr>
                        <a:t>Increase</a:t>
                      </a:r>
                    </a:p>
                    <a:p>
                      <a:pPr algn="ctr"/>
                      <a:r>
                        <a:rPr lang="en-US" sz="1600" b="1" dirty="0">
                          <a:latin typeface="Arial" panose="020B0604020202020204" pitchFamily="34" charset="0"/>
                          <a:cs typeface="Arial" panose="020B0604020202020204" pitchFamily="34" charset="0"/>
                        </a:rPr>
                        <a:t>Physical Activity </a:t>
                      </a:r>
                      <a:r>
                        <a:rPr lang="en-US" sz="1200" b="0" dirty="0">
                          <a:latin typeface="Arial" panose="020B0604020202020204" pitchFamily="34" charset="0"/>
                          <a:cs typeface="Arial" panose="020B0604020202020204" pitchFamily="34" charset="0"/>
                        </a:rPr>
                        <a:t>Target:</a:t>
                      </a:r>
                      <a:r>
                        <a:rPr lang="en-US" sz="1200" b="0" baseline="0" dirty="0">
                          <a:latin typeface="Arial" panose="020B0604020202020204" pitchFamily="34" charset="0"/>
                          <a:cs typeface="Arial" panose="020B0604020202020204" pitchFamily="34" charset="0"/>
                        </a:rPr>
                        <a:t> 20%</a:t>
                      </a:r>
                      <a:r>
                        <a:rPr lang="en-US" sz="1200" b="0" dirty="0">
                          <a:latin typeface="Arial" panose="020B0604020202020204" pitchFamily="34" charset="0"/>
                          <a:cs typeface="Arial" panose="020B0604020202020204" pitchFamily="34" charset="0"/>
                        </a:rPr>
                        <a:t> </a:t>
                      </a:r>
                    </a:p>
                    <a:p>
                      <a:pPr algn="ctr"/>
                      <a:r>
                        <a:rPr lang="en-US" sz="1200" b="0" dirty="0">
                          <a:latin typeface="Arial" panose="020B0604020202020204" pitchFamily="34" charset="0"/>
                          <a:cs typeface="Arial" panose="020B0604020202020204" pitchFamily="34" charset="0"/>
                        </a:rPr>
                        <a:t>(Reduction</a:t>
                      </a:r>
                      <a:r>
                        <a:rPr lang="en-US" sz="1200" b="0" baseline="0" dirty="0">
                          <a:latin typeface="Arial" panose="020B0604020202020204" pitchFamily="34" charset="0"/>
                          <a:cs typeface="Arial" panose="020B0604020202020204" pitchFamily="34" charset="0"/>
                        </a:rPr>
                        <a:t> of</a:t>
                      </a:r>
                      <a:r>
                        <a:rPr lang="en-US" sz="1200" b="0" dirty="0">
                          <a:latin typeface="Arial" panose="020B0604020202020204" pitchFamily="34" charset="0"/>
                          <a:cs typeface="Arial" panose="020B0604020202020204" pitchFamily="34" charset="0"/>
                        </a:rPr>
                        <a:t> </a:t>
                      </a:r>
                      <a:r>
                        <a:rPr lang="en-US" sz="1200" b="0" baseline="0" dirty="0">
                          <a:latin typeface="Arial" panose="020B0604020202020204" pitchFamily="34" charset="0"/>
                          <a:cs typeface="Arial" panose="020B0604020202020204" pitchFamily="34" charset="0"/>
                        </a:rPr>
                        <a:t>i</a:t>
                      </a:r>
                      <a:r>
                        <a:rPr lang="en-US" sz="1200" b="0" dirty="0">
                          <a:latin typeface="Arial" panose="020B0604020202020204" pitchFamily="34" charset="0"/>
                          <a:cs typeface="Arial" panose="020B0604020202020204" pitchFamily="34" charset="0"/>
                        </a:rPr>
                        <a:t>nactivity)</a:t>
                      </a:r>
                    </a:p>
                  </a:txBody>
                  <a:tcPr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buFont typeface="Arial" panose="020B0604020202020204" pitchFamily="34" charset="0"/>
                        <a:buChar char="•"/>
                      </a:pPr>
                      <a:r>
                        <a:rPr lang="en-US" sz="1600" kern="1200" dirty="0">
                          <a:solidFill>
                            <a:schemeClr val="dk1"/>
                          </a:solidFill>
                          <a:effectLst/>
                          <a:latin typeface="Arial" charset="0"/>
                          <a:ea typeface="Arial" charset="0"/>
                          <a:cs typeface="Arial" charset="0"/>
                        </a:rPr>
                        <a:t>Create or enhance access to places for physical activity</a:t>
                      </a:r>
                    </a:p>
                    <a:p>
                      <a:pPr marL="285750" indent="-285750">
                        <a:buFont typeface="Arial" panose="020B0604020202020204" pitchFamily="34" charset="0"/>
                        <a:buChar char="•"/>
                      </a:pPr>
                      <a:r>
                        <a:rPr lang="en-US" sz="1600" kern="1200" dirty="0">
                          <a:solidFill>
                            <a:schemeClr val="dk1"/>
                          </a:solidFill>
                          <a:effectLst/>
                          <a:latin typeface="Arial" charset="0"/>
                          <a:ea typeface="Arial" charset="0"/>
                          <a:cs typeface="Arial" charset="0"/>
                        </a:rPr>
                        <a:t>Design communities and streets that support physical activity</a:t>
                      </a:r>
                    </a:p>
                    <a:p>
                      <a:pPr marL="285750" indent="-285750">
                        <a:buFont typeface="Arial" panose="020B0604020202020204" pitchFamily="34" charset="0"/>
                        <a:buChar char="•"/>
                      </a:pPr>
                      <a:r>
                        <a:rPr lang="en-US" sz="1600" kern="1200" dirty="0">
                          <a:solidFill>
                            <a:schemeClr val="dk1"/>
                          </a:solidFill>
                          <a:effectLst/>
                          <a:latin typeface="Arial" charset="0"/>
                          <a:ea typeface="Arial" charset="0"/>
                          <a:cs typeface="Arial" charset="0"/>
                        </a:rPr>
                        <a:t>Develop</a:t>
                      </a:r>
                      <a:r>
                        <a:rPr lang="en-US" sz="1600" kern="1200" baseline="0" dirty="0">
                          <a:solidFill>
                            <a:schemeClr val="dk1"/>
                          </a:solidFill>
                          <a:effectLst/>
                          <a:latin typeface="Arial" charset="0"/>
                          <a:ea typeface="Arial" charset="0"/>
                          <a:cs typeface="Arial" charset="0"/>
                        </a:rPr>
                        <a:t> and p</a:t>
                      </a:r>
                      <a:r>
                        <a:rPr lang="en-US" sz="1600" kern="1200" dirty="0">
                          <a:solidFill>
                            <a:schemeClr val="dk1"/>
                          </a:solidFill>
                          <a:effectLst/>
                          <a:latin typeface="Arial" charset="0"/>
                          <a:ea typeface="Arial" charset="0"/>
                          <a:cs typeface="Arial" charset="0"/>
                        </a:rPr>
                        <a:t>romote peer</a:t>
                      </a:r>
                      <a:r>
                        <a:rPr lang="en-US" sz="1600" kern="1200" baseline="0" dirty="0">
                          <a:solidFill>
                            <a:schemeClr val="dk1"/>
                          </a:solidFill>
                          <a:effectLst/>
                          <a:latin typeface="Arial" charset="0"/>
                          <a:ea typeface="Arial" charset="0"/>
                          <a:cs typeface="Arial" charset="0"/>
                        </a:rPr>
                        <a:t> support programs</a:t>
                      </a:r>
                      <a:endParaRPr lang="en-US" sz="1600" kern="1200" dirty="0">
                        <a:solidFill>
                          <a:schemeClr val="dk1"/>
                        </a:solidFill>
                        <a:effectLst/>
                        <a:latin typeface="Arial" charset="0"/>
                        <a:ea typeface="Arial" charset="0"/>
                        <a:cs typeface="Arial" charset="0"/>
                      </a:endParaRPr>
                    </a:p>
                  </a:txBody>
                  <a:tcPr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3" name="Title 2"/>
          <p:cNvSpPr>
            <a:spLocks noGrp="1"/>
          </p:cNvSpPr>
          <p:nvPr>
            <p:ph type="title"/>
          </p:nvPr>
        </p:nvSpPr>
        <p:spPr/>
        <p:txBody>
          <a:bodyPr>
            <a:normAutofit/>
          </a:bodyPr>
          <a:lstStyle/>
          <a:p>
            <a:r>
              <a:rPr lang="en-US" sz="3200" b="1" dirty="0"/>
              <a:t>Keeping People Healthy</a:t>
            </a:r>
          </a:p>
        </p:txBody>
      </p:sp>
    </p:spTree>
    <p:extLst>
      <p:ext uri="{BB962C8B-B14F-4D97-AF65-F5344CB8AC3E}">
        <p14:creationId xmlns:p14="http://schemas.microsoft.com/office/powerpoint/2010/main" val="3042963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3073165" y="5564958"/>
            <a:ext cx="5681383" cy="201706"/>
          </a:xfrm>
        </p:spPr>
        <p:txBody>
          <a:bodyPr>
            <a:normAutofit fontScale="77500" lnSpcReduction="20000"/>
          </a:bodyPr>
          <a:lstStyle/>
          <a:p>
            <a:pPr marL="0" indent="0">
              <a:buNone/>
            </a:pPr>
            <a:r>
              <a:rPr lang="en-US" sz="1200" dirty="0">
                <a:solidFill>
                  <a:prstClr val="black"/>
                </a:solidFill>
                <a:latin typeface="Arial" panose="020B0604020202020204" pitchFamily="34" charset="0"/>
                <a:cs typeface="Arial" panose="020B0604020202020204" pitchFamily="34" charset="0"/>
              </a:rPr>
              <a:t>*Aspirin use when appropriate, Blood pressure control, Cholesterol management, Smoking cessation</a:t>
            </a:r>
          </a:p>
        </p:txBody>
      </p:sp>
      <p:graphicFrame>
        <p:nvGraphicFramePr>
          <p:cNvPr id="10" name="Content Placeholder 3" descr="Effective healthcare strategies for optimizing care has three goals. Goal #1 is to improve ABCS (Aspirin, blood pressure control, cholesterol management, smoking cessation) by 80%. Goal #2 is to increase use of Cardiac Rehab by 70%, and goal #3 is to engage patients in heart-healthy behaviors with a to be determined percentage. High performers excel in the use of four strategies. Strategy #1 involves technology such as decision support, patient goals, e-referrals and default referrals, registries, and algorithms to find gaps in care. Strategy #2 involves teams, including pharmacists, nurses, community health workers, cardiac rehab professionals. Strategy #3 deals with processes such as treatment protocols, daily huddles, ABCS (aspirin, blood pressure control, cholesterol management, smoking cessation) scorecards, proactive outreach, finding patients with undiagnosed high blood pressure, high cholesterol, or tobacco use. Strategy #4 involves patient and family supporting training in home blood pressure monitoring, problem-solving in medication adherence, counseling on nutrition, activity, tobacco, particulate matter, referral to community-based physical activity programs and cardiac rehab. " title="Effective Healthcare Strategies for Optimizing Care"/>
          <p:cNvGraphicFramePr>
            <a:graphicFrameLocks noGrp="1"/>
          </p:cNvGraphicFramePr>
          <p:nvPr>
            <p:ph idx="1"/>
          </p:nvPr>
        </p:nvGraphicFramePr>
        <p:xfrm>
          <a:off x="509364" y="1568997"/>
          <a:ext cx="8125272" cy="3925621"/>
        </p:xfrm>
        <a:graphic>
          <a:graphicData uri="http://schemas.openxmlformats.org/drawingml/2006/table">
            <a:tbl>
              <a:tblPr firstRow="1" bandRow="1">
                <a:tableStyleId>{21E4AEA4-8DFA-4A89-87EB-49C32662AFE0}</a:tableStyleId>
              </a:tblPr>
              <a:tblGrid>
                <a:gridCol w="2031318">
                  <a:extLst>
                    <a:ext uri="{9D8B030D-6E8A-4147-A177-3AD203B41FA5}">
                      <a16:colId xmlns:a16="http://schemas.microsoft.com/office/drawing/2014/main" val="20000"/>
                    </a:ext>
                  </a:extLst>
                </a:gridCol>
                <a:gridCol w="6093954">
                  <a:extLst>
                    <a:ext uri="{9D8B030D-6E8A-4147-A177-3AD203B41FA5}">
                      <a16:colId xmlns:a16="http://schemas.microsoft.com/office/drawing/2014/main" val="20001"/>
                    </a:ext>
                  </a:extLst>
                </a:gridCol>
              </a:tblGrid>
              <a:tr h="411480">
                <a:tc>
                  <a:txBody>
                    <a:bodyPr/>
                    <a:lstStyle/>
                    <a:p>
                      <a:pPr algn="ctr"/>
                      <a:r>
                        <a:rPr lang="en-US" dirty="0">
                          <a:solidFill>
                            <a:schemeClr val="bg1"/>
                          </a:solidFill>
                          <a:latin typeface="Arial" panose="020B0604020202020204" pitchFamily="34" charset="0"/>
                          <a:cs typeface="Arial" panose="020B0604020202020204" pitchFamily="34" charset="0"/>
                        </a:rPr>
                        <a:t>Goals</a:t>
                      </a:r>
                    </a:p>
                  </a:txBody>
                  <a:tcPr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rgbClr val="582B5E"/>
                    </a:solidFill>
                  </a:tcPr>
                </a:tc>
                <a:tc>
                  <a:txBody>
                    <a:bodyPr/>
                    <a:lstStyle/>
                    <a:p>
                      <a:pPr algn="ctr"/>
                      <a:r>
                        <a:rPr lang="en-US" dirty="0">
                          <a:solidFill>
                            <a:schemeClr val="bg1"/>
                          </a:solidFill>
                          <a:latin typeface="Arial" panose="020B0604020202020204" pitchFamily="34" charset="0"/>
                          <a:cs typeface="Arial" panose="020B0604020202020204" pitchFamily="34" charset="0"/>
                        </a:rPr>
                        <a:t>Effective</a:t>
                      </a:r>
                      <a:r>
                        <a:rPr lang="en-US" baseline="0" dirty="0">
                          <a:solidFill>
                            <a:schemeClr val="bg1"/>
                          </a:solidFill>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rPr>
                        <a:t>Health Care</a:t>
                      </a:r>
                      <a:r>
                        <a:rPr lang="en-US" baseline="0" dirty="0">
                          <a:solidFill>
                            <a:schemeClr val="bg1"/>
                          </a:solidFill>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rPr>
                        <a:t>Strategies </a:t>
                      </a:r>
                    </a:p>
                  </a:txBody>
                  <a:tcPr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rgbClr val="582B5E"/>
                    </a:solidFill>
                  </a:tcPr>
                </a:tc>
                <a:extLst>
                  <a:ext uri="{0D108BD9-81ED-4DB2-BD59-A6C34878D82A}">
                    <a16:rowId xmlns:a16="http://schemas.microsoft.com/office/drawing/2014/main" val="10000"/>
                  </a:ext>
                </a:extLst>
              </a:tr>
              <a:tr h="1170432">
                <a:tc>
                  <a:txBody>
                    <a:bodyPr/>
                    <a:lstStyle/>
                    <a:p>
                      <a:pPr algn="ctr"/>
                      <a:r>
                        <a:rPr lang="en-US" sz="1600" b="1" dirty="0">
                          <a:solidFill>
                            <a:schemeClr val="tx1"/>
                          </a:solidFill>
                          <a:latin typeface="Arial" panose="020B0604020202020204" pitchFamily="34" charset="0"/>
                          <a:cs typeface="Arial" panose="020B0604020202020204" pitchFamily="34" charset="0"/>
                        </a:rPr>
                        <a:t>Improve</a:t>
                      </a:r>
                      <a:r>
                        <a:rPr lang="en-US" sz="1600" b="1" baseline="0" dirty="0">
                          <a:solidFill>
                            <a:schemeClr val="tx1"/>
                          </a:solidFill>
                          <a:latin typeface="Arial" panose="020B0604020202020204" pitchFamily="34" charset="0"/>
                          <a:cs typeface="Arial" panose="020B0604020202020204" pitchFamily="34" charset="0"/>
                        </a:rPr>
                        <a:t> ABCS*</a:t>
                      </a:r>
                    </a:p>
                    <a:p>
                      <a:pPr algn="ctr"/>
                      <a:r>
                        <a:rPr lang="en-US" sz="1200" b="0" baseline="0" dirty="0">
                          <a:solidFill>
                            <a:schemeClr val="tx1"/>
                          </a:solidFill>
                          <a:latin typeface="Arial" panose="020B0604020202020204" pitchFamily="34" charset="0"/>
                          <a:cs typeface="Arial" panose="020B0604020202020204" pitchFamily="34" charset="0"/>
                        </a:rPr>
                        <a:t>Targets: 80% </a:t>
                      </a:r>
                      <a:endParaRPr lang="en-US" sz="1200" b="0" dirty="0">
                        <a:solidFill>
                          <a:schemeClr val="tx1"/>
                        </a:solidFill>
                        <a:latin typeface="Arial" panose="020B0604020202020204" pitchFamily="34" charset="0"/>
                        <a:cs typeface="Arial" panose="020B0604020202020204" pitchFamily="34" charset="0"/>
                      </a:endParaRPr>
                    </a:p>
                  </a:txBody>
                  <a:tcPr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lang="en-US" sz="1600" b="1" i="1" dirty="0">
                          <a:solidFill>
                            <a:srgbClr val="871137"/>
                          </a:solidFill>
                        </a:rPr>
                        <a:t>High Performers Excel in the Use of…</a:t>
                      </a:r>
                      <a:endParaRPr lang="en-US" sz="1600" b="1" kern="1200" baseline="0" dirty="0">
                        <a:solidFill>
                          <a:schemeClr val="dk1"/>
                        </a:solidFill>
                        <a:effectLst/>
                        <a:latin typeface="Arial" panose="020B0604020202020204" pitchFamily="34" charset="0"/>
                        <a:ea typeface="+mn-ea"/>
                        <a:cs typeface="Arial" panose="020B0604020202020204" pitchFamily="34" charset="0"/>
                      </a:endParaRPr>
                    </a:p>
                    <a:p>
                      <a:pPr marL="176213" lvl="0" indent="-176213">
                        <a:buFont typeface="Arial" panose="020B0604020202020204" pitchFamily="34" charset="0"/>
                        <a:buChar char="•"/>
                        <a:tabLst/>
                      </a:pPr>
                      <a:r>
                        <a:rPr lang="en-US" sz="1600" b="1" kern="1200" baseline="0" dirty="0">
                          <a:solidFill>
                            <a:schemeClr val="dk1"/>
                          </a:solidFill>
                          <a:effectLst/>
                          <a:latin typeface="Arial" panose="020B0604020202020204" pitchFamily="34" charset="0"/>
                          <a:ea typeface="+mn-ea"/>
                          <a:cs typeface="Arial" panose="020B0604020202020204" pitchFamily="34" charset="0"/>
                        </a:rPr>
                        <a:t>Teams</a:t>
                      </a:r>
                      <a:r>
                        <a:rPr lang="en-US" sz="1600" b="0" kern="1200" baseline="0" dirty="0">
                          <a:solidFill>
                            <a:schemeClr val="dk1"/>
                          </a:solidFill>
                          <a:effectLst/>
                          <a:latin typeface="Arial" panose="020B0604020202020204" pitchFamily="34" charset="0"/>
                          <a:ea typeface="+mn-ea"/>
                          <a:cs typeface="Arial" panose="020B0604020202020204" pitchFamily="34" charset="0"/>
                        </a:rPr>
                        <a:t>—</a:t>
                      </a:r>
                      <a:r>
                        <a:rPr lang="en-US" sz="1600" kern="1200" dirty="0">
                          <a:solidFill>
                            <a:schemeClr val="dk1"/>
                          </a:solidFill>
                          <a:effectLst/>
                          <a:latin typeface="Arial" panose="020B0604020202020204" pitchFamily="34" charset="0"/>
                          <a:ea typeface="+mn-ea"/>
                          <a:cs typeface="Arial" panose="020B0604020202020204" pitchFamily="34" charset="0"/>
                        </a:rPr>
                        <a:t>including</a:t>
                      </a:r>
                      <a:r>
                        <a:rPr lang="en-US" sz="1600" kern="1200" baseline="0" dirty="0">
                          <a:solidFill>
                            <a:schemeClr val="dk1"/>
                          </a:solidFill>
                          <a:effectLst/>
                          <a:latin typeface="Arial" panose="020B0604020202020204" pitchFamily="34" charset="0"/>
                          <a:ea typeface="+mn-ea"/>
                          <a:cs typeface="Arial" panose="020B0604020202020204" pitchFamily="34" charset="0"/>
                        </a:rPr>
                        <a:t> </a:t>
                      </a:r>
                      <a:r>
                        <a:rPr lang="en-US" sz="1600" kern="1200" dirty="0">
                          <a:solidFill>
                            <a:schemeClr val="dk1"/>
                          </a:solidFill>
                          <a:effectLst/>
                          <a:latin typeface="Arial" panose="020B0604020202020204" pitchFamily="34" charset="0"/>
                          <a:ea typeface="+mn-ea"/>
                          <a:cs typeface="Arial" panose="020B0604020202020204" pitchFamily="34" charset="0"/>
                        </a:rPr>
                        <a:t>pharmacists, nurses</a:t>
                      </a:r>
                      <a:r>
                        <a:rPr lang="en-US" sz="1600" kern="1200" baseline="0" dirty="0">
                          <a:solidFill>
                            <a:schemeClr val="dk1"/>
                          </a:solidFill>
                          <a:effectLst/>
                          <a:latin typeface="Arial" panose="020B0604020202020204" pitchFamily="34" charset="0"/>
                          <a:ea typeface="+mn-ea"/>
                          <a:cs typeface="Arial" panose="020B0604020202020204" pitchFamily="34" charset="0"/>
                        </a:rPr>
                        <a:t>, </a:t>
                      </a:r>
                      <a:r>
                        <a:rPr lang="en-US" sz="1600" kern="1200" dirty="0">
                          <a:solidFill>
                            <a:schemeClr val="dk1"/>
                          </a:solidFill>
                          <a:effectLst/>
                          <a:latin typeface="Arial" panose="020B0604020202020204" pitchFamily="34" charset="0"/>
                          <a:ea typeface="+mn-ea"/>
                          <a:cs typeface="Arial" panose="020B0604020202020204" pitchFamily="34" charset="0"/>
                        </a:rPr>
                        <a:t>community</a:t>
                      </a:r>
                      <a:r>
                        <a:rPr lang="en-US" sz="1600" kern="1200" baseline="0" dirty="0">
                          <a:solidFill>
                            <a:schemeClr val="dk1"/>
                          </a:solidFill>
                          <a:effectLst/>
                          <a:latin typeface="Arial" panose="020B0604020202020204" pitchFamily="34" charset="0"/>
                          <a:ea typeface="+mn-ea"/>
                          <a:cs typeface="Arial" panose="020B0604020202020204" pitchFamily="34" charset="0"/>
                        </a:rPr>
                        <a:t> health workers, and </a:t>
                      </a:r>
                      <a:r>
                        <a:rPr lang="en-US" sz="1600" kern="1200" dirty="0">
                          <a:solidFill>
                            <a:schemeClr val="dk1"/>
                          </a:solidFill>
                          <a:effectLst/>
                          <a:latin typeface="Arial" panose="020B0604020202020204" pitchFamily="34" charset="0"/>
                          <a:ea typeface="+mn-ea"/>
                          <a:cs typeface="Arial" panose="020B0604020202020204" pitchFamily="34" charset="0"/>
                        </a:rPr>
                        <a:t>cardiac rehab professionals</a:t>
                      </a:r>
                    </a:p>
                    <a:p>
                      <a:pPr marL="176213" marR="0" lvl="0" indent="-1762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kern="1200" baseline="0" dirty="0">
                          <a:solidFill>
                            <a:schemeClr val="dk1"/>
                          </a:solidFill>
                          <a:effectLst/>
                          <a:latin typeface="Arial" panose="020B0604020202020204" pitchFamily="34" charset="0"/>
                          <a:ea typeface="+mn-ea"/>
                          <a:cs typeface="Arial" panose="020B0604020202020204" pitchFamily="34" charset="0"/>
                        </a:rPr>
                        <a:t>Technology</a:t>
                      </a:r>
                      <a:r>
                        <a:rPr lang="en-US" sz="1600" b="0" kern="1200" baseline="0" dirty="0">
                          <a:solidFill>
                            <a:schemeClr val="dk1"/>
                          </a:solidFill>
                          <a:effectLst/>
                          <a:latin typeface="Arial" panose="020B0604020202020204" pitchFamily="34" charset="0"/>
                          <a:ea typeface="+mn-ea"/>
                          <a:cs typeface="Arial" panose="020B0604020202020204" pitchFamily="34" charset="0"/>
                        </a:rPr>
                        <a:t>—</a:t>
                      </a:r>
                      <a:r>
                        <a:rPr lang="en-US" sz="1600" kern="1200" dirty="0">
                          <a:solidFill>
                            <a:schemeClr val="dk1"/>
                          </a:solidFill>
                          <a:effectLst/>
                          <a:latin typeface="Arial" panose="020B0604020202020204" pitchFamily="34" charset="0"/>
                          <a:ea typeface="+mn-ea"/>
                          <a:cs typeface="Arial" panose="020B0604020202020204" pitchFamily="34" charset="0"/>
                        </a:rPr>
                        <a:t>decision support, patient portals,</a:t>
                      </a:r>
                      <a:r>
                        <a:rPr lang="en-US" sz="1600" kern="1200" baseline="0" dirty="0">
                          <a:solidFill>
                            <a:schemeClr val="dk1"/>
                          </a:solidFill>
                          <a:effectLst/>
                          <a:latin typeface="Arial" panose="020B0604020202020204" pitchFamily="34" charset="0"/>
                          <a:ea typeface="+mn-ea"/>
                          <a:cs typeface="Arial" panose="020B0604020202020204" pitchFamily="34" charset="0"/>
                        </a:rPr>
                        <a:t> </a:t>
                      </a:r>
                      <a:r>
                        <a:rPr lang="en-US" sz="1600" kern="1200" dirty="0">
                          <a:solidFill>
                            <a:schemeClr val="dk1"/>
                          </a:solidFill>
                          <a:effectLst/>
                          <a:latin typeface="Arial" panose="020B0604020202020204" pitchFamily="34" charset="0"/>
                          <a:ea typeface="+mn-ea"/>
                          <a:cs typeface="Arial" panose="020B0604020202020204" pitchFamily="34" charset="0"/>
                        </a:rPr>
                        <a:t>e-</a:t>
                      </a:r>
                      <a:r>
                        <a:rPr lang="en-US" sz="1600" kern="1200" baseline="0" dirty="0">
                          <a:solidFill>
                            <a:schemeClr val="dk1"/>
                          </a:solidFill>
                          <a:effectLst/>
                          <a:latin typeface="Arial" panose="020B0604020202020204" pitchFamily="34" charset="0"/>
                          <a:ea typeface="+mn-ea"/>
                          <a:cs typeface="Arial" panose="020B0604020202020204" pitchFamily="34" charset="0"/>
                        </a:rPr>
                        <a:t> and default referrals</a:t>
                      </a:r>
                      <a:r>
                        <a:rPr lang="en-US" sz="1600" kern="1200" dirty="0">
                          <a:solidFill>
                            <a:schemeClr val="dk1"/>
                          </a:solidFill>
                          <a:effectLst/>
                          <a:latin typeface="Arial" panose="020B0604020202020204" pitchFamily="34" charset="0"/>
                          <a:ea typeface="+mn-ea"/>
                          <a:cs typeface="Arial" panose="020B0604020202020204" pitchFamily="34" charset="0"/>
                        </a:rPr>
                        <a:t>, registries, and</a:t>
                      </a:r>
                      <a:r>
                        <a:rPr lang="en-US" sz="1600" kern="1200" baseline="0" dirty="0">
                          <a:solidFill>
                            <a:schemeClr val="dk1"/>
                          </a:solidFill>
                          <a:effectLst/>
                          <a:latin typeface="Arial" panose="020B0604020202020204" pitchFamily="34" charset="0"/>
                          <a:ea typeface="+mn-ea"/>
                          <a:cs typeface="Arial" panose="020B0604020202020204" pitchFamily="34" charset="0"/>
                        </a:rPr>
                        <a:t> </a:t>
                      </a:r>
                      <a:r>
                        <a:rPr lang="en-US" sz="1600" kern="1200" dirty="0">
                          <a:solidFill>
                            <a:schemeClr val="dk1"/>
                          </a:solidFill>
                          <a:effectLst/>
                          <a:latin typeface="Arial" panose="020B0604020202020204" pitchFamily="34" charset="0"/>
                          <a:ea typeface="+mn-ea"/>
                          <a:cs typeface="Arial" panose="020B0604020202020204" pitchFamily="34" charset="0"/>
                        </a:rPr>
                        <a:t>algorithms to find gaps</a:t>
                      </a:r>
                      <a:r>
                        <a:rPr lang="en-US" sz="1600" kern="1200" baseline="0" dirty="0">
                          <a:solidFill>
                            <a:schemeClr val="dk1"/>
                          </a:solidFill>
                          <a:effectLst/>
                          <a:latin typeface="Arial" panose="020B0604020202020204" pitchFamily="34" charset="0"/>
                          <a:ea typeface="+mn-ea"/>
                          <a:cs typeface="Arial" panose="020B0604020202020204" pitchFamily="34" charset="0"/>
                        </a:rPr>
                        <a:t> in care</a:t>
                      </a:r>
                      <a:endParaRPr lang="en-US" sz="1600" kern="1200" dirty="0">
                        <a:solidFill>
                          <a:schemeClr val="dk1"/>
                        </a:solidFill>
                        <a:effectLst/>
                        <a:latin typeface="Arial" panose="020B0604020202020204" pitchFamily="34" charset="0"/>
                        <a:ea typeface="+mn-ea"/>
                        <a:cs typeface="Arial" panose="020B0604020202020204" pitchFamily="34" charset="0"/>
                      </a:endParaRPr>
                    </a:p>
                    <a:p>
                      <a:pPr marL="176213" lvl="0" indent="-176213">
                        <a:buFont typeface="Arial" panose="020B0604020202020204" pitchFamily="34" charset="0"/>
                        <a:buChar char="•"/>
                        <a:tabLst/>
                      </a:pPr>
                      <a:r>
                        <a:rPr lang="en-US" sz="1600" b="1" kern="1200" dirty="0">
                          <a:solidFill>
                            <a:schemeClr val="dk1"/>
                          </a:solidFill>
                          <a:effectLst/>
                          <a:latin typeface="Arial" panose="020B0604020202020204" pitchFamily="34" charset="0"/>
                          <a:ea typeface="+mn-ea"/>
                          <a:cs typeface="Arial" panose="020B0604020202020204" pitchFamily="34" charset="0"/>
                        </a:rPr>
                        <a:t>Processes</a:t>
                      </a:r>
                      <a:r>
                        <a:rPr lang="en-US" sz="1600" b="0" kern="1200" baseline="0" dirty="0">
                          <a:solidFill>
                            <a:schemeClr val="dk1"/>
                          </a:solidFill>
                          <a:effectLst/>
                          <a:latin typeface="Arial" panose="020B0604020202020204" pitchFamily="34" charset="0"/>
                          <a:ea typeface="+mn-ea"/>
                          <a:cs typeface="Arial" panose="020B0604020202020204" pitchFamily="34" charset="0"/>
                        </a:rPr>
                        <a:t>—</a:t>
                      </a:r>
                      <a:r>
                        <a:rPr lang="en-US" sz="1600" kern="1200" dirty="0">
                          <a:solidFill>
                            <a:schemeClr val="dk1"/>
                          </a:solidFill>
                          <a:effectLst/>
                          <a:latin typeface="Arial" panose="020B0604020202020204" pitchFamily="34" charset="0"/>
                          <a:ea typeface="+mn-ea"/>
                          <a:cs typeface="Arial" panose="020B0604020202020204" pitchFamily="34" charset="0"/>
                        </a:rPr>
                        <a:t>treatment protocols; daily</a:t>
                      </a:r>
                      <a:r>
                        <a:rPr lang="en-US" sz="1600" kern="1200" baseline="0" dirty="0">
                          <a:solidFill>
                            <a:schemeClr val="dk1"/>
                          </a:solidFill>
                          <a:effectLst/>
                          <a:latin typeface="Arial" panose="020B0604020202020204" pitchFamily="34" charset="0"/>
                          <a:ea typeface="+mn-ea"/>
                          <a:cs typeface="Arial" panose="020B0604020202020204" pitchFamily="34" charset="0"/>
                        </a:rPr>
                        <a:t> huddles; </a:t>
                      </a:r>
                      <a:r>
                        <a:rPr lang="en-US" sz="1600" kern="1200" dirty="0">
                          <a:solidFill>
                            <a:schemeClr val="dk1"/>
                          </a:solidFill>
                          <a:effectLst/>
                          <a:latin typeface="Arial" panose="020B0604020202020204" pitchFamily="34" charset="0"/>
                          <a:ea typeface="+mn-ea"/>
                          <a:cs typeface="Arial" panose="020B0604020202020204" pitchFamily="34" charset="0"/>
                        </a:rPr>
                        <a:t> ABCS scorecards; proactive</a:t>
                      </a:r>
                      <a:r>
                        <a:rPr lang="en-US" sz="1600" kern="1200" baseline="0" dirty="0">
                          <a:solidFill>
                            <a:schemeClr val="dk1"/>
                          </a:solidFill>
                          <a:effectLst/>
                          <a:latin typeface="Arial" panose="020B0604020202020204" pitchFamily="34" charset="0"/>
                          <a:ea typeface="+mn-ea"/>
                          <a:cs typeface="Arial" panose="020B0604020202020204" pitchFamily="34" charset="0"/>
                        </a:rPr>
                        <a:t> outreach; </a:t>
                      </a:r>
                      <a:r>
                        <a:rPr lang="en-US" sz="1600" kern="1200" dirty="0">
                          <a:solidFill>
                            <a:schemeClr val="dk1"/>
                          </a:solidFill>
                          <a:effectLst/>
                          <a:latin typeface="Arial" panose="020B0604020202020204" pitchFamily="34" charset="0"/>
                          <a:ea typeface="+mn-ea"/>
                          <a:cs typeface="Arial" panose="020B0604020202020204" pitchFamily="34" charset="0"/>
                        </a:rPr>
                        <a:t>finding patients with undiagnosed</a:t>
                      </a:r>
                      <a:r>
                        <a:rPr lang="en-US" sz="1600" kern="1200" baseline="0" dirty="0">
                          <a:solidFill>
                            <a:schemeClr val="dk1"/>
                          </a:solidFill>
                          <a:effectLst/>
                          <a:latin typeface="Arial" panose="020B0604020202020204" pitchFamily="34" charset="0"/>
                          <a:ea typeface="+mn-ea"/>
                          <a:cs typeface="Arial" panose="020B0604020202020204" pitchFamily="34" charset="0"/>
                        </a:rPr>
                        <a:t> high BP, high cholesterol, or tobacco use</a:t>
                      </a:r>
                      <a:endParaRPr lang="en-US" sz="1600" b="0" kern="1200" dirty="0">
                        <a:solidFill>
                          <a:schemeClr val="dk1"/>
                        </a:solidFill>
                        <a:effectLst/>
                        <a:latin typeface="Arial" panose="020B0604020202020204" pitchFamily="34" charset="0"/>
                        <a:ea typeface="+mn-ea"/>
                        <a:cs typeface="Arial" panose="020B0604020202020204" pitchFamily="34" charset="0"/>
                      </a:endParaRPr>
                    </a:p>
                    <a:p>
                      <a:pPr marL="176213" lvl="0" indent="-176213">
                        <a:buFont typeface="Arial" panose="020B0604020202020204" pitchFamily="34" charset="0"/>
                        <a:buChar char="•"/>
                        <a:tabLst/>
                      </a:pPr>
                      <a:r>
                        <a:rPr lang="en-US" sz="1600" b="1" kern="1200" dirty="0">
                          <a:solidFill>
                            <a:schemeClr val="dk1"/>
                          </a:solidFill>
                          <a:effectLst/>
                          <a:latin typeface="Arial" panose="020B0604020202020204" pitchFamily="34" charset="0"/>
                          <a:ea typeface="+mn-ea"/>
                          <a:cs typeface="Arial" panose="020B0604020202020204" pitchFamily="34" charset="0"/>
                        </a:rPr>
                        <a:t>Patient and Family Supports</a:t>
                      </a:r>
                      <a:r>
                        <a:rPr lang="en-US" sz="1600" b="0" kern="1200" baseline="0" dirty="0">
                          <a:solidFill>
                            <a:schemeClr val="dk1"/>
                          </a:solidFill>
                          <a:effectLst/>
                          <a:latin typeface="Arial" panose="020B0604020202020204" pitchFamily="34" charset="0"/>
                          <a:ea typeface="+mn-ea"/>
                          <a:cs typeface="Arial" panose="020B0604020202020204" pitchFamily="34" charset="0"/>
                        </a:rPr>
                        <a:t>—</a:t>
                      </a:r>
                      <a:r>
                        <a:rPr lang="en-US" sz="1600" kern="1200" dirty="0">
                          <a:solidFill>
                            <a:schemeClr val="dk1"/>
                          </a:solidFill>
                          <a:effectLst/>
                          <a:latin typeface="Arial" panose="020B0604020202020204" pitchFamily="34" charset="0"/>
                          <a:ea typeface="+mn-ea"/>
                          <a:cs typeface="Arial" panose="020B0604020202020204" pitchFamily="34" charset="0"/>
                        </a:rPr>
                        <a:t>training in </a:t>
                      </a:r>
                      <a:r>
                        <a:rPr lang="en-US" sz="1600" kern="1200" dirty="0">
                          <a:solidFill>
                            <a:schemeClr val="dk1"/>
                          </a:solidFill>
                          <a:effectLst/>
                          <a:latin typeface="Arial" charset="0"/>
                          <a:ea typeface="+mn-ea"/>
                          <a:cs typeface="Arial" charset="0"/>
                        </a:rPr>
                        <a:t>home</a:t>
                      </a:r>
                      <a:r>
                        <a:rPr lang="en-US" sz="1600" kern="1200" baseline="0" dirty="0">
                          <a:solidFill>
                            <a:schemeClr val="dk1"/>
                          </a:solidFill>
                          <a:effectLst/>
                          <a:latin typeface="Arial" charset="0"/>
                          <a:ea typeface="+mn-ea"/>
                          <a:cs typeface="Arial" charset="0"/>
                        </a:rPr>
                        <a:t> blood pressure</a:t>
                      </a:r>
                      <a:r>
                        <a:rPr lang="en-US" sz="1600" kern="1200" dirty="0">
                          <a:solidFill>
                            <a:schemeClr val="dk1"/>
                          </a:solidFill>
                          <a:effectLst/>
                          <a:latin typeface="Arial" charset="0"/>
                          <a:ea typeface="Arial" charset="0"/>
                          <a:cs typeface="Arial" charset="0"/>
                        </a:rPr>
                        <a:t> monitoring; problem-solving in medication</a:t>
                      </a:r>
                      <a:r>
                        <a:rPr lang="en-US" sz="1600" kern="1200" baseline="0" dirty="0">
                          <a:solidFill>
                            <a:schemeClr val="dk1"/>
                          </a:solidFill>
                          <a:effectLst/>
                          <a:latin typeface="Arial" charset="0"/>
                          <a:ea typeface="Arial" charset="0"/>
                          <a:cs typeface="Arial" charset="0"/>
                        </a:rPr>
                        <a:t> </a:t>
                      </a:r>
                      <a:r>
                        <a:rPr lang="en-US" sz="1600" kern="1200" dirty="0">
                          <a:solidFill>
                            <a:schemeClr val="dk1"/>
                          </a:solidFill>
                          <a:effectLst/>
                          <a:latin typeface="Arial" charset="0"/>
                          <a:ea typeface="Arial" charset="0"/>
                          <a:cs typeface="Arial" charset="0"/>
                        </a:rPr>
                        <a:t>adherence; counseling</a:t>
                      </a:r>
                      <a:r>
                        <a:rPr lang="en-US" sz="1600" kern="1200" baseline="0" dirty="0">
                          <a:solidFill>
                            <a:schemeClr val="dk1"/>
                          </a:solidFill>
                          <a:effectLst/>
                          <a:latin typeface="Arial" charset="0"/>
                          <a:ea typeface="Arial" charset="0"/>
                          <a:cs typeface="Arial" charset="0"/>
                        </a:rPr>
                        <a:t> </a:t>
                      </a:r>
                      <a:r>
                        <a:rPr lang="en-US" sz="1600" kern="1200" dirty="0">
                          <a:solidFill>
                            <a:schemeClr val="dk1"/>
                          </a:solidFill>
                          <a:effectLst/>
                          <a:latin typeface="Arial" charset="0"/>
                          <a:ea typeface="Arial" charset="0"/>
                          <a:cs typeface="Arial" charset="0"/>
                        </a:rPr>
                        <a:t>o</a:t>
                      </a:r>
                      <a:r>
                        <a:rPr lang="en-US" sz="1600" kern="1200" baseline="0" dirty="0">
                          <a:solidFill>
                            <a:schemeClr val="dk1"/>
                          </a:solidFill>
                          <a:effectLst/>
                          <a:latin typeface="Arial" charset="0"/>
                          <a:ea typeface="Arial" charset="0"/>
                          <a:cs typeface="Arial" charset="0"/>
                        </a:rPr>
                        <a:t>n nutrition, physical activity, tobacco use, risks of particulate matter;</a:t>
                      </a:r>
                      <a:r>
                        <a:rPr lang="en-US" sz="1600" kern="1200" dirty="0">
                          <a:solidFill>
                            <a:schemeClr val="dk1"/>
                          </a:solidFill>
                          <a:effectLst/>
                          <a:latin typeface="Arial" charset="0"/>
                          <a:ea typeface="Arial" charset="0"/>
                          <a:cs typeface="Arial" charset="0"/>
                        </a:rPr>
                        <a:t> referral</a:t>
                      </a:r>
                      <a:r>
                        <a:rPr lang="en-US" sz="1600" kern="1200" baseline="0" dirty="0">
                          <a:solidFill>
                            <a:schemeClr val="dk1"/>
                          </a:solidFill>
                          <a:effectLst/>
                          <a:latin typeface="Arial" charset="0"/>
                          <a:ea typeface="Arial" charset="0"/>
                          <a:cs typeface="Arial" charset="0"/>
                        </a:rPr>
                        <a:t> to </a:t>
                      </a:r>
                      <a:r>
                        <a:rPr lang="en-US" sz="1600" kern="1200" dirty="0">
                          <a:solidFill>
                            <a:schemeClr val="dk1"/>
                          </a:solidFill>
                          <a:effectLst/>
                          <a:latin typeface="Arial" charset="0"/>
                          <a:ea typeface="Arial" charset="0"/>
                          <a:cs typeface="Arial" charset="0"/>
                        </a:rPr>
                        <a:t>community-based physical activity programs</a:t>
                      </a:r>
                      <a:r>
                        <a:rPr lang="en-US" sz="1600" kern="1200" baseline="0" dirty="0">
                          <a:solidFill>
                            <a:schemeClr val="dk1"/>
                          </a:solidFill>
                          <a:effectLst/>
                          <a:latin typeface="Arial" charset="0"/>
                          <a:ea typeface="Arial" charset="0"/>
                          <a:cs typeface="Arial" charset="0"/>
                        </a:rPr>
                        <a:t> and </a:t>
                      </a:r>
                      <a:r>
                        <a:rPr lang="en-US" sz="1600" kern="1200" dirty="0">
                          <a:solidFill>
                            <a:schemeClr val="dk1"/>
                          </a:solidFill>
                          <a:effectLst/>
                          <a:latin typeface="Arial" charset="0"/>
                          <a:ea typeface="Arial" charset="0"/>
                          <a:cs typeface="Arial" charset="0"/>
                        </a:rPr>
                        <a:t>cardiac rehab</a:t>
                      </a:r>
                      <a:endParaRPr lang="en-US" sz="1600" dirty="0">
                        <a:latin typeface="Arial" charset="0"/>
                        <a:ea typeface="Arial" charset="0"/>
                        <a:cs typeface="Arial" charset="0"/>
                      </a:endParaRPr>
                    </a:p>
                  </a:txBody>
                  <a:tcPr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173277">
                <a:tc>
                  <a:txBody>
                    <a:bodyPr/>
                    <a:lstStyle/>
                    <a:p>
                      <a:pPr algn="ctr"/>
                      <a:r>
                        <a:rPr lang="en-US" sz="1600" b="1" dirty="0">
                          <a:solidFill>
                            <a:schemeClr val="tx1"/>
                          </a:solidFill>
                          <a:latin typeface="Arial" panose="020B0604020202020204" pitchFamily="34" charset="0"/>
                          <a:cs typeface="Arial" panose="020B0604020202020204" pitchFamily="34" charset="0"/>
                        </a:rPr>
                        <a:t>Increase</a:t>
                      </a:r>
                      <a:r>
                        <a:rPr lang="en-US" sz="1600" b="1" baseline="0" dirty="0">
                          <a:solidFill>
                            <a:schemeClr val="tx1"/>
                          </a:solidFill>
                          <a:latin typeface="Arial" panose="020B0604020202020204" pitchFamily="34" charset="0"/>
                          <a:cs typeface="Arial" panose="020B0604020202020204" pitchFamily="34" charset="0"/>
                        </a:rPr>
                        <a:t> Use of Cardiac Rehab</a:t>
                      </a:r>
                    </a:p>
                    <a:p>
                      <a:pPr algn="ctr"/>
                      <a:r>
                        <a:rPr lang="en-US" sz="1200" b="0" baseline="0" dirty="0">
                          <a:solidFill>
                            <a:schemeClr val="tx1"/>
                          </a:solidFill>
                          <a:latin typeface="Arial" panose="020B0604020202020204" pitchFamily="34" charset="0"/>
                          <a:cs typeface="Arial" panose="020B0604020202020204" pitchFamily="34" charset="0"/>
                        </a:rPr>
                        <a:t>Target: 70%</a:t>
                      </a:r>
                      <a:endParaRPr lang="en-US" sz="1200" b="0" dirty="0">
                        <a:solidFill>
                          <a:schemeClr val="tx1"/>
                        </a:solidFill>
                        <a:latin typeface="Arial" panose="020B0604020202020204" pitchFamily="34" charset="0"/>
                        <a:cs typeface="Arial" panose="020B0604020202020204" pitchFamily="34" charset="0"/>
                      </a:endParaRPr>
                    </a:p>
                  </a:txBody>
                  <a:tcPr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solidFill>
                      <a:srgbClr val="EFEDE9"/>
                    </a:solidFill>
                  </a:tcPr>
                </a:tc>
                <a:tc vMerge="1">
                  <a:txBody>
                    <a:bodyPr/>
                    <a:lstStyle/>
                    <a:p>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170432">
                <a:tc>
                  <a:txBody>
                    <a:bodyPr/>
                    <a:lstStyle/>
                    <a:p>
                      <a:pPr algn="ctr"/>
                      <a:r>
                        <a:rPr lang="en-US" sz="1600" b="1" dirty="0">
                          <a:solidFill>
                            <a:schemeClr val="tx1"/>
                          </a:solidFill>
                          <a:latin typeface="Arial" panose="020B0604020202020204" pitchFamily="34" charset="0"/>
                          <a:cs typeface="Arial" panose="020B0604020202020204" pitchFamily="34" charset="0"/>
                        </a:rPr>
                        <a:t>Engage</a:t>
                      </a:r>
                      <a:r>
                        <a:rPr lang="en-US" sz="1600" b="1" baseline="0" dirty="0">
                          <a:solidFill>
                            <a:schemeClr val="tx1"/>
                          </a:solidFill>
                          <a:latin typeface="Arial" panose="020B0604020202020204" pitchFamily="34" charset="0"/>
                          <a:cs typeface="Arial" panose="020B0604020202020204" pitchFamily="34" charset="0"/>
                        </a:rPr>
                        <a:t> Patients in Heart-healthy Behaviors</a:t>
                      </a:r>
                      <a:r>
                        <a:rPr lang="en-US" sz="1600" b="1" dirty="0">
                          <a:solidFill>
                            <a:schemeClr val="tx1"/>
                          </a:solidFill>
                          <a:latin typeface="Arial" panose="020B0604020202020204" pitchFamily="34" charset="0"/>
                          <a:cs typeface="Arial" panose="020B0604020202020204" pitchFamily="34" charset="0"/>
                        </a:rPr>
                        <a:t> </a:t>
                      </a:r>
                    </a:p>
                    <a:p>
                      <a:pPr algn="ctr"/>
                      <a:r>
                        <a:rPr lang="en-US" sz="1200" b="0" dirty="0">
                          <a:solidFill>
                            <a:schemeClr val="tx1"/>
                          </a:solidFill>
                          <a:latin typeface="Arial" panose="020B0604020202020204" pitchFamily="34" charset="0"/>
                          <a:cs typeface="Arial" panose="020B0604020202020204" pitchFamily="34" charset="0"/>
                        </a:rPr>
                        <a:t>Targets: TBD</a:t>
                      </a:r>
                    </a:p>
                  </a:txBody>
                  <a:tcPr anchor="ctr">
                    <a:lnL w="9525" cap="flat" cmpd="sng" algn="ctr">
                      <a:solidFill>
                        <a:srgbClr val="BAB0A5"/>
                      </a:solidFill>
                      <a:prstDash val="solid"/>
                      <a:round/>
                      <a:headEnd type="none" w="med" len="med"/>
                      <a:tailEnd type="none" w="med" len="med"/>
                    </a:lnL>
                    <a:lnR w="9525" cap="flat" cmpd="sng" algn="ctr">
                      <a:solidFill>
                        <a:srgbClr val="BAB0A5"/>
                      </a:solidFill>
                      <a:prstDash val="solid"/>
                      <a:round/>
                      <a:headEnd type="none" w="med" len="med"/>
                      <a:tailEnd type="none" w="med" len="med"/>
                    </a:lnR>
                    <a:lnT w="9525" cap="flat" cmpd="sng" algn="ctr">
                      <a:solidFill>
                        <a:srgbClr val="BAB0A5"/>
                      </a:solidFill>
                      <a:prstDash val="solid"/>
                      <a:round/>
                      <a:headEnd type="none" w="med" len="med"/>
                      <a:tailEnd type="none" w="med" len="med"/>
                    </a:lnT>
                    <a:lnB w="9525" cap="flat" cmpd="sng" algn="ctr">
                      <a:solidFill>
                        <a:srgbClr val="BAB0A5"/>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Title 2"/>
          <p:cNvSpPr>
            <a:spLocks noGrp="1"/>
          </p:cNvSpPr>
          <p:nvPr>
            <p:ph type="title"/>
          </p:nvPr>
        </p:nvSpPr>
        <p:spPr/>
        <p:txBody>
          <a:bodyPr>
            <a:normAutofit/>
          </a:bodyPr>
          <a:lstStyle/>
          <a:p>
            <a:pPr algn="ctr"/>
            <a:r>
              <a:rPr lang="en-US" sz="3200" b="1" dirty="0">
                <a:solidFill>
                  <a:schemeClr val="bg1"/>
                </a:solidFill>
              </a:rPr>
              <a:t>Optimizing Care</a:t>
            </a:r>
          </a:p>
        </p:txBody>
      </p:sp>
    </p:spTree>
    <p:extLst>
      <p:ext uri="{BB962C8B-B14F-4D97-AF65-F5344CB8AC3E}">
        <p14:creationId xmlns:p14="http://schemas.microsoft.com/office/powerpoint/2010/main" val="3291780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314277"/>
            <a:ext cx="2764715" cy="1522207"/>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aphicFrame>
        <p:nvGraphicFramePr>
          <p:cNvPr id="4" name="Content Placeholder 3"/>
          <p:cNvGraphicFramePr>
            <a:graphicFrameLocks noGrp="1"/>
          </p:cNvGraphicFramePr>
          <p:nvPr>
            <p:ph idx="1"/>
          </p:nvPr>
        </p:nvGraphicFramePr>
        <p:xfrm>
          <a:off x="263562" y="1516414"/>
          <a:ext cx="8616876" cy="5180778"/>
        </p:xfrm>
        <a:graphic>
          <a:graphicData uri="http://schemas.openxmlformats.org/drawingml/2006/table">
            <a:tbl>
              <a:tblPr firstRow="1" bandRow="1">
                <a:tableStyleId>{8799B23B-EC83-4686-B30A-512413B5E67A}</a:tableStyleId>
              </a:tblPr>
              <a:tblGrid>
                <a:gridCol w="1812373">
                  <a:extLst>
                    <a:ext uri="{9D8B030D-6E8A-4147-A177-3AD203B41FA5}">
                      <a16:colId xmlns:a16="http://schemas.microsoft.com/office/drawing/2014/main" val="20000"/>
                    </a:ext>
                  </a:extLst>
                </a:gridCol>
                <a:gridCol w="3015049">
                  <a:extLst>
                    <a:ext uri="{9D8B030D-6E8A-4147-A177-3AD203B41FA5}">
                      <a16:colId xmlns:a16="http://schemas.microsoft.com/office/drawing/2014/main" val="20001"/>
                    </a:ext>
                  </a:extLst>
                </a:gridCol>
                <a:gridCol w="3789454">
                  <a:extLst>
                    <a:ext uri="{9D8B030D-6E8A-4147-A177-3AD203B41FA5}">
                      <a16:colId xmlns:a16="http://schemas.microsoft.com/office/drawing/2014/main" val="20002"/>
                    </a:ext>
                  </a:extLst>
                </a:gridCol>
              </a:tblGrid>
              <a:tr h="370840">
                <a:tc>
                  <a:txBody>
                    <a:bodyPr/>
                    <a:lstStyle/>
                    <a:p>
                      <a:pPr algn="ctr"/>
                      <a:r>
                        <a:rPr lang="en-US" sz="1700" dirty="0">
                          <a:solidFill>
                            <a:schemeClr val="bg1"/>
                          </a:solidFill>
                        </a:rPr>
                        <a:t>Priority</a:t>
                      </a:r>
                      <a:r>
                        <a:rPr lang="en-US" sz="1700" baseline="0" dirty="0">
                          <a:solidFill>
                            <a:schemeClr val="bg1"/>
                          </a:solidFill>
                        </a:rPr>
                        <a:t> Population</a:t>
                      </a:r>
                      <a:endParaRPr lang="en-US" sz="17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60037"/>
                    </a:solidFill>
                  </a:tcPr>
                </a:tc>
                <a:tc>
                  <a:txBody>
                    <a:bodyPr/>
                    <a:lstStyle/>
                    <a:p>
                      <a:pPr algn="ctr"/>
                      <a:r>
                        <a:rPr lang="en-US" sz="1700" dirty="0">
                          <a:solidFill>
                            <a:schemeClr val="bg1"/>
                          </a:solidFill>
                        </a:rPr>
                        <a:t>Intervention</a:t>
                      </a:r>
                      <a:r>
                        <a:rPr lang="en-US" sz="1700" baseline="0" dirty="0">
                          <a:solidFill>
                            <a:schemeClr val="bg1"/>
                          </a:solidFill>
                        </a:rPr>
                        <a:t> Needs</a:t>
                      </a:r>
                      <a:endParaRPr lang="en-US" sz="17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60037"/>
                    </a:solidFill>
                  </a:tcPr>
                </a:tc>
                <a:tc>
                  <a:txBody>
                    <a:bodyPr/>
                    <a:lstStyle/>
                    <a:p>
                      <a:pPr algn="ctr"/>
                      <a:r>
                        <a:rPr lang="en-US" sz="1700" dirty="0">
                          <a:solidFill>
                            <a:schemeClr val="bg1"/>
                          </a:solidFill>
                        </a:rPr>
                        <a:t>Strategies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60037"/>
                    </a:solidFill>
                  </a:tcPr>
                </a:tc>
                <a:extLst>
                  <a:ext uri="{0D108BD9-81ED-4DB2-BD59-A6C34878D82A}">
                    <a16:rowId xmlns:a16="http://schemas.microsoft.com/office/drawing/2014/main" val="10000"/>
                  </a:ext>
                </a:extLst>
              </a:tr>
              <a:tr h="669738">
                <a:tc>
                  <a:txBody>
                    <a:bodyPr/>
                    <a:lstStyle/>
                    <a:p>
                      <a:r>
                        <a:rPr lang="en-US" sz="1700" b="1" dirty="0"/>
                        <a:t>Blacks/African</a:t>
                      </a:r>
                      <a:r>
                        <a:rPr lang="en-US" sz="1700" b="1" baseline="0" dirty="0"/>
                        <a:t> Americans</a:t>
                      </a:r>
                      <a:endParaRPr lang="en-US" sz="17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700" dirty="0"/>
                        <a:t>Improving hypertension</a:t>
                      </a:r>
                      <a:r>
                        <a:rPr lang="en-US" sz="1700" baseline="0" dirty="0"/>
                        <a:t> control</a:t>
                      </a:r>
                      <a:endParaRPr lang="en-US" sz="17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700" dirty="0"/>
                        <a:t>Targeted protocols</a:t>
                      </a:r>
                    </a:p>
                    <a:p>
                      <a:pPr marL="285750" indent="-285750">
                        <a:buFont typeface="Arial" panose="020B0604020202020204" pitchFamily="34" charset="0"/>
                        <a:buChar char="•"/>
                      </a:pPr>
                      <a:r>
                        <a:rPr lang="en-US" sz="1700" dirty="0"/>
                        <a:t>Medication adherence strategies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US" sz="1700" b="1" dirty="0"/>
                        <a:t>35-</a:t>
                      </a:r>
                      <a:r>
                        <a:rPr lang="en-US" sz="1700" b="1" baseline="0" dirty="0"/>
                        <a:t>64 year olds</a:t>
                      </a:r>
                      <a:endParaRPr lang="en-US" sz="17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700" dirty="0"/>
                        <a:t>Improving</a:t>
                      </a:r>
                      <a:r>
                        <a:rPr lang="en-US" sz="1700" baseline="0" dirty="0"/>
                        <a:t> HTN control and statin use</a:t>
                      </a:r>
                    </a:p>
                    <a:p>
                      <a:pPr marL="285750" indent="-285750">
                        <a:buFont typeface="Arial" panose="020B0604020202020204" pitchFamily="34" charset="0"/>
                        <a:buChar char="•"/>
                      </a:pPr>
                      <a:r>
                        <a:rPr lang="en-US" sz="1700" baseline="0" dirty="0"/>
                        <a:t>Decreasing physical inactivity </a:t>
                      </a:r>
                      <a:endParaRPr lang="en-US" sz="17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700" dirty="0"/>
                        <a:t>Targeted protocols</a:t>
                      </a:r>
                    </a:p>
                    <a:p>
                      <a:pPr marL="285750" indent="-285750">
                        <a:buFont typeface="Arial" panose="020B0604020202020204" pitchFamily="34" charset="0"/>
                        <a:buChar char="•"/>
                      </a:pPr>
                      <a:r>
                        <a:rPr lang="en-US" sz="1700" dirty="0"/>
                        <a:t>Community-based program enrollment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US" sz="1700" b="1" dirty="0"/>
                        <a:t>People who have had</a:t>
                      </a:r>
                      <a:r>
                        <a:rPr lang="en-US" sz="1700" b="1" baseline="0" dirty="0"/>
                        <a:t> a heart attack or stroke</a:t>
                      </a:r>
                      <a:endParaRPr lang="en-US" sz="17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700" dirty="0"/>
                        <a:t>Increasing cardiac rehab referral and participation</a:t>
                      </a:r>
                    </a:p>
                    <a:p>
                      <a:pPr marL="285750" indent="-285750">
                        <a:buFont typeface="Arial" panose="020B0604020202020204" pitchFamily="34" charset="0"/>
                        <a:buChar char="•"/>
                      </a:pPr>
                      <a:r>
                        <a:rPr lang="en-US" sz="1700" dirty="0"/>
                        <a:t>Avoiding exposure to particulate matter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700" dirty="0"/>
                        <a:t>Automated</a:t>
                      </a:r>
                      <a:r>
                        <a:rPr lang="en-US" sz="1700" baseline="0" dirty="0"/>
                        <a:t> referrals, hospital CR liaisons, referrals to convenient locations</a:t>
                      </a:r>
                    </a:p>
                    <a:p>
                      <a:pPr marL="285750" indent="-285750">
                        <a:buFont typeface="Arial" panose="020B0604020202020204" pitchFamily="34" charset="0"/>
                        <a:buChar char="•"/>
                      </a:pPr>
                      <a:r>
                        <a:rPr lang="en-US" sz="1700" baseline="0" dirty="0"/>
                        <a:t>Air Quality Index tools</a:t>
                      </a:r>
                      <a:endParaRPr lang="en-US" sz="17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US" sz="1700" b="1" dirty="0"/>
                        <a:t>People with mental and/or substance</a:t>
                      </a:r>
                      <a:r>
                        <a:rPr lang="en-US" sz="1700" b="1" baseline="0" dirty="0"/>
                        <a:t> abuse disorders</a:t>
                      </a:r>
                      <a:endParaRPr lang="en-US" sz="17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700" dirty="0"/>
                        <a:t>Reducing tobacco use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700" kern="1200" dirty="0">
                          <a:solidFill>
                            <a:schemeClr val="tx1"/>
                          </a:solidFill>
                          <a:effectLst/>
                          <a:latin typeface="+mn-lt"/>
                          <a:ea typeface="+mn-ea"/>
                          <a:cs typeface="+mn-cs"/>
                        </a:rPr>
                        <a:t>Integrating tobacco cessation into behavioral health treatment </a:t>
                      </a:r>
                    </a:p>
                    <a:p>
                      <a:pPr marL="285750" indent="-285750">
                        <a:buFont typeface="Arial" panose="020B0604020202020204" pitchFamily="34" charset="0"/>
                        <a:buChar char="•"/>
                      </a:pPr>
                      <a:r>
                        <a:rPr lang="en-US" sz="1700" kern="1200" dirty="0">
                          <a:solidFill>
                            <a:schemeClr val="tx1"/>
                          </a:solidFill>
                          <a:effectLst/>
                          <a:latin typeface="+mn-lt"/>
                          <a:ea typeface="+mn-ea"/>
                          <a:cs typeface="+mn-cs"/>
                        </a:rPr>
                        <a:t>Tobacco-free mental health and substance use treatment campuses</a:t>
                      </a:r>
                    </a:p>
                    <a:p>
                      <a:pPr marL="285750" indent="-285750">
                        <a:buFont typeface="Arial" panose="020B0604020202020204" pitchFamily="34" charset="0"/>
                        <a:buChar char="•"/>
                      </a:pPr>
                      <a:r>
                        <a:rPr lang="en-US" sz="1700" dirty="0"/>
                        <a:t>Tailored</a:t>
                      </a:r>
                      <a:r>
                        <a:rPr lang="en-US" sz="1700" baseline="0" dirty="0"/>
                        <a:t> quitline protocols</a:t>
                      </a:r>
                      <a:endParaRPr lang="en-US" sz="17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Title 2"/>
          <p:cNvSpPr>
            <a:spLocks noGrp="1"/>
          </p:cNvSpPr>
          <p:nvPr>
            <p:ph type="title"/>
          </p:nvPr>
        </p:nvSpPr>
        <p:spPr/>
        <p:txBody>
          <a:bodyPr>
            <a:normAutofit/>
          </a:bodyPr>
          <a:lstStyle/>
          <a:p>
            <a:r>
              <a:rPr lang="en-US" sz="3200" b="1" dirty="0"/>
              <a:t>Improving Outcomes for Priority Populations</a:t>
            </a:r>
          </a:p>
        </p:txBody>
      </p:sp>
    </p:spTree>
    <p:extLst>
      <p:ext uri="{BB962C8B-B14F-4D97-AF65-F5344CB8AC3E}">
        <p14:creationId xmlns:p14="http://schemas.microsoft.com/office/powerpoint/2010/main" val="350411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97025"/>
            <a:ext cx="7791450" cy="4117975"/>
          </a:xfrm>
        </p:spPr>
        <p:txBody>
          <a:bodyPr>
            <a:normAutofit/>
          </a:bodyPr>
          <a:lstStyle/>
          <a:p>
            <a:r>
              <a:rPr lang="en-US" sz="2400" b="1" u="sng" dirty="0">
                <a:latin typeface="Arial" panose="020B0604020202020204" pitchFamily="34" charset="0"/>
                <a:cs typeface="Arial" panose="020B0604020202020204" pitchFamily="34" charset="0"/>
              </a:rPr>
              <a:t>Action Guides</a:t>
            </a:r>
            <a:r>
              <a:rPr lang="en-US" sz="2400" dirty="0">
                <a:latin typeface="Arial" panose="020B0604020202020204" pitchFamily="34" charset="0"/>
                <a:cs typeface="Arial" panose="020B0604020202020204" pitchFamily="34" charset="0"/>
              </a:rPr>
              <a:t>—Hypertension control; Self-measured blood pressure monitoring (SMBP); Tobacco cessation; Medication adherence</a:t>
            </a:r>
          </a:p>
          <a:p>
            <a:r>
              <a:rPr lang="en-US" sz="2400" b="1" u="sng" dirty="0">
                <a:latin typeface="Arial" panose="020B0604020202020204" pitchFamily="34" charset="0"/>
                <a:cs typeface="Arial" panose="020B0604020202020204" pitchFamily="34" charset="0"/>
              </a:rPr>
              <a:t>Protocols</a:t>
            </a:r>
            <a:r>
              <a:rPr lang="en-US" sz="2400" dirty="0">
                <a:latin typeface="Arial" panose="020B0604020202020204" pitchFamily="34" charset="0"/>
                <a:cs typeface="Arial" panose="020B0604020202020204" pitchFamily="34" charset="0"/>
              </a:rPr>
              <a:t>—Hypertension treatment; Tobacco cessation; Cholesterol management</a:t>
            </a:r>
          </a:p>
          <a:p>
            <a:r>
              <a:rPr lang="en-US" sz="2400" b="1" u="sng" dirty="0">
                <a:latin typeface="Arial" panose="020B0604020202020204" pitchFamily="34" charset="0"/>
                <a:cs typeface="Arial" panose="020B0604020202020204" pitchFamily="34" charset="0"/>
              </a:rPr>
              <a:t>Tools</a:t>
            </a:r>
            <a:r>
              <a:rPr lang="en-US" sz="2400" dirty="0">
                <a:latin typeface="Arial" panose="020B0604020202020204" pitchFamily="34" charset="0"/>
                <a:cs typeface="Arial" panose="020B0604020202020204" pitchFamily="34" charset="0"/>
              </a:rPr>
              <a:t>—Hypertension prevalence estimator; ASCVD risk estimator</a:t>
            </a:r>
          </a:p>
          <a:p>
            <a:pPr marL="228600" lvl="1"/>
            <a:r>
              <a:rPr lang="en-US" b="1" u="sng" dirty="0">
                <a:latin typeface="Arial" panose="020B0604020202020204" pitchFamily="34" charset="0"/>
                <a:cs typeface="Arial" panose="020B0604020202020204" pitchFamily="34" charset="0"/>
              </a:rPr>
              <a:t>Health IT</a:t>
            </a:r>
          </a:p>
          <a:p>
            <a:r>
              <a:rPr lang="en-US" sz="2400" b="1" u="sng" dirty="0">
                <a:latin typeface="Arial" panose="020B0604020202020204" pitchFamily="34" charset="0"/>
                <a:cs typeface="Arial" panose="020B0604020202020204" pitchFamily="34" charset="0"/>
              </a:rPr>
              <a:t>Clinical Quality Measures</a:t>
            </a:r>
          </a:p>
          <a:p>
            <a:r>
              <a:rPr lang="en-US" sz="2400" b="1" u="sng" dirty="0">
                <a:latin typeface="Arial" panose="020B0604020202020204" pitchFamily="34" charset="0"/>
                <a:cs typeface="Arial" panose="020B0604020202020204" pitchFamily="34" charset="0"/>
              </a:rPr>
              <a:t>Consumer Resources and Tools</a:t>
            </a:r>
            <a:endParaRPr lang="en-US" sz="18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628650" y="123826"/>
            <a:ext cx="7886700" cy="1325563"/>
          </a:xfrm>
        </p:spPr>
        <p:txBody>
          <a:bodyPr>
            <a:normAutofit/>
          </a:bodyPr>
          <a:lstStyle/>
          <a:p>
            <a:pPr algn="ctr"/>
            <a:r>
              <a:rPr lang="en-US" sz="3200" b="1" dirty="0">
                <a:solidFill>
                  <a:schemeClr val="bg1"/>
                </a:solidFill>
                <a:latin typeface="Arial" panose="020B0604020202020204" pitchFamily="34" charset="0"/>
                <a:cs typeface="Arial" panose="020B0604020202020204" pitchFamily="34" charset="0"/>
              </a:rPr>
              <a:t>Million Hearts</a:t>
            </a:r>
            <a:r>
              <a:rPr lang="en-US" sz="3200" b="1" baseline="30000" dirty="0">
                <a:solidFill>
                  <a:schemeClr val="bg1"/>
                </a:solidFill>
                <a:latin typeface="Arial" panose="020B0604020202020204" pitchFamily="34" charset="0"/>
                <a:ea typeface="Arial" charset="0"/>
                <a:cs typeface="Arial" panose="020B0604020202020204" pitchFamily="34" charset="0"/>
              </a:rPr>
              <a:t>®</a:t>
            </a:r>
            <a:r>
              <a:rPr lang="en-US" sz="3200" b="1" dirty="0">
                <a:solidFill>
                  <a:schemeClr val="bg1"/>
                </a:solidFill>
                <a:latin typeface="Arial" panose="020B0604020202020204" pitchFamily="34" charset="0"/>
                <a:cs typeface="Arial" panose="020B0604020202020204" pitchFamily="34" charset="0"/>
              </a:rPr>
              <a:t> </a:t>
            </a:r>
            <a:br>
              <a:rPr lang="en-US" sz="3200" b="1" dirty="0">
                <a:solidFill>
                  <a:schemeClr val="bg1"/>
                </a:solidFill>
                <a:latin typeface="Arial" panose="020B0604020202020204" pitchFamily="34" charset="0"/>
                <a:cs typeface="Arial" panose="020B0604020202020204" pitchFamily="34" charset="0"/>
              </a:rPr>
            </a:br>
            <a:r>
              <a:rPr lang="en-US" sz="3200" dirty="0">
                <a:solidFill>
                  <a:schemeClr val="bg1"/>
                </a:solidFill>
                <a:latin typeface="Arial" panose="020B0604020202020204" pitchFamily="34" charset="0"/>
                <a:cs typeface="Arial" panose="020B0604020202020204" pitchFamily="34" charset="0"/>
              </a:rPr>
              <a:t>Resources and Tools </a:t>
            </a:r>
          </a:p>
        </p:txBody>
      </p:sp>
    </p:spTree>
    <p:extLst>
      <p:ext uri="{BB962C8B-B14F-4D97-AF65-F5344CB8AC3E}">
        <p14:creationId xmlns:p14="http://schemas.microsoft.com/office/powerpoint/2010/main" val="8121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4487" y="242889"/>
            <a:ext cx="5915025" cy="994172"/>
          </a:xfrm>
        </p:spPr>
        <p:txBody>
          <a:bodyPr anchor="ctr">
            <a:normAutofit/>
          </a:bodyPr>
          <a:lstStyle/>
          <a:p>
            <a:pPr algn="ctr"/>
            <a:r>
              <a:rPr lang="en-US" sz="2800" b="1" dirty="0">
                <a:solidFill>
                  <a:schemeClr val="bg1"/>
                </a:solidFill>
                <a:latin typeface="Arial" panose="020B0604020202020204" pitchFamily="34" charset="0"/>
                <a:cs typeface="Arial" panose="020B0604020202020204" pitchFamily="34" charset="0"/>
              </a:rPr>
              <a:t>Partner Opportunities: Hospitals </a:t>
            </a:r>
            <a:br>
              <a:rPr lang="en-US" sz="2800" b="1" dirty="0">
                <a:solidFill>
                  <a:schemeClr val="bg1"/>
                </a:solidFill>
                <a:latin typeface="Arial" panose="020B0604020202020204" pitchFamily="34" charset="0"/>
                <a:cs typeface="Arial" panose="020B0604020202020204" pitchFamily="34" charset="0"/>
              </a:rPr>
            </a:br>
            <a:r>
              <a:rPr lang="en-US" sz="2800" i="1" dirty="0">
                <a:solidFill>
                  <a:schemeClr val="bg1"/>
                </a:solidFill>
                <a:latin typeface="Arial" panose="020B0604020202020204" pitchFamily="34" charset="0"/>
                <a:cs typeface="Arial" panose="020B0604020202020204" pitchFamily="34" charset="0"/>
              </a:rPr>
              <a:t>Sample Actions to Consider</a:t>
            </a:r>
            <a:endParaRPr lang="en-US" sz="28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62000" y="1665514"/>
            <a:ext cx="7892143" cy="4082143"/>
          </a:xfrm>
        </p:spPr>
        <p:txBody>
          <a:bodyPr>
            <a:normAutofit/>
          </a:bodyPr>
          <a:lstStyle/>
          <a:p>
            <a:r>
              <a:rPr lang="en-US" sz="1600" b="1" dirty="0">
                <a:solidFill>
                  <a:srgbClr val="860037"/>
                </a:solidFill>
                <a:latin typeface="Arial" panose="020B0604020202020204" pitchFamily="34" charset="0"/>
                <a:cs typeface="Arial" panose="020B0604020202020204" pitchFamily="34" charset="0"/>
              </a:rPr>
              <a:t>Action: </a:t>
            </a:r>
            <a:r>
              <a:rPr lang="en-US" sz="1600" dirty="0">
                <a:solidFill>
                  <a:srgbClr val="860037"/>
                </a:solidFill>
                <a:latin typeface="Arial" panose="020B0604020202020204" pitchFamily="34" charset="0"/>
                <a:cs typeface="Arial" panose="020B0604020202020204" pitchFamily="34" charset="0"/>
              </a:rPr>
              <a:t>Make healthy food and beverage choices available to patients, visitors, and staff</a:t>
            </a:r>
          </a:p>
          <a:p>
            <a:pPr lvl="1"/>
            <a:r>
              <a:rPr lang="en-US" sz="1600" b="1" dirty="0">
                <a:latin typeface="Arial" panose="020B0604020202020204" pitchFamily="34" charset="0"/>
                <a:cs typeface="Arial" panose="020B0604020202020204" pitchFamily="34" charset="0"/>
              </a:rPr>
              <a:t>Resource: </a:t>
            </a:r>
            <a:r>
              <a:rPr lang="en-US" sz="1600" u="sng" dirty="0">
                <a:latin typeface="Arial" panose="020B0604020202020204" pitchFamily="34" charset="0"/>
                <a:cs typeface="Arial" panose="020B0604020202020204" pitchFamily="34" charset="0"/>
                <a:hlinkClick r:id="rId3"/>
              </a:rPr>
              <a:t>HHS/GSA Health and Sustainability Guidelines for Federal Concessions and Vending Operations</a:t>
            </a:r>
            <a:endParaRPr lang="en-US" sz="1600" b="1" dirty="0">
              <a:latin typeface="Arial" panose="020B0604020202020204" pitchFamily="34" charset="0"/>
              <a:cs typeface="Arial" panose="020B0604020202020204" pitchFamily="34" charset="0"/>
            </a:endParaRPr>
          </a:p>
          <a:p>
            <a:pPr lvl="1"/>
            <a:r>
              <a:rPr lang="en-US" sz="1600" b="1" dirty="0">
                <a:latin typeface="Arial" panose="020B0604020202020204" pitchFamily="34" charset="0"/>
                <a:cs typeface="Arial" panose="020B0604020202020204" pitchFamily="34" charset="0"/>
              </a:rPr>
              <a:t>Success Story: </a:t>
            </a:r>
            <a:r>
              <a:rPr lang="en-US" sz="1600" u="sng" dirty="0">
                <a:latin typeface="Arial" panose="020B0604020202020204" pitchFamily="34" charset="0"/>
                <a:cs typeface="Arial" panose="020B0604020202020204" pitchFamily="34" charset="0"/>
                <a:hlinkClick r:id="rId4"/>
              </a:rPr>
              <a:t>Sodium Reduction Community Program Los Angeles County Department of Public Health</a:t>
            </a:r>
            <a:endParaRPr lang="en-US" sz="1600" u="sng" dirty="0">
              <a:latin typeface="Arial" panose="020B0604020202020204" pitchFamily="34" charset="0"/>
              <a:cs typeface="Arial" panose="020B0604020202020204" pitchFamily="34" charset="0"/>
            </a:endParaRPr>
          </a:p>
          <a:p>
            <a:r>
              <a:rPr lang="en-US" sz="1600" b="1" dirty="0">
                <a:solidFill>
                  <a:srgbClr val="860037"/>
                </a:solidFill>
                <a:latin typeface="Arial" panose="020B0604020202020204" pitchFamily="34" charset="0"/>
                <a:cs typeface="Arial" panose="020B0604020202020204" pitchFamily="34" charset="0"/>
              </a:rPr>
              <a:t>Action: </a:t>
            </a:r>
            <a:r>
              <a:rPr lang="en-US" sz="1600" dirty="0">
                <a:solidFill>
                  <a:srgbClr val="860037"/>
                </a:solidFill>
                <a:latin typeface="Arial" panose="020B0604020202020204" pitchFamily="34" charset="0"/>
                <a:cs typeface="Arial" panose="020B0604020202020204" pitchFamily="34" charset="0"/>
              </a:rPr>
              <a:t>Implement comprehensive smoke-free policies </a:t>
            </a:r>
          </a:p>
          <a:p>
            <a:pPr lvl="1"/>
            <a:r>
              <a:rPr lang="en-US" sz="1600" b="1" dirty="0">
                <a:latin typeface="Arial" panose="020B0604020202020204" pitchFamily="34" charset="0"/>
                <a:cs typeface="Arial" panose="020B0604020202020204" pitchFamily="34" charset="0"/>
              </a:rPr>
              <a:t>Resource: </a:t>
            </a:r>
            <a:r>
              <a:rPr lang="en-US" sz="1600" u="sng" dirty="0">
                <a:latin typeface="Arial" panose="020B0604020202020204" pitchFamily="34" charset="0"/>
                <a:cs typeface="Arial" panose="020B0604020202020204" pitchFamily="34" charset="0"/>
                <a:hlinkClick r:id="rId5"/>
              </a:rPr>
              <a:t>The Community Guide: Tobacco Use and Secondhand Smoke Exposure: Smoke-Free Policies</a:t>
            </a:r>
            <a:endParaRPr lang="en-US" sz="1600" u="sng" dirty="0">
              <a:latin typeface="Arial" panose="020B0604020202020204" pitchFamily="34" charset="0"/>
              <a:cs typeface="Arial" panose="020B0604020202020204" pitchFamily="34" charset="0"/>
            </a:endParaRPr>
          </a:p>
          <a:p>
            <a:pPr lvl="1"/>
            <a:r>
              <a:rPr lang="en-US" sz="1600" b="1" dirty="0">
                <a:latin typeface="Arial" panose="020B0604020202020204" pitchFamily="34" charset="0"/>
                <a:cs typeface="Arial" panose="020B0604020202020204" pitchFamily="34" charset="0"/>
              </a:rPr>
              <a:t>Success Story: </a:t>
            </a:r>
            <a:r>
              <a:rPr lang="en-US" sz="1600" dirty="0">
                <a:latin typeface="Arial" panose="020B0604020202020204" pitchFamily="34" charset="0"/>
                <a:cs typeface="Arial" panose="020B0604020202020204" pitchFamily="34" charset="0"/>
                <a:hlinkClick r:id="rId6"/>
              </a:rPr>
              <a:t>Communities Putting Prevention to Work: Tobacco Use Prevention and Control</a:t>
            </a:r>
            <a:endParaRPr lang="en-US" sz="1600" dirty="0">
              <a:latin typeface="Arial" panose="020B0604020202020204" pitchFamily="34" charset="0"/>
              <a:cs typeface="Arial" panose="020B0604020202020204" pitchFamily="34" charset="0"/>
            </a:endParaRPr>
          </a:p>
          <a:p>
            <a:r>
              <a:rPr lang="en-US" sz="1600" b="1" dirty="0">
                <a:solidFill>
                  <a:srgbClr val="860037"/>
                </a:solidFill>
                <a:latin typeface="Arial" panose="020B0604020202020204" pitchFamily="34" charset="0"/>
                <a:cs typeface="Arial" panose="020B0604020202020204" pitchFamily="34" charset="0"/>
              </a:rPr>
              <a:t>Action: </a:t>
            </a:r>
            <a:r>
              <a:rPr lang="en-US" sz="1600" dirty="0">
                <a:solidFill>
                  <a:srgbClr val="860037"/>
                </a:solidFill>
                <a:latin typeface="Arial" panose="020B0604020202020204" pitchFamily="34" charset="0"/>
                <a:cs typeface="Arial" panose="020B0604020202020204" pitchFamily="34" charset="0"/>
              </a:rPr>
              <a:t>Institute automatic referral of eligible patients to cardiac rehab</a:t>
            </a:r>
          </a:p>
          <a:p>
            <a:pPr lvl="1"/>
            <a:r>
              <a:rPr lang="en-US" sz="1600" b="1" dirty="0">
                <a:latin typeface="Arial" panose="020B0604020202020204" pitchFamily="34" charset="0"/>
                <a:cs typeface="Arial" panose="020B0604020202020204" pitchFamily="34" charset="0"/>
              </a:rPr>
              <a:t>Resource:</a:t>
            </a:r>
            <a:r>
              <a:rPr lang="en-US" sz="1600" dirty="0">
                <a:latin typeface="Arial" panose="020B0604020202020204" pitchFamily="34" charset="0"/>
                <a:cs typeface="Arial" panose="020B0604020202020204" pitchFamily="34" charset="0"/>
                <a:hlinkClick r:id="rId7"/>
              </a:rPr>
              <a:t> Increasing Cardiac Rehabilitation Participation From 20% to 70%: A Road Map From the Million Hearts Cardiac Rehabilitation Collaborative</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205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6001" y="289072"/>
            <a:ext cx="5915025" cy="994172"/>
          </a:xfrm>
        </p:spPr>
        <p:txBody>
          <a:bodyPr>
            <a:normAutofit/>
          </a:bodyPr>
          <a:lstStyle/>
          <a:p>
            <a:pPr algn="ctr"/>
            <a:r>
              <a:rPr lang="en-US" sz="2800" b="1" dirty="0">
                <a:solidFill>
                  <a:schemeClr val="bg1"/>
                </a:solidFill>
                <a:latin typeface="Arial" panose="020B0604020202020204" pitchFamily="34" charset="0"/>
                <a:cs typeface="Arial" panose="020B0604020202020204" pitchFamily="34" charset="0"/>
              </a:rPr>
              <a:t>Partner Opportunities: Employers</a:t>
            </a:r>
            <a:br>
              <a:rPr lang="en-US" sz="2800" b="1" dirty="0">
                <a:solidFill>
                  <a:schemeClr val="bg1"/>
                </a:solidFill>
                <a:latin typeface="Arial" panose="020B0604020202020204" pitchFamily="34" charset="0"/>
                <a:cs typeface="Arial" panose="020B0604020202020204" pitchFamily="34" charset="0"/>
              </a:rPr>
            </a:br>
            <a:r>
              <a:rPr lang="en-US" sz="2800" i="1" dirty="0">
                <a:solidFill>
                  <a:schemeClr val="bg1"/>
                </a:solidFill>
                <a:latin typeface="Arial" panose="020B0604020202020204" pitchFamily="34" charset="0"/>
                <a:cs typeface="Arial" panose="020B0604020202020204" pitchFamily="34" charset="0"/>
              </a:rPr>
              <a:t>Sample Actions to Consider</a:t>
            </a:r>
            <a:r>
              <a:rPr lang="en-US" sz="2800" b="1" dirty="0">
                <a:solidFill>
                  <a:schemeClr val="bg1"/>
                </a:solidFill>
                <a:latin typeface="Arial" panose="020B0604020202020204" pitchFamily="34" charset="0"/>
                <a:cs typeface="Arial" panose="020B0604020202020204" pitchFamily="34" charset="0"/>
              </a:rPr>
              <a:t> </a:t>
            </a:r>
          </a:p>
        </p:txBody>
      </p:sp>
      <p:sp>
        <p:nvSpPr>
          <p:cNvPr id="3" name="Content Placeholder 2"/>
          <p:cNvSpPr>
            <a:spLocks noGrp="1"/>
          </p:cNvSpPr>
          <p:nvPr>
            <p:ph idx="1"/>
          </p:nvPr>
        </p:nvSpPr>
        <p:spPr>
          <a:xfrm>
            <a:off x="827314" y="1643742"/>
            <a:ext cx="7772400" cy="4539343"/>
          </a:xfrm>
        </p:spPr>
        <p:txBody>
          <a:bodyPr>
            <a:noAutofit/>
          </a:bodyPr>
          <a:lstStyle/>
          <a:p>
            <a:r>
              <a:rPr lang="en-US" sz="1400" b="1" dirty="0">
                <a:solidFill>
                  <a:srgbClr val="860037"/>
                </a:solidFill>
                <a:latin typeface="Arial" panose="020B0604020202020204" pitchFamily="34" charset="0"/>
                <a:cs typeface="Arial" panose="020B0604020202020204" pitchFamily="34" charset="0"/>
              </a:rPr>
              <a:t>Action: </a:t>
            </a:r>
            <a:r>
              <a:rPr lang="en-US" sz="1400" dirty="0">
                <a:solidFill>
                  <a:srgbClr val="860037"/>
                </a:solidFill>
                <a:latin typeface="Arial" panose="020B0604020202020204" pitchFamily="34" charset="0"/>
                <a:cs typeface="Arial" panose="020B0604020202020204" pitchFamily="34" charset="0"/>
              </a:rPr>
              <a:t>Make healthy food and beverage choices available to all employees</a:t>
            </a:r>
          </a:p>
          <a:p>
            <a:pPr lvl="1"/>
            <a:r>
              <a:rPr lang="en-US" sz="1400" b="1" dirty="0">
                <a:latin typeface="Arial" panose="020B0604020202020204" pitchFamily="34" charset="0"/>
                <a:cs typeface="Arial" panose="020B0604020202020204" pitchFamily="34" charset="0"/>
              </a:rPr>
              <a:t>Resource: </a:t>
            </a:r>
            <a:r>
              <a:rPr lang="en-US" sz="1400" u="sng" dirty="0">
                <a:latin typeface="Arial" panose="020B0604020202020204" pitchFamily="34" charset="0"/>
                <a:cs typeface="Arial" panose="020B0604020202020204" pitchFamily="34" charset="0"/>
                <a:hlinkClick r:id="rId3"/>
              </a:rPr>
              <a:t>HHS/GSA Health and Sustainability Guidelines for Federal Concessions and Vending Operations</a:t>
            </a:r>
            <a:endParaRPr lang="en-US" sz="1400" b="1" dirty="0">
              <a:latin typeface="Arial" panose="020B0604020202020204" pitchFamily="34" charset="0"/>
              <a:cs typeface="Arial" panose="020B0604020202020204" pitchFamily="34" charset="0"/>
            </a:endParaRPr>
          </a:p>
          <a:p>
            <a:pPr lvl="1"/>
            <a:r>
              <a:rPr lang="en-US" sz="1400" b="1" dirty="0">
                <a:latin typeface="Arial" panose="020B0604020202020204" pitchFamily="34" charset="0"/>
                <a:cs typeface="Arial" panose="020B0604020202020204" pitchFamily="34" charset="0"/>
              </a:rPr>
              <a:t>Success Story: </a:t>
            </a:r>
            <a:r>
              <a:rPr lang="en-US" sz="1400" u="sng" dirty="0">
                <a:latin typeface="Arial" panose="020B0604020202020204" pitchFamily="34" charset="0"/>
                <a:cs typeface="Arial" panose="020B0604020202020204" pitchFamily="34" charset="0"/>
                <a:hlinkClick r:id="rId4"/>
              </a:rPr>
              <a:t>Sodium Reduction Community Program Los Angeles County Department of Public Health</a:t>
            </a:r>
            <a:endParaRPr lang="en-US" sz="1400" u="sng" dirty="0">
              <a:latin typeface="Arial" panose="020B0604020202020204" pitchFamily="34" charset="0"/>
              <a:cs typeface="Arial" panose="020B0604020202020204" pitchFamily="34" charset="0"/>
            </a:endParaRPr>
          </a:p>
          <a:p>
            <a:pPr lvl="0"/>
            <a:r>
              <a:rPr lang="en-US" sz="1400" b="1" dirty="0">
                <a:solidFill>
                  <a:srgbClr val="860037"/>
                </a:solidFill>
                <a:latin typeface="Arial" panose="020B0604020202020204" pitchFamily="34" charset="0"/>
                <a:cs typeface="Arial" panose="020B0604020202020204" pitchFamily="34" charset="0"/>
              </a:rPr>
              <a:t>Action: </a:t>
            </a:r>
            <a:r>
              <a:rPr lang="en-US" sz="1400" dirty="0">
                <a:solidFill>
                  <a:srgbClr val="860037"/>
                </a:solidFill>
                <a:latin typeface="Arial" panose="020B0604020202020204" pitchFamily="34" charset="0"/>
                <a:cs typeface="Arial" panose="020B0604020202020204" pitchFamily="34" charset="0"/>
              </a:rPr>
              <a:t>Develop and support policies at worksites to encourage use of tobacco cessation services</a:t>
            </a:r>
            <a:r>
              <a:rPr lang="en-US" sz="1400" dirty="0">
                <a:latin typeface="Arial" panose="020B0604020202020204" pitchFamily="34" charset="0"/>
                <a:cs typeface="Arial" panose="020B0604020202020204" pitchFamily="34" charset="0"/>
              </a:rPr>
              <a:t>. </a:t>
            </a:r>
          </a:p>
          <a:p>
            <a:pPr lvl="1"/>
            <a:r>
              <a:rPr lang="en-US" sz="1400" b="1" dirty="0">
                <a:latin typeface="Arial" panose="020B0604020202020204" pitchFamily="34" charset="0"/>
                <a:cs typeface="Arial" panose="020B0604020202020204" pitchFamily="34" charset="0"/>
              </a:rPr>
              <a:t>Resource: </a:t>
            </a:r>
            <a:r>
              <a:rPr lang="en-US" sz="1400" u="sng" dirty="0">
                <a:latin typeface="Arial" panose="020B0604020202020204" pitchFamily="34" charset="0"/>
                <a:cs typeface="Arial" panose="020B0604020202020204" pitchFamily="34" charset="0"/>
                <a:hlinkClick r:id="rId5"/>
              </a:rPr>
              <a:t>The Community Guide: Tobacco Use and Secondhand Smoke Exposure: </a:t>
            </a:r>
            <a:r>
              <a:rPr lang="en-US" sz="1400" u="sng" dirty="0" err="1">
                <a:latin typeface="Arial" panose="020B0604020202020204" pitchFamily="34" charset="0"/>
                <a:cs typeface="Arial" panose="020B0604020202020204" pitchFamily="34" charset="0"/>
                <a:hlinkClick r:id="rId5"/>
              </a:rPr>
              <a:t>Quitline</a:t>
            </a:r>
            <a:r>
              <a:rPr lang="en-US" sz="1400" u="sng" dirty="0">
                <a:latin typeface="Arial" panose="020B0604020202020204" pitchFamily="34" charset="0"/>
                <a:cs typeface="Arial" panose="020B0604020202020204" pitchFamily="34" charset="0"/>
                <a:hlinkClick r:id="rId5"/>
              </a:rPr>
              <a:t> Interventions</a:t>
            </a:r>
            <a:endParaRPr lang="en-US" sz="1400" u="sng" dirty="0">
              <a:latin typeface="Arial" panose="020B0604020202020204" pitchFamily="34" charset="0"/>
              <a:cs typeface="Arial" panose="020B0604020202020204" pitchFamily="34" charset="0"/>
            </a:endParaRPr>
          </a:p>
          <a:p>
            <a:pPr lvl="1"/>
            <a:r>
              <a:rPr lang="en-US" sz="1400" b="1" dirty="0">
                <a:latin typeface="Arial" panose="020B0604020202020204" pitchFamily="34" charset="0"/>
                <a:cs typeface="Arial" panose="020B0604020202020204" pitchFamily="34" charset="0"/>
              </a:rPr>
              <a:t>Success Story: </a:t>
            </a:r>
            <a:r>
              <a:rPr lang="en-US" sz="1400" dirty="0">
                <a:latin typeface="Arial" panose="020B0604020202020204" pitchFamily="34" charset="0"/>
                <a:cs typeface="Arial" panose="020B0604020202020204" pitchFamily="34" charset="0"/>
                <a:hlinkClick r:id="rId6"/>
              </a:rPr>
              <a:t>North Carolina Division of Public Health, Tobacco Prevention and Control Branch: Expanding Comprehensive Coverage for Tobacco Cessation</a:t>
            </a:r>
            <a:endParaRPr lang="en-US" sz="1400" dirty="0">
              <a:latin typeface="Arial" panose="020B0604020202020204" pitchFamily="34" charset="0"/>
              <a:cs typeface="Arial" panose="020B0604020202020204" pitchFamily="34" charset="0"/>
            </a:endParaRPr>
          </a:p>
          <a:p>
            <a:r>
              <a:rPr lang="en-US" sz="1400" b="1" dirty="0">
                <a:solidFill>
                  <a:srgbClr val="860037"/>
                </a:solidFill>
                <a:latin typeface="Arial" panose="020B0604020202020204" pitchFamily="34" charset="0"/>
                <a:cs typeface="Arial" panose="020B0604020202020204" pitchFamily="34" charset="0"/>
              </a:rPr>
              <a:t>Action: </a:t>
            </a:r>
            <a:r>
              <a:rPr lang="en-US" sz="1400" dirty="0">
                <a:solidFill>
                  <a:srgbClr val="860037"/>
                </a:solidFill>
                <a:latin typeface="Arial" panose="020B0604020202020204" pitchFamily="34" charset="0"/>
                <a:cs typeface="Arial" panose="020B0604020202020204" pitchFamily="34" charset="0"/>
              </a:rPr>
              <a:t>Provide environmental supports for recreation or physical activity (e.g., onsite exercise facility, walking trails, bicycle racks). </a:t>
            </a:r>
          </a:p>
          <a:p>
            <a:pPr lvl="1"/>
            <a:r>
              <a:rPr lang="en-US" sz="1400" b="1" dirty="0">
                <a:latin typeface="Arial" panose="020B0604020202020204" pitchFamily="34" charset="0"/>
                <a:cs typeface="Arial" panose="020B0604020202020204" pitchFamily="34" charset="0"/>
              </a:rPr>
              <a:t>Resource: </a:t>
            </a:r>
            <a:r>
              <a:rPr lang="en-US" sz="1400" dirty="0">
                <a:latin typeface="Arial" panose="020B0604020202020204" pitchFamily="34" charset="0"/>
                <a:cs typeface="Arial" panose="020B0604020202020204" pitchFamily="34" charset="0"/>
                <a:hlinkClick r:id="rId7"/>
              </a:rPr>
              <a:t>CDC Worksite Health </a:t>
            </a:r>
            <a:r>
              <a:rPr lang="en-US" sz="1400" dirty="0" err="1">
                <a:latin typeface="Arial" panose="020B0604020202020204" pitchFamily="34" charset="0"/>
                <a:cs typeface="Arial" panose="020B0604020202020204" pitchFamily="34" charset="0"/>
                <a:hlinkClick r:id="rId7"/>
              </a:rPr>
              <a:t>ScoreCard</a:t>
            </a:r>
            <a:endParaRPr lang="en-US" sz="1400" dirty="0">
              <a:latin typeface="Arial" panose="020B0604020202020204" pitchFamily="34" charset="0"/>
              <a:cs typeface="Arial" panose="020B0604020202020204" pitchFamily="34" charset="0"/>
            </a:endParaRPr>
          </a:p>
          <a:p>
            <a:pPr lvl="1"/>
            <a:r>
              <a:rPr lang="en-US" sz="1400" b="1" dirty="0">
                <a:latin typeface="Arial" panose="020B0604020202020204" pitchFamily="34" charset="0"/>
                <a:cs typeface="Arial" panose="020B0604020202020204" pitchFamily="34" charset="0"/>
              </a:rPr>
              <a:t>Success Story: </a:t>
            </a:r>
            <a:r>
              <a:rPr lang="en-US" sz="1400" u="sng" dirty="0">
                <a:latin typeface="Arial" panose="020B0604020202020204" pitchFamily="34" charset="0"/>
                <a:cs typeface="Arial" panose="020B0604020202020204" pitchFamily="34" charset="0"/>
                <a:hlinkClick r:id="rId8"/>
              </a:rPr>
              <a:t>Bike Share Program Offers California State Employees Another Way to Be Active </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996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369" y="269796"/>
            <a:ext cx="7540996" cy="994172"/>
          </a:xfrm>
        </p:spPr>
        <p:txBody>
          <a:bodyPr>
            <a:normAutofit/>
          </a:bodyPr>
          <a:lstStyle/>
          <a:p>
            <a:pPr algn="ctr"/>
            <a:r>
              <a:rPr lang="en-US" sz="2800" b="1" dirty="0">
                <a:solidFill>
                  <a:schemeClr val="bg1"/>
                </a:solidFill>
                <a:latin typeface="Arial" panose="020B0604020202020204" pitchFamily="34" charset="0"/>
                <a:cs typeface="Arial" panose="020B0604020202020204" pitchFamily="34" charset="0"/>
              </a:rPr>
              <a:t>Partner Opportunities: Clinical Care Teams</a:t>
            </a:r>
            <a:br>
              <a:rPr lang="en-US" sz="2800" b="1" dirty="0">
                <a:solidFill>
                  <a:schemeClr val="bg1"/>
                </a:solidFill>
                <a:latin typeface="Arial" panose="020B0604020202020204" pitchFamily="34" charset="0"/>
                <a:cs typeface="Arial" panose="020B0604020202020204" pitchFamily="34" charset="0"/>
              </a:rPr>
            </a:br>
            <a:r>
              <a:rPr lang="en-US" sz="2800" i="1" dirty="0">
                <a:solidFill>
                  <a:schemeClr val="bg1"/>
                </a:solidFill>
                <a:latin typeface="Arial" panose="020B0604020202020204" pitchFamily="34" charset="0"/>
                <a:cs typeface="Arial" panose="020B0604020202020204" pitchFamily="34" charset="0"/>
              </a:rPr>
              <a:t>Sample Actions to Consider</a:t>
            </a:r>
            <a:r>
              <a:rPr lang="en-US" sz="2800" b="1" dirty="0">
                <a:solidFill>
                  <a:schemeClr val="bg1"/>
                </a:solidFill>
                <a:latin typeface="Arial" panose="020B0604020202020204" pitchFamily="34" charset="0"/>
                <a:cs typeface="Arial" panose="020B0604020202020204" pitchFamily="34" charset="0"/>
              </a:rPr>
              <a:t> </a:t>
            </a:r>
          </a:p>
        </p:txBody>
      </p:sp>
      <p:sp>
        <p:nvSpPr>
          <p:cNvPr id="3" name="Content Placeholder 2"/>
          <p:cNvSpPr>
            <a:spLocks noGrp="1"/>
          </p:cNvSpPr>
          <p:nvPr>
            <p:ph idx="1"/>
          </p:nvPr>
        </p:nvSpPr>
        <p:spPr>
          <a:xfrm>
            <a:off x="587833" y="1632857"/>
            <a:ext cx="8436428" cy="4212772"/>
          </a:xfrm>
        </p:spPr>
        <p:txBody>
          <a:bodyPr>
            <a:normAutofit lnSpcReduction="10000"/>
          </a:bodyPr>
          <a:lstStyle/>
          <a:p>
            <a:r>
              <a:rPr lang="en-US" sz="1400" b="1" dirty="0">
                <a:solidFill>
                  <a:srgbClr val="860037"/>
                </a:solidFill>
                <a:latin typeface="Arial" panose="020B0604020202020204" pitchFamily="34" charset="0"/>
                <a:cs typeface="Arial" panose="020B0604020202020204" pitchFamily="34" charset="0"/>
              </a:rPr>
              <a:t>Action</a:t>
            </a:r>
            <a:r>
              <a:rPr lang="en-US" sz="1400" b="1" dirty="0">
                <a:latin typeface="Arial" panose="020B0604020202020204" pitchFamily="34" charset="0"/>
                <a:cs typeface="Arial" panose="020B0604020202020204" pitchFamily="34" charset="0"/>
              </a:rPr>
              <a:t>: </a:t>
            </a:r>
            <a:r>
              <a:rPr lang="en-US" sz="1400" dirty="0">
                <a:solidFill>
                  <a:srgbClr val="860037"/>
                </a:solidFill>
                <a:latin typeface="Arial" panose="020B0604020202020204" pitchFamily="34" charset="0"/>
                <a:cs typeface="Arial" panose="020B0604020202020204" pitchFamily="34" charset="0"/>
              </a:rPr>
              <a:t> Use standardized treatment protocols for hypertension treatment, tobacco cessation, and cholesterol management</a:t>
            </a:r>
          </a:p>
          <a:p>
            <a:pPr lvl="1"/>
            <a:r>
              <a:rPr lang="en-US" sz="1400" b="1" dirty="0">
                <a:latin typeface="Arial" panose="020B0604020202020204" pitchFamily="34" charset="0"/>
                <a:cs typeface="Arial" panose="020B0604020202020204" pitchFamily="34" charset="0"/>
              </a:rPr>
              <a:t>Resource: </a:t>
            </a:r>
            <a:r>
              <a:rPr lang="en-US" sz="1400" u="sng" dirty="0">
                <a:latin typeface="Arial" panose="020B0604020202020204" pitchFamily="34" charset="0"/>
                <a:cs typeface="Arial" panose="020B0604020202020204" pitchFamily="34" charset="0"/>
                <a:hlinkClick r:id="rId3"/>
              </a:rPr>
              <a:t>CDC: Million Hearts® Protocols</a:t>
            </a:r>
            <a:r>
              <a:rPr lang="en-US" sz="1400" dirty="0">
                <a:latin typeface="Arial" panose="020B0604020202020204" pitchFamily="34" charset="0"/>
                <a:cs typeface="Arial" panose="020B0604020202020204" pitchFamily="34" charset="0"/>
              </a:rPr>
              <a:t> </a:t>
            </a:r>
            <a:endParaRPr lang="en-US" sz="1400" b="1" dirty="0">
              <a:latin typeface="Arial" panose="020B0604020202020204" pitchFamily="34" charset="0"/>
              <a:cs typeface="Arial" panose="020B0604020202020204" pitchFamily="34" charset="0"/>
            </a:endParaRPr>
          </a:p>
          <a:p>
            <a:pPr lvl="1"/>
            <a:r>
              <a:rPr lang="en-US" sz="1400" b="1" dirty="0">
                <a:latin typeface="Arial" panose="020B0604020202020204" pitchFamily="34" charset="0"/>
                <a:cs typeface="Arial" panose="020B0604020202020204" pitchFamily="34" charset="0"/>
              </a:rPr>
              <a:t>Success Story: </a:t>
            </a:r>
            <a:r>
              <a:rPr lang="en-US" sz="1400" dirty="0">
                <a:latin typeface="Arial" panose="020B0604020202020204" pitchFamily="34" charset="0"/>
                <a:cs typeface="Arial" panose="020B0604020202020204" pitchFamily="34" charset="0"/>
                <a:hlinkClick r:id="rId4"/>
              </a:rPr>
              <a:t>2014 Hypertension Control Champions: Large Health Systems</a:t>
            </a:r>
            <a:endParaRPr lang="en-US" sz="1400" dirty="0">
              <a:latin typeface="Arial" panose="020B0604020202020204" pitchFamily="34" charset="0"/>
              <a:cs typeface="Arial" panose="020B0604020202020204" pitchFamily="34" charset="0"/>
            </a:endParaRPr>
          </a:p>
          <a:p>
            <a:r>
              <a:rPr lang="en-US" sz="1400" b="1" dirty="0">
                <a:solidFill>
                  <a:srgbClr val="860037"/>
                </a:solidFill>
                <a:latin typeface="Arial" panose="020B0604020202020204" pitchFamily="34" charset="0"/>
                <a:cs typeface="Arial" panose="020B0604020202020204" pitchFamily="34" charset="0"/>
              </a:rPr>
              <a:t>Action</a:t>
            </a:r>
            <a:r>
              <a:rPr lang="en-US" sz="1400" b="1" dirty="0">
                <a:latin typeface="Arial" panose="020B0604020202020204" pitchFamily="34" charset="0"/>
                <a:cs typeface="Arial" panose="020B0604020202020204" pitchFamily="34" charset="0"/>
              </a:rPr>
              <a:t>: </a:t>
            </a:r>
            <a:r>
              <a:rPr lang="en-US" sz="1400" dirty="0">
                <a:solidFill>
                  <a:srgbClr val="860037"/>
                </a:solidFill>
                <a:latin typeface="Arial" panose="020B0604020202020204" pitchFamily="34" charset="0"/>
                <a:cs typeface="Arial" panose="020B0604020202020204" pitchFamily="34" charset="0"/>
              </a:rPr>
              <a:t>Implement self-measured blood pressure monitoring (SMBP) interventions with clinical support</a:t>
            </a:r>
          </a:p>
          <a:p>
            <a:pPr lvl="1"/>
            <a:r>
              <a:rPr lang="en-US" sz="1400" b="1" dirty="0">
                <a:latin typeface="Arial" panose="020B0604020202020204" pitchFamily="34" charset="0"/>
                <a:cs typeface="Arial" panose="020B0604020202020204" pitchFamily="34" charset="0"/>
              </a:rPr>
              <a:t>Resource:</a:t>
            </a:r>
            <a:r>
              <a:rPr lang="en-US" sz="1400" dirty="0">
                <a:latin typeface="Arial" panose="020B0604020202020204" pitchFamily="34" charset="0"/>
                <a:cs typeface="Arial" panose="020B0604020202020204" pitchFamily="34" charset="0"/>
                <a:hlinkClick r:id="rId5"/>
              </a:rPr>
              <a:t> Million Hearts® Self-Measured Blood Pressure Monitoring: Action Steps for Clinicians</a:t>
            </a:r>
            <a:endParaRPr lang="en-US" sz="1400" u="sng" dirty="0">
              <a:latin typeface="Arial" panose="020B0604020202020204" pitchFamily="34" charset="0"/>
              <a:cs typeface="Arial" panose="020B0604020202020204" pitchFamily="34" charset="0"/>
            </a:endParaRPr>
          </a:p>
          <a:p>
            <a:pPr lvl="1"/>
            <a:r>
              <a:rPr lang="en-US" sz="1400" b="1" dirty="0">
                <a:latin typeface="Arial" panose="020B0604020202020204" pitchFamily="34" charset="0"/>
                <a:cs typeface="Arial" panose="020B0604020202020204" pitchFamily="34" charset="0"/>
              </a:rPr>
              <a:t>Success Stories: </a:t>
            </a:r>
            <a:r>
              <a:rPr lang="en-US" sz="1400" dirty="0">
                <a:latin typeface="Arial" panose="020B0604020202020204" pitchFamily="34" charset="0"/>
                <a:cs typeface="Arial" panose="020B0604020202020204" pitchFamily="34" charset="0"/>
                <a:hlinkClick r:id="rId6"/>
              </a:rPr>
              <a:t>2013 Hypertension Control Champion: </a:t>
            </a:r>
            <a:r>
              <a:rPr lang="en-US" sz="1400" dirty="0" err="1">
                <a:latin typeface="Arial" panose="020B0604020202020204" pitchFamily="34" charset="0"/>
                <a:cs typeface="Arial" panose="020B0604020202020204" pitchFamily="34" charset="0"/>
                <a:hlinkClick r:id="rId6"/>
              </a:rPr>
              <a:t>Nilesh</a:t>
            </a:r>
            <a:r>
              <a:rPr lang="en-US" sz="1400" dirty="0">
                <a:latin typeface="Arial" panose="020B0604020202020204" pitchFamily="34" charset="0"/>
                <a:cs typeface="Arial" panose="020B0604020202020204" pitchFamily="34" charset="0"/>
                <a:hlinkClick r:id="rId6"/>
              </a:rPr>
              <a:t> V. Patel, MD</a:t>
            </a:r>
            <a:r>
              <a:rPr lang="en-US"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hlinkClick r:id="rId7"/>
              </a:rPr>
              <a:t>2015 Hypertension Control Champion: Reliant Medical Group</a:t>
            </a:r>
            <a:endParaRPr lang="en-US" sz="1400" dirty="0">
              <a:latin typeface="Arial" panose="020B0604020202020204" pitchFamily="34" charset="0"/>
              <a:cs typeface="Arial" panose="020B0604020202020204" pitchFamily="34" charset="0"/>
            </a:endParaRPr>
          </a:p>
          <a:p>
            <a:r>
              <a:rPr lang="en-US" sz="1400" b="1" dirty="0">
                <a:solidFill>
                  <a:srgbClr val="860037"/>
                </a:solidFill>
                <a:latin typeface="Arial" panose="020B0604020202020204" pitchFamily="34" charset="0"/>
                <a:cs typeface="Arial" panose="020B0604020202020204" pitchFamily="34" charset="0"/>
              </a:rPr>
              <a:t>Action</a:t>
            </a:r>
            <a:r>
              <a:rPr lang="en-US" sz="1400" b="1" dirty="0">
                <a:latin typeface="Arial" panose="020B0604020202020204" pitchFamily="34" charset="0"/>
                <a:cs typeface="Arial" panose="020B0604020202020204" pitchFamily="34" charset="0"/>
              </a:rPr>
              <a:t>: </a:t>
            </a:r>
            <a:r>
              <a:rPr lang="en-US" sz="1400" dirty="0">
                <a:solidFill>
                  <a:srgbClr val="860037"/>
                </a:solidFill>
                <a:latin typeface="Arial" panose="020B0604020202020204" pitchFamily="34" charset="0"/>
                <a:cs typeface="Arial" panose="020B0604020202020204" pitchFamily="34" charset="0"/>
              </a:rPr>
              <a:t>Improve performance on Million Hearts</a:t>
            </a:r>
            <a:r>
              <a:rPr lang="en-US" sz="1400" baseline="30000" dirty="0">
                <a:solidFill>
                  <a:srgbClr val="860037"/>
                </a:solidFill>
                <a:latin typeface="Arial" panose="020B0604020202020204" pitchFamily="34" charset="0"/>
                <a:cs typeface="Arial" panose="020B0604020202020204" pitchFamily="34" charset="0"/>
              </a:rPr>
              <a:t>® </a:t>
            </a:r>
            <a:r>
              <a:rPr lang="en-US" sz="1400" dirty="0">
                <a:solidFill>
                  <a:srgbClr val="860037"/>
                </a:solidFill>
                <a:latin typeface="Arial" panose="020B0604020202020204" pitchFamily="34" charset="0"/>
                <a:cs typeface="Arial" panose="020B0604020202020204" pitchFamily="34" charset="0"/>
              </a:rPr>
              <a:t>clinical quality measures on aspirin, BP control, cholesterol, smoking cessation, and cardiac rehab</a:t>
            </a:r>
          </a:p>
          <a:p>
            <a:pPr lvl="1">
              <a:lnSpc>
                <a:spcPct val="110000"/>
              </a:lnSpc>
              <a:spcBef>
                <a:spcPts val="0"/>
              </a:spcBef>
            </a:pPr>
            <a:r>
              <a:rPr lang="en-US" sz="1400" b="1" dirty="0">
                <a:latin typeface="Arial" panose="020B0604020202020204" pitchFamily="34" charset="0"/>
                <a:cs typeface="Arial" panose="020B0604020202020204" pitchFamily="34" charset="0"/>
              </a:rPr>
              <a:t>Resource: </a:t>
            </a:r>
            <a:r>
              <a:rPr lang="en-US" sz="1400" u="sng" dirty="0">
                <a:latin typeface="Arial" panose="020B0604020202020204" pitchFamily="34" charset="0"/>
                <a:cs typeface="Arial" panose="020B0604020202020204" pitchFamily="34" charset="0"/>
                <a:hlinkClick r:id="rId8"/>
              </a:rPr>
              <a:t>Million Hearts® ABCS measures</a:t>
            </a:r>
            <a:endParaRPr lang="en-US" sz="1400" dirty="0">
              <a:latin typeface="Arial" panose="020B0604020202020204" pitchFamily="34" charset="0"/>
              <a:cs typeface="Arial" panose="020B0604020202020204" pitchFamily="34" charset="0"/>
            </a:endParaRPr>
          </a:p>
          <a:p>
            <a:pPr lvl="1">
              <a:lnSpc>
                <a:spcPct val="110000"/>
              </a:lnSpc>
              <a:spcBef>
                <a:spcPts val="0"/>
              </a:spcBef>
            </a:pPr>
            <a:r>
              <a:rPr lang="en-US" sz="1400" b="1" dirty="0">
                <a:latin typeface="Arial" panose="020B0604020202020204" pitchFamily="34" charset="0"/>
                <a:cs typeface="Arial" panose="020B0604020202020204" pitchFamily="34" charset="0"/>
              </a:rPr>
              <a:t>Success Story: </a:t>
            </a:r>
            <a:r>
              <a:rPr lang="en-US" sz="1400" u="sng" dirty="0">
                <a:latin typeface="Arial" panose="020B0604020202020204" pitchFamily="34" charset="0"/>
                <a:cs typeface="Arial" panose="020B0604020202020204" pitchFamily="34" charset="0"/>
                <a:hlinkClick r:id="rId9"/>
              </a:rPr>
              <a:t>Association of State and Territorial Health Officials (ASTHO) Million Hearts Minnesota</a:t>
            </a:r>
            <a:endParaRPr lang="en-US" sz="1400" u="sng" dirty="0">
              <a:latin typeface="Arial" panose="020B0604020202020204" pitchFamily="34" charset="0"/>
              <a:cs typeface="Arial" panose="020B0604020202020204" pitchFamily="34" charset="0"/>
            </a:endParaRPr>
          </a:p>
          <a:p>
            <a:r>
              <a:rPr lang="en-US" sz="1400" b="1" dirty="0">
                <a:solidFill>
                  <a:srgbClr val="860037"/>
                </a:solidFill>
                <a:latin typeface="Arial" panose="020B0604020202020204" pitchFamily="34" charset="0"/>
                <a:cs typeface="Arial" panose="020B0604020202020204" pitchFamily="34" charset="0"/>
              </a:rPr>
              <a:t>Action: </a:t>
            </a:r>
            <a:r>
              <a:rPr lang="en-US" sz="1400" dirty="0">
                <a:solidFill>
                  <a:srgbClr val="860037"/>
                </a:solidFill>
                <a:latin typeface="Arial" panose="020B0604020202020204" pitchFamily="34" charset="0"/>
                <a:cs typeface="Arial" panose="020B0604020202020204" pitchFamily="34" charset="0"/>
              </a:rPr>
              <a:t>Leverage electronic health record (EHR) systems to excel in the ABCS</a:t>
            </a:r>
          </a:p>
          <a:p>
            <a:pPr lvl="1"/>
            <a:r>
              <a:rPr lang="en-US" sz="1400" b="1" dirty="0">
                <a:latin typeface="Arial" panose="020B0604020202020204" pitchFamily="34" charset="0"/>
                <a:cs typeface="Arial" panose="020B0604020202020204" pitchFamily="34" charset="0"/>
              </a:rPr>
              <a:t>Resource: </a:t>
            </a:r>
            <a:r>
              <a:rPr lang="en-US" sz="1400" dirty="0">
                <a:latin typeface="Arial" panose="020B0604020202020204" pitchFamily="34" charset="0"/>
                <a:cs typeface="Arial" panose="020B0604020202020204" pitchFamily="34" charset="0"/>
                <a:hlinkClick r:id="rId10"/>
              </a:rPr>
              <a:t>Million Hearts® EHR Optimization Guides</a:t>
            </a:r>
            <a:endParaRPr lang="en-US" sz="1400" dirty="0">
              <a:latin typeface="Arial" panose="020B0604020202020204" pitchFamily="34" charset="0"/>
              <a:cs typeface="Arial" panose="020B0604020202020204" pitchFamily="34" charset="0"/>
            </a:endParaRPr>
          </a:p>
          <a:p>
            <a:pPr lvl="1"/>
            <a:r>
              <a:rPr lang="en-US" sz="1400" b="1" dirty="0">
                <a:latin typeface="Arial" panose="020B0604020202020204" pitchFamily="34" charset="0"/>
                <a:cs typeface="Arial" panose="020B0604020202020204" pitchFamily="34" charset="0"/>
              </a:rPr>
              <a:t>Success Story: </a:t>
            </a:r>
            <a:r>
              <a:rPr lang="en-US" sz="1400" dirty="0">
                <a:latin typeface="Arial" panose="020B0604020202020204" pitchFamily="34" charset="0"/>
                <a:cs typeface="Arial" panose="020B0604020202020204" pitchFamily="34" charset="0"/>
                <a:hlinkClick r:id="rId11"/>
              </a:rPr>
              <a:t>Michigan Center for Effective IT Adoption</a:t>
            </a:r>
            <a:endParaRPr lang="en-US" sz="1400" dirty="0">
              <a:latin typeface="Arial" panose="020B0604020202020204" pitchFamily="34" charset="0"/>
              <a:cs typeface="Arial" panose="020B0604020202020204" pitchFamily="34" charset="0"/>
            </a:endParaRPr>
          </a:p>
          <a:p>
            <a:pPr marL="342900" lvl="1" indent="0">
              <a:lnSpc>
                <a:spcPct val="110000"/>
              </a:lnSpc>
              <a:spcBef>
                <a:spcPts val="0"/>
              </a:spcBef>
              <a:buNone/>
            </a:pPr>
            <a:endParaRPr lang="en-US"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7289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3974881" cy="4351338"/>
          </a:xfrm>
        </p:spPr>
        <p:txBody>
          <a:bodyPr/>
          <a:lstStyle/>
          <a:p>
            <a:pPr marL="228600" lvl="1">
              <a:spcBef>
                <a:spcPts val="1000"/>
              </a:spcBef>
            </a:pPr>
            <a:r>
              <a:rPr lang="en-US" sz="2800" dirty="0">
                <a:latin typeface="Arial" panose="020B0604020202020204" pitchFamily="34" charset="0"/>
                <a:cs typeface="Arial" panose="020B0604020202020204" pitchFamily="34" charset="0"/>
              </a:rPr>
              <a:t>Million Hearts</a:t>
            </a:r>
            <a:r>
              <a:rPr lang="en-US" sz="2800" baseline="30000" dirty="0">
                <a:latin typeface="Arial" panose="020B0604020202020204" pitchFamily="34" charset="0"/>
                <a:ea typeface="Arial" charset="0"/>
                <a:cs typeface="Arial" panose="020B0604020202020204" pitchFamily="34" charset="0"/>
              </a:rPr>
              <a:t>®</a:t>
            </a:r>
            <a:r>
              <a:rPr lang="en-US" sz="2800" dirty="0">
                <a:latin typeface="Arial" panose="020B0604020202020204" pitchFamily="34" charset="0"/>
                <a:cs typeface="Arial" panose="020B0604020202020204" pitchFamily="34" charset="0"/>
              </a:rPr>
              <a:t> eUpdate Newsletter</a:t>
            </a:r>
          </a:p>
          <a:p>
            <a:pPr marL="228600" lvl="1">
              <a:spcBef>
                <a:spcPts val="1000"/>
              </a:spcBef>
            </a:pPr>
            <a:r>
              <a:rPr lang="en-US" sz="2800" dirty="0">
                <a:latin typeface="Arial" panose="020B0604020202020204" pitchFamily="34" charset="0"/>
                <a:cs typeface="Arial" panose="020B0604020202020204" pitchFamily="34" charset="0"/>
              </a:rPr>
              <a:t>Million Hearts</a:t>
            </a:r>
            <a:r>
              <a:rPr lang="en-US" sz="2800" baseline="30000" dirty="0">
                <a:latin typeface="Arial" panose="020B0604020202020204" pitchFamily="34" charset="0"/>
                <a:ea typeface="Arial" charset="0"/>
                <a:cs typeface="Arial" panose="020B0604020202020204" pitchFamily="34" charset="0"/>
              </a:rPr>
              <a:t>®</a:t>
            </a:r>
            <a:r>
              <a:rPr lang="en-US" sz="2800" dirty="0">
                <a:latin typeface="Arial" panose="020B0604020202020204" pitchFamily="34" charset="0"/>
                <a:cs typeface="Arial" panose="020B0604020202020204" pitchFamily="34" charset="0"/>
              </a:rPr>
              <a:t> on Facebook and Twitter</a:t>
            </a:r>
          </a:p>
          <a:p>
            <a:pPr marL="228600" lvl="1">
              <a:spcBef>
                <a:spcPts val="1000"/>
              </a:spcBef>
            </a:pPr>
            <a:r>
              <a:rPr lang="en-US" sz="2800" dirty="0">
                <a:latin typeface="Arial" panose="020B0604020202020204" pitchFamily="34" charset="0"/>
                <a:cs typeface="Arial" panose="020B0604020202020204" pitchFamily="34" charset="0"/>
              </a:rPr>
              <a:t>Million Hearts</a:t>
            </a:r>
            <a:r>
              <a:rPr lang="en-US" sz="2800" baseline="30000" dirty="0">
                <a:latin typeface="Arial" panose="020B0604020202020204" pitchFamily="34" charset="0"/>
                <a:ea typeface="Arial" charset="0"/>
                <a:cs typeface="Arial" panose="020B0604020202020204" pitchFamily="34" charset="0"/>
              </a:rPr>
              <a:t>®</a:t>
            </a:r>
            <a:r>
              <a:rPr lang="en-US" sz="2800" dirty="0">
                <a:latin typeface="Arial" panose="020B0604020202020204" pitchFamily="34" charset="0"/>
                <a:cs typeface="Arial" panose="020B0604020202020204" pitchFamily="34" charset="0"/>
              </a:rPr>
              <a:t> Website</a:t>
            </a:r>
          </a:p>
          <a:p>
            <a:pPr marL="228600" lvl="1">
              <a:spcBef>
                <a:spcPts val="1000"/>
              </a:spcBef>
            </a:pPr>
            <a:r>
              <a:rPr lang="en-US" sz="2800" dirty="0">
                <a:latin typeface="Arial" panose="020B0604020202020204" pitchFamily="34" charset="0"/>
                <a:cs typeface="Arial" panose="020B0604020202020204" pitchFamily="34" charset="0"/>
              </a:rPr>
              <a:t>Million Hearts</a:t>
            </a:r>
            <a:r>
              <a:rPr lang="en-US" sz="2800" baseline="30000" dirty="0">
                <a:latin typeface="Arial" panose="020B0604020202020204" pitchFamily="34" charset="0"/>
                <a:ea typeface="Arial" charset="0"/>
                <a:cs typeface="Arial" panose="020B0604020202020204" pitchFamily="34" charset="0"/>
              </a:rPr>
              <a:t>®</a:t>
            </a:r>
            <a:r>
              <a:rPr lang="en-US" sz="2800" dirty="0">
                <a:latin typeface="Arial" panose="020B0604020202020204" pitchFamily="34" charset="0"/>
                <a:cs typeface="Arial" panose="020B0604020202020204" pitchFamily="34" charset="0"/>
              </a:rPr>
              <a:t> for Clinicians Microsite</a:t>
            </a:r>
          </a:p>
        </p:txBody>
      </p:sp>
      <p:sp>
        <p:nvSpPr>
          <p:cNvPr id="2" name="Title 1"/>
          <p:cNvSpPr>
            <a:spLocks noGrp="1"/>
          </p:cNvSpPr>
          <p:nvPr>
            <p:ph type="title"/>
          </p:nvPr>
        </p:nvSpPr>
        <p:spPr/>
        <p:txBody>
          <a:bodyPr>
            <a:normAutofit/>
          </a:bodyPr>
          <a:lstStyle/>
          <a:p>
            <a:pPr algn="ctr"/>
            <a:r>
              <a:rPr lang="en-US" sz="3200" b="1" dirty="0">
                <a:solidFill>
                  <a:schemeClr val="bg1"/>
                </a:solidFill>
                <a:latin typeface="Arial" panose="020B0604020202020204" pitchFamily="34" charset="0"/>
                <a:cs typeface="Arial" panose="020B0604020202020204" pitchFamily="34" charset="0"/>
              </a:rPr>
              <a:t>Stay Connected</a:t>
            </a:r>
          </a:p>
        </p:txBody>
      </p:sp>
      <p:pic>
        <p:nvPicPr>
          <p:cNvPr id="4" name="Picture 3"/>
          <p:cNvPicPr>
            <a:picLocks noChangeAspect="1"/>
          </p:cNvPicPr>
          <p:nvPr/>
        </p:nvPicPr>
        <p:blipFill>
          <a:blip r:embed="rId3"/>
          <a:stretch>
            <a:fillRect/>
          </a:stretch>
        </p:blipFill>
        <p:spPr>
          <a:xfrm>
            <a:off x="4755356" y="1908611"/>
            <a:ext cx="2914331" cy="397478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stretch>
            <a:fillRect/>
          </a:stretch>
        </p:blipFill>
        <p:spPr>
          <a:xfrm>
            <a:off x="5971699" y="3710247"/>
            <a:ext cx="2714625" cy="28670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5657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descr="Available at: https://tools.cdc.gov/medialibrary/index.asp#/microsite/id/279017"/>
          <p:cNvSpPr>
            <a:spLocks noGrp="1"/>
          </p:cNvSpPr>
          <p:nvPr>
            <p:ph sz="half" idx="2"/>
          </p:nvPr>
        </p:nvSpPr>
        <p:spPr>
          <a:xfrm>
            <a:off x="2897841" y="6285901"/>
            <a:ext cx="5516656" cy="227839"/>
          </a:xfrm>
        </p:spPr>
        <p:txBody>
          <a:bodyPr anchor="t" anchorCtr="0">
            <a:normAutofit lnSpcReduction="10000"/>
          </a:bodyPr>
          <a:lstStyle/>
          <a:p>
            <a:pPr marL="0" indent="0" defTabSz="341497">
              <a:buNone/>
              <a:defRPr sz="1800" b="0" i="0" u="none" strike="noStrike" kern="0" cap="none" spc="0" baseline="0">
                <a:solidFill>
                  <a:srgbClr val="000000"/>
                </a:solidFill>
                <a:uFillTx/>
              </a:defRPr>
            </a:pPr>
            <a:r>
              <a:rPr lang="en-US" sz="1000" kern="0" dirty="0">
                <a:solidFill>
                  <a:srgbClr val="000000"/>
                </a:solidFill>
                <a:latin typeface="Arial" panose="020B0604020202020204" pitchFamily="34" charset="0"/>
                <a:cs typeface="Arial" panose="020B0604020202020204" pitchFamily="34" charset="0"/>
              </a:rPr>
              <a:t>Available at </a:t>
            </a:r>
            <a:r>
              <a:rPr lang="en-US" sz="1000" b="1" u="sng" kern="0" dirty="0">
                <a:solidFill>
                  <a:srgbClr val="000000"/>
                </a:solidFill>
                <a:latin typeface="Arial" panose="020B0604020202020204" pitchFamily="34" charset="0"/>
                <a:cs typeface="Arial" panose="020B0604020202020204" pitchFamily="34" charset="0"/>
                <a:hlinkClick r:id="rId3"/>
              </a:rPr>
              <a:t>https://tools.cdc.gov/medialibrary/index.aspx#/microsite/id/279017</a:t>
            </a:r>
            <a:endParaRPr lang="en-US" sz="1000" b="1" kern="0" dirty="0">
              <a:solidFill>
                <a:srgbClr val="000000"/>
              </a:solidFill>
              <a:latin typeface="Arial" panose="020B0604020202020204" pitchFamily="34" charset="0"/>
              <a:cs typeface="Arial" panose="020B0604020202020204" pitchFamily="34" charset="0"/>
            </a:endParaRPr>
          </a:p>
        </p:txBody>
      </p:sp>
      <p:pic>
        <p:nvPicPr>
          <p:cNvPr id="15" name="Picture 14" descr="Million Hearts products for clinicians"/>
          <p:cNvPicPr>
            <a:picLocks noChangeAspect="1"/>
          </p:cNvPicPr>
          <p:nvPr/>
        </p:nvPicPr>
        <p:blipFill rotWithShape="1">
          <a:blip r:embed="rId4">
            <a:extLst>
              <a:ext uri="{28A0092B-C50C-407E-A947-70E740481C1C}">
                <a14:useLocalDpi xmlns:a14="http://schemas.microsoft.com/office/drawing/2010/main" val="0"/>
              </a:ext>
            </a:extLst>
          </a:blip>
          <a:srcRect l="54853" t="26274" r="5736" b="10097"/>
          <a:stretch/>
        </p:blipFill>
        <p:spPr>
          <a:xfrm>
            <a:off x="5015752" y="1801906"/>
            <a:ext cx="3603813" cy="4363570"/>
          </a:xfrm>
          <a:prstGeom prst="rect">
            <a:avLst/>
          </a:prstGeom>
        </p:spPr>
      </p:pic>
      <p:sp>
        <p:nvSpPr>
          <p:cNvPr id="3" name="Content Placeholder 2"/>
          <p:cNvSpPr>
            <a:spLocks noGrp="1"/>
          </p:cNvSpPr>
          <p:nvPr>
            <p:ph sz="half" idx="1"/>
          </p:nvPr>
        </p:nvSpPr>
        <p:spPr>
          <a:xfrm>
            <a:off x="598393" y="1674159"/>
            <a:ext cx="4504765" cy="4175312"/>
          </a:xfrm>
        </p:spPr>
        <p:txBody>
          <a:bodyPr>
            <a:normAutofit lnSpcReduction="10000"/>
          </a:bodyPr>
          <a:lstStyle/>
          <a:p>
            <a:pPr>
              <a:lnSpc>
                <a:spcPct val="100000"/>
              </a:lnSpc>
            </a:pPr>
            <a:r>
              <a:rPr lang="en-US" sz="2200" dirty="0">
                <a:latin typeface="Arial" panose="020B0604020202020204" pitchFamily="34" charset="0"/>
                <a:cs typeface="Arial" panose="020B0604020202020204" pitchFamily="34" charset="0"/>
              </a:rPr>
              <a:t>Features Million Hearts</a:t>
            </a:r>
            <a:r>
              <a:rPr lang="en-US" sz="2200" baseline="30000" dirty="0">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 protocols, action guides, and other QI tools</a:t>
            </a:r>
          </a:p>
          <a:p>
            <a:pPr>
              <a:lnSpc>
                <a:spcPct val="100000"/>
              </a:lnSpc>
            </a:pPr>
            <a:r>
              <a:rPr lang="en-US" sz="2200" dirty="0">
                <a:latin typeface="Arial" panose="020B0604020202020204" pitchFamily="34" charset="0"/>
                <a:cs typeface="Arial" panose="020B0604020202020204" pitchFamily="34" charset="0"/>
              </a:rPr>
              <a:t>Syndicates </a:t>
            </a:r>
            <a:r>
              <a:rPr lang="en-US" sz="2200" b="1" dirty="0">
                <a:latin typeface="Arial" panose="020B0604020202020204" pitchFamily="34" charset="0"/>
                <a:cs typeface="Arial" panose="020B0604020202020204" pitchFamily="34" charset="0"/>
              </a:rPr>
              <a:t>LIVE</a:t>
            </a:r>
            <a:r>
              <a:rPr lang="en-US" sz="2200" dirty="0">
                <a:latin typeface="Arial" panose="020B0604020202020204" pitchFamily="34" charset="0"/>
                <a:cs typeface="Arial" panose="020B0604020202020204" pitchFamily="34" charset="0"/>
              </a:rPr>
              <a:t> Million Hearts</a:t>
            </a:r>
            <a:r>
              <a:rPr lang="en-US" sz="2200" baseline="30000" dirty="0">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 on your website for your clinical audience</a:t>
            </a:r>
          </a:p>
          <a:p>
            <a:pPr>
              <a:lnSpc>
                <a:spcPct val="100000"/>
              </a:lnSpc>
            </a:pPr>
            <a:r>
              <a:rPr lang="en-US" sz="2200" dirty="0">
                <a:latin typeface="Arial" panose="020B0604020202020204" pitchFamily="34" charset="0"/>
                <a:cs typeface="Arial" panose="020B0604020202020204" pitchFamily="34" charset="0"/>
              </a:rPr>
              <a:t>Requires a small amount of HTML code—customizable by color and responsive to layouts and screen sizes</a:t>
            </a:r>
          </a:p>
          <a:p>
            <a:pPr>
              <a:lnSpc>
                <a:spcPct val="100000"/>
              </a:lnSpc>
            </a:pPr>
            <a:r>
              <a:rPr lang="en-US" sz="2200" dirty="0">
                <a:latin typeface="Arial" panose="020B0604020202020204" pitchFamily="34" charset="0"/>
                <a:cs typeface="Arial" panose="020B0604020202020204" pitchFamily="34" charset="0"/>
              </a:rPr>
              <a:t>Content is free, cleared, and continuously maintained by CDC</a:t>
            </a:r>
            <a:endParaRPr lang="en-US" sz="24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normAutofit/>
          </a:bodyPr>
          <a:lstStyle/>
          <a:p>
            <a:pPr algn="ctr"/>
            <a:r>
              <a:rPr lang="en-US" sz="3200" b="1" dirty="0">
                <a:solidFill>
                  <a:schemeClr val="bg1"/>
                </a:solidFill>
                <a:latin typeface="Arial" panose="020B0604020202020204" pitchFamily="34" charset="0"/>
                <a:cs typeface="Arial" panose="020B0604020202020204" pitchFamily="34" charset="0"/>
              </a:rPr>
              <a:t>Million Hearts</a:t>
            </a:r>
            <a:r>
              <a:rPr lang="en-US" sz="3200" b="1" baseline="30000" dirty="0">
                <a:solidFill>
                  <a:schemeClr val="bg1"/>
                </a:solidFill>
                <a:latin typeface="Arial" panose="020B0604020202020204" pitchFamily="34" charset="0"/>
                <a:ea typeface="Arial" charset="0"/>
                <a:cs typeface="Arial" panose="020B0604020202020204" pitchFamily="34" charset="0"/>
              </a:rPr>
              <a:t>®</a:t>
            </a:r>
            <a:r>
              <a:rPr lang="en-US" sz="3200" b="1" dirty="0">
                <a:solidFill>
                  <a:schemeClr val="bg1"/>
                </a:solidFill>
                <a:latin typeface="Arial" panose="020B0604020202020204" pitchFamily="34" charset="0"/>
                <a:cs typeface="Arial" panose="020B0604020202020204" pitchFamily="34" charset="0"/>
              </a:rPr>
              <a:t> for Clinicians Microsite </a:t>
            </a:r>
          </a:p>
        </p:txBody>
      </p:sp>
    </p:spTree>
    <p:extLst>
      <p:ext uri="{BB962C8B-B14F-4D97-AF65-F5344CB8AC3E}">
        <p14:creationId xmlns:p14="http://schemas.microsoft.com/office/powerpoint/2010/main" val="55926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2" name="Picture 1">
            <a:extLst>
              <a:ext uri="{FF2B5EF4-FFF2-40B4-BE49-F238E27FC236}">
                <a16:creationId xmlns:a16="http://schemas.microsoft.com/office/drawing/2014/main" id="{AD5D164A-36A1-4A70-BEA9-0761F5818A49}"/>
              </a:ext>
            </a:extLst>
          </p:cNvPr>
          <p:cNvPicPr>
            <a:picLocks noChangeAspect="1"/>
          </p:cNvPicPr>
          <p:nvPr/>
        </p:nvPicPr>
        <p:blipFill>
          <a:blip r:embed="rId3"/>
          <a:stretch>
            <a:fillRect/>
          </a:stretch>
        </p:blipFill>
        <p:spPr>
          <a:xfrm>
            <a:off x="763893" y="0"/>
            <a:ext cx="7616214" cy="6858000"/>
          </a:xfrm>
          <a:prstGeom prst="rect">
            <a:avLst/>
          </a:prstGeom>
        </p:spPr>
      </p:pic>
    </p:spTree>
    <p:extLst>
      <p:ext uri="{BB962C8B-B14F-4D97-AF65-F5344CB8AC3E}">
        <p14:creationId xmlns:p14="http://schemas.microsoft.com/office/powerpoint/2010/main" val="1568830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1883"/>
            <a:ext cx="9144000" cy="6858000"/>
          </a:xfrm>
          <a:prstGeom prst="rect">
            <a:avLst/>
          </a:prstGeom>
        </p:spPr>
      </p:pic>
      <p:sp>
        <p:nvSpPr>
          <p:cNvPr id="3" name="TextBox 2">
            <a:extLst>
              <a:ext uri="{FF2B5EF4-FFF2-40B4-BE49-F238E27FC236}">
                <a16:creationId xmlns:a16="http://schemas.microsoft.com/office/drawing/2014/main" id="{6FA2F5F9-5864-42A3-ABAB-7FD847D2F040}"/>
              </a:ext>
            </a:extLst>
          </p:cNvPr>
          <p:cNvSpPr txBox="1"/>
          <p:nvPr/>
        </p:nvSpPr>
        <p:spPr>
          <a:xfrm>
            <a:off x="166255" y="3782647"/>
            <a:ext cx="8811490" cy="295465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Q &amp; A</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Group Interaction</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Tree>
    <p:extLst>
      <p:ext uri="{BB962C8B-B14F-4D97-AF65-F5344CB8AC3E}">
        <p14:creationId xmlns:p14="http://schemas.microsoft.com/office/powerpoint/2010/main" val="301724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459883"/>
          </a:xfrm>
          <a:prstGeom prst="rect">
            <a:avLst/>
          </a:prstGeom>
        </p:spPr>
      </p:pic>
      <p:sp>
        <p:nvSpPr>
          <p:cNvPr id="3" name="TextBox 2">
            <a:extLst>
              <a:ext uri="{FF2B5EF4-FFF2-40B4-BE49-F238E27FC236}">
                <a16:creationId xmlns:a16="http://schemas.microsoft.com/office/drawing/2014/main" id="{6FA2F5F9-5864-42A3-ABAB-7FD847D2F040}"/>
              </a:ext>
            </a:extLst>
          </p:cNvPr>
          <p:cNvSpPr txBox="1"/>
          <p:nvPr/>
        </p:nvSpPr>
        <p:spPr>
          <a:xfrm>
            <a:off x="166255" y="2895783"/>
            <a:ext cx="8802253" cy="147732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Break</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80660D48-E920-4A57-BAC7-789B54BC9635}"/>
              </a:ext>
            </a:extLst>
          </p:cNvPr>
          <p:cNvSpPr txBox="1"/>
          <p:nvPr/>
        </p:nvSpPr>
        <p:spPr>
          <a:xfrm>
            <a:off x="166255" y="4272002"/>
            <a:ext cx="8802253" cy="147732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3600" i="1" dirty="0">
              <a:solidFill>
                <a:prstClr val="white"/>
              </a:solidFill>
              <a:latin typeface="Arial Black" panose="020B0A04020102020204" pitchFamily="34" charset="0"/>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Arial Black" panose="020B0A04020102020204" pitchFamily="34" charset="0"/>
                <a:cs typeface="Arial" panose="020B0604020202020204" pitchFamily="34" charset="0"/>
              </a:rPr>
              <a:t>Resume at 10:36</a:t>
            </a:r>
            <a:endParaRPr kumimoji="0" lang="en-US" sz="36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Tree>
    <p:extLst>
      <p:ext uri="{BB962C8B-B14F-4D97-AF65-F5344CB8AC3E}">
        <p14:creationId xmlns:p14="http://schemas.microsoft.com/office/powerpoint/2010/main" val="203040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a:extLst>
              <a:ext uri="{FF2B5EF4-FFF2-40B4-BE49-F238E27FC236}">
                <a16:creationId xmlns:a16="http://schemas.microsoft.com/office/drawing/2014/main" id="{BDB7BA87-C710-42A0-9FB8-21C7D963695F}"/>
              </a:ext>
            </a:extLst>
          </p:cNvPr>
          <p:cNvPicPr>
            <a:picLocks noChangeAspect="1"/>
          </p:cNvPicPr>
          <p:nvPr/>
        </p:nvPicPr>
        <p:blipFill>
          <a:blip r:embed="rId3"/>
          <a:stretch>
            <a:fillRect/>
          </a:stretch>
        </p:blipFill>
        <p:spPr>
          <a:xfrm>
            <a:off x="2695809" y="1580404"/>
            <a:ext cx="3752381" cy="1923810"/>
          </a:xfrm>
          <a:prstGeom prst="rect">
            <a:avLst/>
          </a:prstGeom>
        </p:spPr>
      </p:pic>
      <p:sp>
        <p:nvSpPr>
          <p:cNvPr id="5" name="TextBox 4">
            <a:extLst>
              <a:ext uri="{FF2B5EF4-FFF2-40B4-BE49-F238E27FC236}">
                <a16:creationId xmlns:a16="http://schemas.microsoft.com/office/drawing/2014/main" id="{CE550469-0F66-4607-8D3A-D75EA8BABFD3}"/>
              </a:ext>
            </a:extLst>
          </p:cNvPr>
          <p:cNvSpPr txBox="1"/>
          <p:nvPr/>
        </p:nvSpPr>
        <p:spPr>
          <a:xfrm>
            <a:off x="0" y="1165112"/>
            <a:ext cx="9144000" cy="3447098"/>
          </a:xfrm>
          <a:prstGeom prst="rect">
            <a:avLst/>
          </a:prstGeom>
          <a:noFill/>
        </p:spPr>
        <p:txBody>
          <a:bodyPr wrap="square" rtlCol="0">
            <a:spAutoFit/>
          </a:bodyPr>
          <a:lstStyle/>
          <a:p>
            <a:pPr algn="ctr" defTabSz="685800"/>
            <a:r>
              <a:rPr lang="en-US" sz="2600" dirty="0">
                <a:solidFill>
                  <a:prstClr val="white"/>
                </a:solidFill>
                <a:latin typeface="Arial Black" panose="020B0A04020102020204" pitchFamily="34" charset="0"/>
                <a:cs typeface="Arial" panose="020B0604020202020204" pitchFamily="34" charset="0"/>
              </a:rPr>
              <a:t>WYOMING DEPARTMENT OF HEALTH</a:t>
            </a:r>
            <a:br>
              <a:rPr lang="en-US" sz="2600" dirty="0">
                <a:solidFill>
                  <a:prstClr val="white"/>
                </a:solidFill>
                <a:latin typeface="Arial Black" panose="020B0A04020102020204" pitchFamily="34" charset="0"/>
                <a:cs typeface="Arial" panose="020B0604020202020204" pitchFamily="34" charset="0"/>
              </a:rPr>
            </a:br>
            <a:r>
              <a:rPr lang="en-US" sz="2600" dirty="0">
                <a:solidFill>
                  <a:prstClr val="white"/>
                </a:solidFill>
                <a:latin typeface="Arial Black" panose="020B0A04020102020204" pitchFamily="34" charset="0"/>
                <a:cs typeface="Arial" panose="020B0604020202020204" pitchFamily="34" charset="0"/>
              </a:rPr>
              <a:t>PROGRAMS AND RESOURCES </a:t>
            </a:r>
            <a:br>
              <a:rPr lang="en-US" sz="2600" dirty="0">
                <a:solidFill>
                  <a:prstClr val="white"/>
                </a:solidFill>
                <a:latin typeface="Arial Black" panose="020B0A04020102020204" pitchFamily="34" charset="0"/>
                <a:cs typeface="Arial" panose="020B0604020202020204" pitchFamily="34" charset="0"/>
              </a:rPr>
            </a:br>
            <a:r>
              <a:rPr lang="en-US" sz="2600" dirty="0">
                <a:solidFill>
                  <a:prstClr val="white"/>
                </a:solidFill>
                <a:latin typeface="Arial Black" panose="020B0A04020102020204" pitchFamily="34" charset="0"/>
                <a:cs typeface="Arial" panose="020B0604020202020204" pitchFamily="34" charset="0"/>
              </a:rPr>
              <a:t>THAT ALIGN WITH MILLION HEARTS</a:t>
            </a:r>
            <a:r>
              <a:rPr lang="en-US" sz="2600" baseline="30000" dirty="0">
                <a:solidFill>
                  <a:prstClr val="white"/>
                </a:solidFill>
                <a:latin typeface="Arial Black" panose="020B0A04020102020204" pitchFamily="34" charset="0"/>
                <a:cs typeface="Arial" panose="020B0604020202020204" pitchFamily="34" charset="0"/>
              </a:rPr>
              <a:t>®</a:t>
            </a:r>
          </a:p>
          <a:p>
            <a:pPr algn="ctr" defTabSz="685800"/>
            <a:endParaRPr lang="en-US" sz="2800" dirty="0">
              <a:solidFill>
                <a:prstClr val="white"/>
              </a:solidFill>
              <a:latin typeface="Arial Black" panose="020B0A04020102020204" pitchFamily="34" charset="0"/>
              <a:cs typeface="Arial" panose="020B0604020202020204" pitchFamily="34" charset="0"/>
            </a:endParaRPr>
          </a:p>
          <a:p>
            <a:pPr algn="ctr"/>
            <a:r>
              <a:rPr lang="en-US" sz="2400" b="1" dirty="0">
                <a:solidFill>
                  <a:schemeClr val="bg1"/>
                </a:solidFill>
                <a:latin typeface="Arial Black" panose="020B0A04020102020204" pitchFamily="34" charset="0"/>
              </a:rPr>
              <a:t>Hannah Herold</a:t>
            </a:r>
            <a:r>
              <a:rPr lang="en-US" sz="2400" dirty="0">
                <a:solidFill>
                  <a:schemeClr val="bg1"/>
                </a:solidFill>
                <a:latin typeface="Arial Black" panose="020B0A04020102020204" pitchFamily="34" charset="0"/>
              </a:rPr>
              <a:t>, MPH, MA, CHES </a:t>
            </a:r>
          </a:p>
          <a:p>
            <a:pPr algn="ctr"/>
            <a:r>
              <a:rPr lang="en-US" sz="1600" i="1" dirty="0">
                <a:solidFill>
                  <a:schemeClr val="bg1"/>
                </a:solidFill>
                <a:latin typeface="Arial" panose="020B0604020202020204" pitchFamily="34" charset="0"/>
                <a:cs typeface="Arial" panose="020B0604020202020204" pitchFamily="34" charset="0"/>
              </a:rPr>
              <a:t>Chronic Disease Prevention Program Manager</a:t>
            </a:r>
            <a:br>
              <a:rPr lang="en-US" sz="2400" i="1" dirty="0">
                <a:solidFill>
                  <a:schemeClr val="bg1"/>
                </a:solidFill>
                <a:latin typeface="Helvetica 55 Roman"/>
              </a:rPr>
            </a:br>
            <a:r>
              <a:rPr lang="en-US" sz="2400" i="1" dirty="0">
                <a:solidFill>
                  <a:schemeClr val="bg1"/>
                </a:solidFill>
                <a:latin typeface="Helvetica 55 Roman"/>
              </a:rPr>
              <a:t> </a:t>
            </a:r>
            <a:endParaRPr lang="en-US" sz="2400" dirty="0">
              <a:solidFill>
                <a:schemeClr val="bg1"/>
              </a:solidFill>
              <a:latin typeface="Helvetica 55 Roman"/>
            </a:endParaRPr>
          </a:p>
          <a:p>
            <a:pPr algn="ctr"/>
            <a:r>
              <a:rPr lang="it-IT" sz="2400" b="1" dirty="0">
                <a:solidFill>
                  <a:schemeClr val="bg1"/>
                </a:solidFill>
                <a:latin typeface="Arial Black" panose="020B0A04020102020204" pitchFamily="34" charset="0"/>
              </a:rPr>
              <a:t>Vitaliy Kroychik</a:t>
            </a:r>
            <a:br>
              <a:rPr lang="it-IT" sz="2400" b="1" dirty="0">
                <a:solidFill>
                  <a:schemeClr val="bg1"/>
                </a:solidFill>
                <a:latin typeface="Arial Black" panose="020B0A04020102020204" pitchFamily="34" charset="0"/>
              </a:rPr>
            </a:br>
            <a:r>
              <a:rPr lang="it-IT" sz="1600" i="1" dirty="0">
                <a:solidFill>
                  <a:schemeClr val="bg1"/>
                </a:solidFill>
                <a:latin typeface="Arial" panose="020B0604020202020204" pitchFamily="34" charset="0"/>
                <a:cs typeface="Arial" panose="020B0604020202020204" pitchFamily="34" charset="0"/>
              </a:rPr>
              <a:t>Tobacco Prevention Specialist</a:t>
            </a:r>
            <a:endParaRPr lang="en-US" sz="16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2898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a:extLst>
              <a:ext uri="{FF2B5EF4-FFF2-40B4-BE49-F238E27FC236}">
                <a16:creationId xmlns:a16="http://schemas.microsoft.com/office/drawing/2014/main" id="{019DB47F-9593-4582-BD8E-421EC0450B4B}"/>
              </a:ext>
            </a:extLst>
          </p:cNvPr>
          <p:cNvSpPr>
            <a:spLocks noGrp="1" noChangeArrowheads="1"/>
          </p:cNvSpPr>
          <p:nvPr>
            <p:ph type="subTitle" idx="1"/>
          </p:nvPr>
        </p:nvSpPr>
        <p:spPr>
          <a:xfrm>
            <a:off x="207963" y="2438400"/>
            <a:ext cx="8610600" cy="2286000"/>
          </a:xfrm>
        </p:spPr>
        <p:txBody>
          <a:bodyPr anchor="ctr"/>
          <a:lstStyle/>
          <a:p>
            <a:pPr eaLnBrk="1" hangingPunct="1"/>
            <a:r>
              <a:rPr lang="en-US" altLang="en-US" sz="4400">
                <a:solidFill>
                  <a:srgbClr val="993300"/>
                </a:solidFill>
              </a:rPr>
              <a:t>Wyoming Department of Health</a:t>
            </a:r>
          </a:p>
          <a:p>
            <a:pPr eaLnBrk="1" hangingPunct="1"/>
            <a:r>
              <a:rPr lang="en-US" altLang="en-US" sz="4400">
                <a:solidFill>
                  <a:srgbClr val="993300"/>
                </a:solidFill>
              </a:rPr>
              <a:t>Million Hearts Activities</a:t>
            </a:r>
          </a:p>
        </p:txBody>
      </p:sp>
      <p:sp>
        <p:nvSpPr>
          <p:cNvPr id="15363" name="TextBox 1">
            <a:extLst>
              <a:ext uri="{FF2B5EF4-FFF2-40B4-BE49-F238E27FC236}">
                <a16:creationId xmlns:a16="http://schemas.microsoft.com/office/drawing/2014/main" id="{97FF62FD-B0B6-4C2A-8A4C-D5F7C4140BDA}"/>
              </a:ext>
            </a:extLst>
          </p:cNvPr>
          <p:cNvSpPr txBox="1">
            <a:spLocks noChangeArrowheads="1"/>
          </p:cNvSpPr>
          <p:nvPr/>
        </p:nvSpPr>
        <p:spPr bwMode="auto">
          <a:xfrm>
            <a:off x="228600" y="4572000"/>
            <a:ext cx="86106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b="1">
                <a:solidFill>
                  <a:schemeClr val="tx1"/>
                </a:solidFill>
                <a:latin typeface="Arial" panose="020B0604020202020204" pitchFamily="34" charset="0"/>
              </a:defRPr>
            </a:lvl1pPr>
            <a:lvl2pPr marL="742950" indent="-285750">
              <a:spcBef>
                <a:spcPct val="20000"/>
              </a:spcBef>
              <a:buChar char="–"/>
              <a:defRPr sz="2500">
                <a:solidFill>
                  <a:schemeClr val="tx1"/>
                </a:solidFill>
                <a:latin typeface="Arial" panose="020B0604020202020204" pitchFamily="34" charset="0"/>
              </a:defRPr>
            </a:lvl2pPr>
            <a:lvl3pPr marL="1143000" indent="-228600">
              <a:spcBef>
                <a:spcPct val="20000"/>
              </a:spcBef>
              <a:buChar char="•"/>
              <a:defRPr sz="2200">
                <a:solidFill>
                  <a:schemeClr val="tx1"/>
                </a:solidFill>
                <a:latin typeface="Arial" panose="020B0604020202020204" pitchFamily="34" charset="0"/>
              </a:defRPr>
            </a:lvl3pPr>
            <a:lvl4pPr marL="1600200" indent="-228600">
              <a:spcBef>
                <a:spcPct val="20000"/>
              </a:spcBef>
              <a:buChar char="–"/>
              <a:defRPr sz="17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Hannah Herold, MPH, MA, CHES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Chronic Disease Prevention Program Manager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Vitaliy Kroychik, CHES, CTTS, NCTTP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Tobacco Prevention Specialist</a:t>
            </a:r>
          </a:p>
        </p:txBody>
      </p:sp>
    </p:spTree>
    <p:extLst>
      <p:ext uri="{BB962C8B-B14F-4D97-AF65-F5344CB8AC3E}">
        <p14:creationId xmlns:p14="http://schemas.microsoft.com/office/powerpoint/2010/main" val="243838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633037A5-E46E-45B4-B52C-4D8B48974D63}"/>
              </a:ext>
            </a:extLst>
          </p:cNvPr>
          <p:cNvSpPr>
            <a:spLocks noGrp="1"/>
          </p:cNvSpPr>
          <p:nvPr>
            <p:ph type="title"/>
          </p:nvPr>
        </p:nvSpPr>
        <p:spPr>
          <a:xfrm>
            <a:off x="1600200" y="609600"/>
            <a:ext cx="7086600" cy="1143000"/>
          </a:xfrm>
        </p:spPr>
        <p:txBody>
          <a:bodyPr anchor="b"/>
          <a:lstStyle/>
          <a:p>
            <a:pPr eaLnBrk="1" hangingPunct="1"/>
            <a:r>
              <a:rPr lang="en-US" altLang="en-US"/>
              <a:t>Chronic Disease Prevention Program Funding Overview</a:t>
            </a:r>
            <a:endParaRPr lang="en-US" altLang="en-US" sz="2800"/>
          </a:p>
        </p:txBody>
      </p:sp>
      <p:sp>
        <p:nvSpPr>
          <p:cNvPr id="2" name="Content Placeholder 1">
            <a:extLst>
              <a:ext uri="{FF2B5EF4-FFF2-40B4-BE49-F238E27FC236}">
                <a16:creationId xmlns:a16="http://schemas.microsoft.com/office/drawing/2014/main" id="{C9C01F2F-7B5C-44AD-A2E9-90E88EF6E5C1}"/>
              </a:ext>
            </a:extLst>
          </p:cNvPr>
          <p:cNvSpPr>
            <a:spLocks noGrp="1"/>
          </p:cNvSpPr>
          <p:nvPr>
            <p:ph idx="1"/>
          </p:nvPr>
        </p:nvSpPr>
        <p:spPr/>
        <p:txBody>
          <a:bodyPr/>
          <a:lstStyle/>
          <a:p>
            <a:pPr>
              <a:defRPr/>
            </a:pPr>
            <a:r>
              <a:rPr lang="en-US" dirty="0"/>
              <a:t>100% Federally Funded through CDC</a:t>
            </a:r>
          </a:p>
          <a:p>
            <a:pPr lvl="1">
              <a:defRPr/>
            </a:pPr>
            <a:r>
              <a:rPr lang="en-US" dirty="0"/>
              <a:t>“State Public Health Actions to Prevent and Control Diabetes, Heart Disease, Obesity and Associated Risk Factors and Promote School Health”</a:t>
            </a:r>
          </a:p>
          <a:p>
            <a:pPr lvl="1">
              <a:defRPr/>
            </a:pPr>
            <a:r>
              <a:rPr lang="en-US" dirty="0"/>
              <a:t>AKA “1305”</a:t>
            </a:r>
          </a:p>
          <a:p>
            <a:pPr marL="0" indent="0">
              <a:buFontTx/>
              <a:buNone/>
              <a:defRPr/>
            </a:pPr>
            <a:r>
              <a:rPr lang="en-US" dirty="0"/>
              <a:t>October 2018 through June 2023…</a:t>
            </a:r>
          </a:p>
          <a:p>
            <a:pPr lvl="1">
              <a:defRPr/>
            </a:pPr>
            <a:r>
              <a:rPr lang="en-US" dirty="0"/>
              <a:t>Funded through “Improving the Health of Americans Through Prevention and Management of Diabetes and Heart Disease and Stroke”</a:t>
            </a:r>
          </a:p>
          <a:p>
            <a:pPr lvl="1">
              <a:defRPr/>
            </a:pPr>
            <a:r>
              <a:rPr lang="en-US" dirty="0"/>
              <a:t>“1815”</a:t>
            </a:r>
          </a:p>
          <a:p>
            <a:pPr lvl="1">
              <a:defRPr/>
            </a:pPr>
            <a:endParaRPr lang="en-US" dirty="0"/>
          </a:p>
        </p:txBody>
      </p:sp>
    </p:spTree>
    <p:extLst>
      <p:ext uri="{BB962C8B-B14F-4D97-AF65-F5344CB8AC3E}">
        <p14:creationId xmlns:p14="http://schemas.microsoft.com/office/powerpoint/2010/main" val="243633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07623606-7B1D-4063-9856-DF14803D885B}"/>
              </a:ext>
            </a:extLst>
          </p:cNvPr>
          <p:cNvSpPr>
            <a:spLocks noGrp="1"/>
          </p:cNvSpPr>
          <p:nvPr>
            <p:ph type="title"/>
          </p:nvPr>
        </p:nvSpPr>
        <p:spPr>
          <a:xfrm>
            <a:off x="1600200" y="609600"/>
            <a:ext cx="7086600" cy="1066800"/>
          </a:xfrm>
        </p:spPr>
        <p:txBody>
          <a:bodyPr anchor="b"/>
          <a:lstStyle/>
          <a:p>
            <a:pPr eaLnBrk="1" hangingPunct="1"/>
            <a:r>
              <a:rPr lang="en-US" altLang="en-US"/>
              <a:t>Current Priorities</a:t>
            </a:r>
          </a:p>
        </p:txBody>
      </p:sp>
      <p:sp>
        <p:nvSpPr>
          <p:cNvPr id="3" name="Content Placeholder 2">
            <a:extLst>
              <a:ext uri="{FF2B5EF4-FFF2-40B4-BE49-F238E27FC236}">
                <a16:creationId xmlns:a16="http://schemas.microsoft.com/office/drawing/2014/main" id="{265DF23D-8BDD-46DC-A16A-34C09E7B4B98}"/>
              </a:ext>
            </a:extLst>
          </p:cNvPr>
          <p:cNvSpPr>
            <a:spLocks noGrp="1"/>
          </p:cNvSpPr>
          <p:nvPr>
            <p:ph idx="1"/>
          </p:nvPr>
        </p:nvSpPr>
        <p:spPr/>
        <p:txBody>
          <a:bodyPr/>
          <a:lstStyle/>
          <a:p>
            <a:pPr marL="0" indent="0">
              <a:buFontTx/>
              <a:buNone/>
              <a:defRPr/>
            </a:pPr>
            <a:r>
              <a:rPr lang="en-US" dirty="0"/>
              <a:t>Improve environments in worksites, schools, early childhood education services, state and local government agencies, and community settings to promote healthy behaviors. </a:t>
            </a:r>
          </a:p>
          <a:p>
            <a:pPr>
              <a:defRPr/>
            </a:pPr>
            <a:r>
              <a:rPr lang="en-US" b="0" dirty="0"/>
              <a:t>Nutrition</a:t>
            </a:r>
          </a:p>
          <a:p>
            <a:pPr>
              <a:defRPr/>
            </a:pPr>
            <a:r>
              <a:rPr lang="en-US" b="0" dirty="0"/>
              <a:t>Physical Activity</a:t>
            </a:r>
          </a:p>
          <a:p>
            <a:pPr>
              <a:defRPr/>
            </a:pPr>
            <a:endParaRPr lang="en-US" b="0" dirty="0"/>
          </a:p>
        </p:txBody>
      </p:sp>
    </p:spTree>
    <p:extLst>
      <p:ext uri="{BB962C8B-B14F-4D97-AF65-F5344CB8AC3E}">
        <p14:creationId xmlns:p14="http://schemas.microsoft.com/office/powerpoint/2010/main" val="381008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2288F0-A907-442B-8309-3E97879DBF7A}"/>
              </a:ext>
            </a:extLst>
          </p:cNvPr>
          <p:cNvSpPr>
            <a:spLocks noGrp="1"/>
          </p:cNvSpPr>
          <p:nvPr>
            <p:ph idx="1"/>
          </p:nvPr>
        </p:nvSpPr>
        <p:spPr/>
        <p:txBody>
          <a:bodyPr/>
          <a:lstStyle/>
          <a:p>
            <a:pPr marL="0" indent="0">
              <a:buFontTx/>
              <a:buNone/>
              <a:defRPr/>
            </a:pPr>
            <a:r>
              <a:rPr lang="en-US" dirty="0"/>
              <a:t>Improve the delivery and use of quality clinical and other health services aimed at preventing and managing high blood pressure and diabetes.</a:t>
            </a:r>
          </a:p>
          <a:p>
            <a:pPr>
              <a:defRPr/>
            </a:pPr>
            <a:r>
              <a:rPr lang="en-US" b="0" dirty="0"/>
              <a:t>Increase implementation of quality improvement processes in health systems.</a:t>
            </a:r>
          </a:p>
          <a:p>
            <a:pPr>
              <a:defRPr/>
            </a:pPr>
            <a:r>
              <a:rPr lang="en-US" b="0" dirty="0"/>
              <a:t>Increase use of team-based care in health systems.</a:t>
            </a:r>
          </a:p>
        </p:txBody>
      </p:sp>
      <p:sp>
        <p:nvSpPr>
          <p:cNvPr id="20483" name="Title 1">
            <a:extLst>
              <a:ext uri="{FF2B5EF4-FFF2-40B4-BE49-F238E27FC236}">
                <a16:creationId xmlns:a16="http://schemas.microsoft.com/office/drawing/2014/main" id="{23AEBAFD-5348-4DD2-9DB3-CAAE034DDA7C}"/>
              </a:ext>
            </a:extLst>
          </p:cNvPr>
          <p:cNvSpPr>
            <a:spLocks noGrp="1"/>
          </p:cNvSpPr>
          <p:nvPr>
            <p:ph type="title"/>
          </p:nvPr>
        </p:nvSpPr>
        <p:spPr>
          <a:xfrm>
            <a:off x="1600200" y="609600"/>
            <a:ext cx="7086600" cy="1143000"/>
          </a:xfrm>
        </p:spPr>
        <p:txBody>
          <a:bodyPr anchor="b"/>
          <a:lstStyle/>
          <a:p>
            <a:pPr eaLnBrk="1" hangingPunct="1"/>
            <a:r>
              <a:rPr lang="en-US" altLang="en-US"/>
              <a:t>Current Priorities</a:t>
            </a:r>
          </a:p>
        </p:txBody>
      </p:sp>
    </p:spTree>
    <p:extLst>
      <p:ext uri="{BB962C8B-B14F-4D97-AF65-F5344CB8AC3E}">
        <p14:creationId xmlns:p14="http://schemas.microsoft.com/office/powerpoint/2010/main" val="2085677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93EDBB-C313-40F7-8024-8DADB0B9C9EF}"/>
              </a:ext>
            </a:extLst>
          </p:cNvPr>
          <p:cNvSpPr>
            <a:spLocks noGrp="1"/>
          </p:cNvSpPr>
          <p:nvPr>
            <p:ph idx="1"/>
          </p:nvPr>
        </p:nvSpPr>
        <p:spPr/>
        <p:txBody>
          <a:bodyPr/>
          <a:lstStyle/>
          <a:p>
            <a:pPr marL="0" indent="0">
              <a:buFontTx/>
              <a:buNone/>
              <a:defRPr/>
            </a:pPr>
            <a:r>
              <a:rPr lang="en-US" dirty="0"/>
              <a:t>Increase links between community and clinical organizations to support prevention, self-management and control of diabetes, high blood pressure, and obesity.</a:t>
            </a:r>
          </a:p>
          <a:p>
            <a:pPr>
              <a:defRPr/>
            </a:pPr>
            <a:r>
              <a:rPr lang="en-US" b="0" dirty="0"/>
              <a:t>Increase access to, use of, and reimbursement for Diabetes Prevention Programs and Diabetes Self-Management Programs</a:t>
            </a:r>
          </a:p>
          <a:p>
            <a:pPr>
              <a:defRPr/>
            </a:pPr>
            <a:r>
              <a:rPr lang="en-US" b="0" dirty="0"/>
              <a:t>Increase use of health-care extenders in the community in support of self-management of high blood pressure and diabetes.</a:t>
            </a:r>
          </a:p>
          <a:p>
            <a:pPr>
              <a:defRPr/>
            </a:pPr>
            <a:endParaRPr lang="en-US" dirty="0"/>
          </a:p>
        </p:txBody>
      </p:sp>
      <p:sp>
        <p:nvSpPr>
          <p:cNvPr id="21507" name="Title 1">
            <a:extLst>
              <a:ext uri="{FF2B5EF4-FFF2-40B4-BE49-F238E27FC236}">
                <a16:creationId xmlns:a16="http://schemas.microsoft.com/office/drawing/2014/main" id="{874F1C40-5694-4713-AC8F-44D383C7F358}"/>
              </a:ext>
            </a:extLst>
          </p:cNvPr>
          <p:cNvSpPr>
            <a:spLocks noGrp="1"/>
          </p:cNvSpPr>
          <p:nvPr>
            <p:ph type="title"/>
          </p:nvPr>
        </p:nvSpPr>
        <p:spPr>
          <a:xfrm>
            <a:off x="1600200" y="609600"/>
            <a:ext cx="7086600" cy="1143000"/>
          </a:xfrm>
        </p:spPr>
        <p:txBody>
          <a:bodyPr anchor="b"/>
          <a:lstStyle/>
          <a:p>
            <a:pPr eaLnBrk="1" hangingPunct="1"/>
            <a:r>
              <a:rPr lang="en-US" altLang="en-US"/>
              <a:t>Current Priorities</a:t>
            </a:r>
          </a:p>
        </p:txBody>
      </p:sp>
    </p:spTree>
    <p:extLst>
      <p:ext uri="{BB962C8B-B14F-4D97-AF65-F5344CB8AC3E}">
        <p14:creationId xmlns:p14="http://schemas.microsoft.com/office/powerpoint/2010/main" val="219245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4E13B0A4-EB06-4DD2-AAF9-55B377B0C127}"/>
              </a:ext>
            </a:extLst>
          </p:cNvPr>
          <p:cNvSpPr>
            <a:spLocks noGrp="1"/>
          </p:cNvSpPr>
          <p:nvPr>
            <p:ph type="title"/>
          </p:nvPr>
        </p:nvSpPr>
        <p:spPr>
          <a:xfrm>
            <a:off x="1600200" y="609600"/>
            <a:ext cx="7086600" cy="1143000"/>
          </a:xfrm>
        </p:spPr>
        <p:txBody>
          <a:bodyPr/>
          <a:lstStyle/>
          <a:p>
            <a:r>
              <a:rPr lang="en-US" altLang="en-US"/>
              <a:t>MH Priority: </a:t>
            </a:r>
            <a:br>
              <a:rPr lang="en-US" altLang="en-US"/>
            </a:br>
            <a:r>
              <a:rPr lang="en-US" altLang="en-US"/>
              <a:t>Reduce Sodium Intake</a:t>
            </a:r>
          </a:p>
        </p:txBody>
      </p:sp>
      <p:sp>
        <p:nvSpPr>
          <p:cNvPr id="22531" name="Content Placeholder 2">
            <a:extLst>
              <a:ext uri="{FF2B5EF4-FFF2-40B4-BE49-F238E27FC236}">
                <a16:creationId xmlns:a16="http://schemas.microsoft.com/office/drawing/2014/main" id="{A12E842B-F3AC-4196-A943-9F9686582276}"/>
              </a:ext>
            </a:extLst>
          </p:cNvPr>
          <p:cNvSpPr>
            <a:spLocks noGrp="1"/>
          </p:cNvSpPr>
          <p:nvPr>
            <p:ph idx="1"/>
          </p:nvPr>
        </p:nvSpPr>
        <p:spPr/>
        <p:txBody>
          <a:bodyPr/>
          <a:lstStyle/>
          <a:p>
            <a:r>
              <a:rPr lang="en-US" altLang="en-US"/>
              <a:t>Nutritional consulting in school districts</a:t>
            </a:r>
          </a:p>
          <a:p>
            <a:pPr lvl="1"/>
            <a:r>
              <a:rPr lang="en-US" altLang="en-US"/>
              <a:t>Partnership with Wyoming Department of Education</a:t>
            </a:r>
          </a:p>
          <a:p>
            <a:pPr lvl="1"/>
            <a:r>
              <a:rPr lang="en-US" altLang="en-US"/>
              <a:t>Consulting and follow-up TA provided to 58 school districts</a:t>
            </a:r>
          </a:p>
          <a:p>
            <a:r>
              <a:rPr lang="en-US" altLang="en-US"/>
              <a:t>Chop Chop Magazine in schools</a:t>
            </a:r>
          </a:p>
          <a:p>
            <a:r>
              <a:rPr lang="en-US" altLang="en-US"/>
              <a:t>Nutrition professional development to Early Care and Education (ECE) providers</a:t>
            </a:r>
          </a:p>
          <a:p>
            <a:pPr lvl="1"/>
            <a:r>
              <a:rPr lang="en-US" altLang="en-US"/>
              <a:t>1005 ECE Providers received PD</a:t>
            </a:r>
          </a:p>
        </p:txBody>
      </p:sp>
    </p:spTree>
    <p:extLst>
      <p:ext uri="{BB962C8B-B14F-4D97-AF65-F5344CB8AC3E}">
        <p14:creationId xmlns:p14="http://schemas.microsoft.com/office/powerpoint/2010/main" val="144532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B633785C-229B-4067-BD21-2C7274F74269}"/>
              </a:ext>
            </a:extLst>
          </p:cNvPr>
          <p:cNvSpPr>
            <a:spLocks noGrp="1"/>
          </p:cNvSpPr>
          <p:nvPr>
            <p:ph type="title"/>
          </p:nvPr>
        </p:nvSpPr>
        <p:spPr>
          <a:xfrm>
            <a:off x="1600200" y="381000"/>
            <a:ext cx="7086600" cy="1143000"/>
          </a:xfrm>
        </p:spPr>
        <p:txBody>
          <a:bodyPr/>
          <a:lstStyle/>
          <a:p>
            <a:r>
              <a:rPr lang="en-US" altLang="en-US"/>
              <a:t>MH Priority: </a:t>
            </a:r>
            <a:br>
              <a:rPr lang="en-US" altLang="en-US"/>
            </a:br>
            <a:r>
              <a:rPr lang="en-US" altLang="en-US"/>
              <a:t>Reduce Sodium Intake/ Increase Physical Activity</a:t>
            </a:r>
          </a:p>
        </p:txBody>
      </p:sp>
      <p:sp>
        <p:nvSpPr>
          <p:cNvPr id="23555" name="Content Placeholder 2">
            <a:extLst>
              <a:ext uri="{FF2B5EF4-FFF2-40B4-BE49-F238E27FC236}">
                <a16:creationId xmlns:a16="http://schemas.microsoft.com/office/drawing/2014/main" id="{E055D9DF-45E5-4EF7-B163-220B6A341B1E}"/>
              </a:ext>
            </a:extLst>
          </p:cNvPr>
          <p:cNvSpPr>
            <a:spLocks noGrp="1"/>
          </p:cNvSpPr>
          <p:nvPr>
            <p:ph idx="1"/>
          </p:nvPr>
        </p:nvSpPr>
        <p:spPr/>
        <p:txBody>
          <a:bodyPr/>
          <a:lstStyle/>
          <a:p>
            <a:r>
              <a:rPr lang="en-US" altLang="en-US"/>
              <a:t>Worksite wellness initiatives</a:t>
            </a:r>
          </a:p>
          <a:p>
            <a:pPr lvl="1"/>
            <a:r>
              <a:rPr lang="en-US" altLang="en-US"/>
              <a:t>Worksite Wellness Grants</a:t>
            </a:r>
          </a:p>
          <a:p>
            <a:pPr lvl="1"/>
            <a:r>
              <a:rPr lang="en-US" altLang="en-US"/>
              <a:t>5 recipients </a:t>
            </a:r>
          </a:p>
          <a:p>
            <a:pPr lvl="1"/>
            <a:r>
              <a:rPr lang="en-US" altLang="en-US"/>
              <a:t>Required: Increase physical activity and nutrition standards and guidelines.</a:t>
            </a:r>
          </a:p>
          <a:p>
            <a:pPr lvl="1"/>
            <a:r>
              <a:rPr lang="en-US" altLang="en-US"/>
              <a:t>Optional: Tobacco cessation, preventative cancer screenings, breastfeeding-friendly environments, suicide prevention</a:t>
            </a:r>
          </a:p>
          <a:p>
            <a:pPr lvl="1"/>
            <a:endParaRPr lang="en-US" altLang="en-US"/>
          </a:p>
        </p:txBody>
      </p:sp>
    </p:spTree>
    <p:extLst>
      <p:ext uri="{BB962C8B-B14F-4D97-AF65-F5344CB8AC3E}">
        <p14:creationId xmlns:p14="http://schemas.microsoft.com/office/powerpoint/2010/main" val="184237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a:extLst>
              <a:ext uri="{FF2B5EF4-FFF2-40B4-BE49-F238E27FC236}">
                <a16:creationId xmlns:a16="http://schemas.microsoft.com/office/drawing/2014/main" id="{BDB7BA87-C710-42A0-9FB8-21C7D963695F}"/>
              </a:ext>
            </a:extLst>
          </p:cNvPr>
          <p:cNvPicPr>
            <a:picLocks noChangeAspect="1"/>
          </p:cNvPicPr>
          <p:nvPr/>
        </p:nvPicPr>
        <p:blipFill>
          <a:blip r:embed="rId3"/>
          <a:stretch>
            <a:fillRect/>
          </a:stretch>
        </p:blipFill>
        <p:spPr>
          <a:xfrm>
            <a:off x="2695809" y="1580404"/>
            <a:ext cx="3752381" cy="1923810"/>
          </a:xfrm>
          <a:prstGeom prst="rect">
            <a:avLst/>
          </a:prstGeom>
        </p:spPr>
      </p:pic>
      <p:sp>
        <p:nvSpPr>
          <p:cNvPr id="6" name="TextBox 5">
            <a:extLst>
              <a:ext uri="{FF2B5EF4-FFF2-40B4-BE49-F238E27FC236}">
                <a16:creationId xmlns:a16="http://schemas.microsoft.com/office/drawing/2014/main" id="{71CCFADA-FDC3-49DB-85F9-6A441771103E}"/>
              </a:ext>
            </a:extLst>
          </p:cNvPr>
          <p:cNvSpPr txBox="1"/>
          <p:nvPr/>
        </p:nvSpPr>
        <p:spPr>
          <a:xfrm>
            <a:off x="166253" y="1338786"/>
            <a:ext cx="8811491" cy="4062651"/>
          </a:xfrm>
          <a:prstGeom prst="rect">
            <a:avLst/>
          </a:prstGeom>
          <a:noFill/>
        </p:spPr>
        <p:txBody>
          <a:bodyPr wrap="square" rtlCol="0">
            <a:spAutoFit/>
          </a:bodyPr>
          <a:lstStyle/>
          <a:p>
            <a:r>
              <a:rPr lang="en-US" sz="2400" b="1" u="sng" dirty="0">
                <a:solidFill>
                  <a:schemeClr val="bg1"/>
                </a:solidFill>
              </a:rPr>
              <a:t>Meeting Purpose:</a:t>
            </a:r>
            <a:endParaRPr lang="en-US" sz="2400" u="sng" dirty="0">
              <a:solidFill>
                <a:schemeClr val="bg1"/>
              </a:solidFill>
            </a:endParaRPr>
          </a:p>
          <a:p>
            <a:r>
              <a:rPr lang="en-US" sz="2400" dirty="0">
                <a:solidFill>
                  <a:schemeClr val="bg1"/>
                </a:solidFill>
              </a:rPr>
              <a:t>Connecting staff from AHA Affiliates, state health departments and other state and local heart disease and stroke prevention partners to establish and engage in meaningful relationships around Million Hearts® efforts.</a:t>
            </a:r>
          </a:p>
          <a:p>
            <a:r>
              <a:rPr lang="en-US" sz="2400" b="1" dirty="0">
                <a:solidFill>
                  <a:schemeClr val="bg1"/>
                </a:solidFill>
              </a:rPr>
              <a:t> </a:t>
            </a:r>
            <a:endParaRPr lang="en-US" sz="2400" dirty="0">
              <a:solidFill>
                <a:schemeClr val="bg1"/>
              </a:solidFill>
            </a:endParaRPr>
          </a:p>
          <a:p>
            <a:r>
              <a:rPr lang="en-US" sz="2400" b="1" u="sng" dirty="0">
                <a:solidFill>
                  <a:schemeClr val="bg1"/>
                </a:solidFill>
              </a:rPr>
              <a:t>Meeting Outcomes:</a:t>
            </a:r>
            <a:endParaRPr lang="en-US" sz="2400" u="sng" dirty="0">
              <a:solidFill>
                <a:schemeClr val="bg1"/>
              </a:solidFill>
            </a:endParaRPr>
          </a:p>
          <a:p>
            <a:r>
              <a:rPr lang="en-US" sz="2400" dirty="0">
                <a:solidFill>
                  <a:schemeClr val="bg1"/>
                </a:solidFill>
              </a:rPr>
              <a:t>Attendees will have expanded their knowledge of evidence-based programs, collaboration strategies, tools, resources and connections to align programs and new initiatives that support Million Hearts®.</a:t>
            </a:r>
          </a:p>
          <a:p>
            <a:pPr algn="ctr" defTabSz="685800"/>
            <a:endParaRPr lang="en-US" i="1" dirty="0">
              <a:solidFill>
                <a:prstClr val="white"/>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52455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3777E22E-C03A-40C8-A516-9BFC93344FA6}"/>
              </a:ext>
            </a:extLst>
          </p:cNvPr>
          <p:cNvSpPr>
            <a:spLocks noGrp="1"/>
          </p:cNvSpPr>
          <p:nvPr>
            <p:ph type="title"/>
          </p:nvPr>
        </p:nvSpPr>
        <p:spPr>
          <a:xfrm>
            <a:off x="1600200" y="609600"/>
            <a:ext cx="7086600" cy="1143000"/>
          </a:xfrm>
        </p:spPr>
        <p:txBody>
          <a:bodyPr/>
          <a:lstStyle/>
          <a:p>
            <a:r>
              <a:rPr lang="en-US" altLang="en-US"/>
              <a:t>MH Priority: </a:t>
            </a:r>
            <a:br>
              <a:rPr lang="en-US" altLang="en-US"/>
            </a:br>
            <a:r>
              <a:rPr lang="en-US" altLang="en-US"/>
              <a:t>Increase Physical Activity</a:t>
            </a:r>
          </a:p>
        </p:txBody>
      </p:sp>
      <p:sp>
        <p:nvSpPr>
          <p:cNvPr id="24579" name="Content Placeholder 2">
            <a:extLst>
              <a:ext uri="{FF2B5EF4-FFF2-40B4-BE49-F238E27FC236}">
                <a16:creationId xmlns:a16="http://schemas.microsoft.com/office/drawing/2014/main" id="{5E1B31E2-4337-4007-95FB-E3AE72FF960B}"/>
              </a:ext>
            </a:extLst>
          </p:cNvPr>
          <p:cNvSpPr>
            <a:spLocks noGrp="1"/>
          </p:cNvSpPr>
          <p:nvPr>
            <p:ph idx="1"/>
          </p:nvPr>
        </p:nvSpPr>
        <p:spPr/>
        <p:txBody>
          <a:bodyPr/>
          <a:lstStyle/>
          <a:p>
            <a:r>
              <a:rPr lang="en-US" altLang="en-US"/>
              <a:t>Professional development and training to ECE providers</a:t>
            </a:r>
          </a:p>
          <a:p>
            <a:pPr lvl="1"/>
            <a:r>
              <a:rPr lang="en-US" altLang="en-US"/>
              <a:t>Train-the-trainer</a:t>
            </a:r>
          </a:p>
          <a:p>
            <a:pPr lvl="1"/>
            <a:r>
              <a:rPr lang="en-US" altLang="en-US"/>
              <a:t>Stencil Project</a:t>
            </a:r>
          </a:p>
          <a:p>
            <a:pPr lvl="1"/>
            <a:r>
              <a:rPr lang="en-US" altLang="en-US"/>
              <a:t>Stakeholder</a:t>
            </a:r>
            <a:br>
              <a:rPr lang="en-US" altLang="en-US"/>
            </a:br>
            <a:r>
              <a:rPr lang="en-US" altLang="en-US"/>
              <a:t>meeting</a:t>
            </a:r>
          </a:p>
          <a:p>
            <a:pPr lvl="1"/>
            <a:r>
              <a:rPr lang="en-US" altLang="en-US"/>
              <a:t>Partnering with</a:t>
            </a:r>
            <a:br>
              <a:rPr lang="en-US" altLang="en-US"/>
            </a:br>
            <a:r>
              <a:rPr lang="en-US" altLang="en-US"/>
              <a:t>DFS to revise</a:t>
            </a:r>
            <a:br>
              <a:rPr lang="en-US" altLang="en-US"/>
            </a:br>
            <a:r>
              <a:rPr lang="en-US" altLang="en-US"/>
              <a:t>licensing </a:t>
            </a:r>
            <a:br>
              <a:rPr lang="en-US" altLang="en-US"/>
            </a:br>
            <a:r>
              <a:rPr lang="en-US" altLang="en-US"/>
              <a:t>requirements</a:t>
            </a:r>
          </a:p>
          <a:p>
            <a:pPr lvl="1"/>
            <a:endParaRPr lang="en-US" altLang="en-US"/>
          </a:p>
        </p:txBody>
      </p:sp>
      <p:pic>
        <p:nvPicPr>
          <p:cNvPr id="24580" name="Picture 2">
            <a:extLst>
              <a:ext uri="{FF2B5EF4-FFF2-40B4-BE49-F238E27FC236}">
                <a16:creationId xmlns:a16="http://schemas.microsoft.com/office/drawing/2014/main" id="{0E1E4B70-1BF9-472B-82FE-D63A2A3BF4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2895600"/>
            <a:ext cx="435610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6254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B05570BD-856A-4F80-8280-48008660E0B5}"/>
              </a:ext>
            </a:extLst>
          </p:cNvPr>
          <p:cNvSpPr>
            <a:spLocks noGrp="1"/>
          </p:cNvSpPr>
          <p:nvPr>
            <p:ph type="title"/>
          </p:nvPr>
        </p:nvSpPr>
        <p:spPr>
          <a:xfrm>
            <a:off x="1600200" y="457200"/>
            <a:ext cx="7086600" cy="1143000"/>
          </a:xfrm>
        </p:spPr>
        <p:txBody>
          <a:bodyPr/>
          <a:lstStyle/>
          <a:p>
            <a:r>
              <a:rPr lang="en-US" altLang="en-US"/>
              <a:t>MH Priority: </a:t>
            </a:r>
            <a:br>
              <a:rPr lang="en-US" altLang="en-US"/>
            </a:br>
            <a:r>
              <a:rPr lang="en-US" altLang="en-US" sz="3200"/>
              <a:t>Improve ABCS, Engage Patients in Heart Healthy Behavior</a:t>
            </a:r>
          </a:p>
        </p:txBody>
      </p:sp>
      <p:sp>
        <p:nvSpPr>
          <p:cNvPr id="3" name="Content Placeholder 2">
            <a:extLst>
              <a:ext uri="{FF2B5EF4-FFF2-40B4-BE49-F238E27FC236}">
                <a16:creationId xmlns:a16="http://schemas.microsoft.com/office/drawing/2014/main" id="{70F50D4E-FFA5-40A5-81E6-66E681E23E4A}"/>
              </a:ext>
            </a:extLst>
          </p:cNvPr>
          <p:cNvSpPr>
            <a:spLocks noGrp="1"/>
          </p:cNvSpPr>
          <p:nvPr>
            <p:ph idx="1"/>
          </p:nvPr>
        </p:nvSpPr>
        <p:spPr/>
        <p:txBody>
          <a:bodyPr/>
          <a:lstStyle/>
          <a:p>
            <a:pPr>
              <a:defRPr/>
            </a:pPr>
            <a:r>
              <a:rPr lang="en-US" dirty="0"/>
              <a:t>Increasing use of lifestyle change programs for chronic disease management and prevention</a:t>
            </a:r>
          </a:p>
          <a:p>
            <a:pPr lvl="1">
              <a:defRPr/>
            </a:pPr>
            <a:r>
              <a:rPr lang="en-US" dirty="0"/>
              <a:t>Technical assistance contractors to provide targeted TA and professional development to providers</a:t>
            </a:r>
          </a:p>
          <a:p>
            <a:pPr lvl="1">
              <a:defRPr/>
            </a:pPr>
            <a:r>
              <a:rPr lang="en-US" dirty="0"/>
              <a:t>Mini-grants for Diabetes Prevention Programs</a:t>
            </a:r>
          </a:p>
          <a:p>
            <a:pPr marL="0" indent="0">
              <a:buFontTx/>
              <a:buNone/>
              <a:defRPr/>
            </a:pPr>
            <a:endParaRPr lang="en-US" dirty="0"/>
          </a:p>
        </p:txBody>
      </p:sp>
    </p:spTree>
    <p:extLst>
      <p:ext uri="{BB962C8B-B14F-4D97-AF65-F5344CB8AC3E}">
        <p14:creationId xmlns:p14="http://schemas.microsoft.com/office/powerpoint/2010/main" val="285311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FEF1E1A9-8749-4D01-A353-83D1891B5561}"/>
              </a:ext>
            </a:extLst>
          </p:cNvPr>
          <p:cNvSpPr>
            <a:spLocks noGrp="1"/>
          </p:cNvSpPr>
          <p:nvPr>
            <p:ph type="title"/>
          </p:nvPr>
        </p:nvSpPr>
        <p:spPr>
          <a:xfrm>
            <a:off x="1600200" y="457200"/>
            <a:ext cx="7086600" cy="1143000"/>
          </a:xfrm>
        </p:spPr>
        <p:txBody>
          <a:bodyPr/>
          <a:lstStyle/>
          <a:p>
            <a:r>
              <a:rPr lang="en-US" altLang="en-US"/>
              <a:t>MH Priority: </a:t>
            </a:r>
            <a:br>
              <a:rPr lang="en-US" altLang="en-US"/>
            </a:br>
            <a:r>
              <a:rPr lang="en-US" altLang="en-US" sz="3200"/>
              <a:t>Improve ABCS, Engage Patients in Heart Healthy Behavior</a:t>
            </a:r>
          </a:p>
        </p:txBody>
      </p:sp>
      <p:sp>
        <p:nvSpPr>
          <p:cNvPr id="26627" name="Content Placeholder 2">
            <a:extLst>
              <a:ext uri="{FF2B5EF4-FFF2-40B4-BE49-F238E27FC236}">
                <a16:creationId xmlns:a16="http://schemas.microsoft.com/office/drawing/2014/main" id="{D8CF3D0C-A6FF-407F-8D58-328298413012}"/>
              </a:ext>
            </a:extLst>
          </p:cNvPr>
          <p:cNvSpPr>
            <a:spLocks noGrp="1"/>
          </p:cNvSpPr>
          <p:nvPr>
            <p:ph idx="1"/>
          </p:nvPr>
        </p:nvSpPr>
        <p:spPr/>
        <p:txBody>
          <a:bodyPr/>
          <a:lstStyle/>
          <a:p>
            <a:r>
              <a:rPr lang="en-US" altLang="en-US"/>
              <a:t>Integrated Pharmacy Project</a:t>
            </a:r>
          </a:p>
          <a:p>
            <a:pPr lvl="1"/>
            <a:r>
              <a:rPr lang="en-US" altLang="en-US"/>
              <a:t>Partnership with University of Wyoming School of Pharmacy</a:t>
            </a:r>
          </a:p>
          <a:p>
            <a:pPr lvl="1"/>
            <a:r>
              <a:rPr lang="en-US" altLang="en-US"/>
              <a:t>Enrolling pharmacists through the Practice-Based Research Network</a:t>
            </a:r>
          </a:p>
          <a:p>
            <a:pPr lvl="1"/>
            <a:r>
              <a:rPr lang="en-US" altLang="en-US"/>
              <a:t>Training on motivational interviewing, CDSME, and appropriate referrals to community resources</a:t>
            </a:r>
          </a:p>
          <a:p>
            <a:pPr lvl="1"/>
            <a:r>
              <a:rPr lang="en-US" altLang="en-US"/>
              <a:t>Use of Pharmacists’ Patient Care Process and Collaborative Practice Agreements</a:t>
            </a:r>
          </a:p>
        </p:txBody>
      </p:sp>
    </p:spTree>
    <p:extLst>
      <p:ext uri="{BB962C8B-B14F-4D97-AF65-F5344CB8AC3E}">
        <p14:creationId xmlns:p14="http://schemas.microsoft.com/office/powerpoint/2010/main" val="108756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C213279F-4BA6-4C59-8AAB-DB5A13470E1F}"/>
              </a:ext>
            </a:extLst>
          </p:cNvPr>
          <p:cNvSpPr>
            <a:spLocks noGrp="1"/>
          </p:cNvSpPr>
          <p:nvPr>
            <p:ph type="title"/>
          </p:nvPr>
        </p:nvSpPr>
        <p:spPr>
          <a:xfrm>
            <a:off x="1600200" y="457200"/>
            <a:ext cx="7086600" cy="1143000"/>
          </a:xfrm>
        </p:spPr>
        <p:txBody>
          <a:bodyPr/>
          <a:lstStyle/>
          <a:p>
            <a:r>
              <a:rPr lang="en-US" altLang="en-US"/>
              <a:t>MH Priority: </a:t>
            </a:r>
            <a:br>
              <a:rPr lang="en-US" altLang="en-US"/>
            </a:br>
            <a:r>
              <a:rPr lang="en-US" altLang="en-US" sz="3200"/>
              <a:t>Improve ABCS, Engage Patients in Heart Healthy Behavior</a:t>
            </a:r>
          </a:p>
        </p:txBody>
      </p:sp>
      <p:sp>
        <p:nvSpPr>
          <p:cNvPr id="27651" name="Content Placeholder 2">
            <a:extLst>
              <a:ext uri="{FF2B5EF4-FFF2-40B4-BE49-F238E27FC236}">
                <a16:creationId xmlns:a16="http://schemas.microsoft.com/office/drawing/2014/main" id="{C74CA4BA-D472-478B-90D0-1BB2A5928EE1}"/>
              </a:ext>
            </a:extLst>
          </p:cNvPr>
          <p:cNvSpPr>
            <a:spLocks noGrp="1"/>
          </p:cNvSpPr>
          <p:nvPr>
            <p:ph idx="1"/>
          </p:nvPr>
        </p:nvSpPr>
        <p:spPr/>
        <p:txBody>
          <a:bodyPr/>
          <a:lstStyle/>
          <a:p>
            <a:r>
              <a:rPr lang="en-US" altLang="en-US"/>
              <a:t>Using HIE for Chronic Care Management</a:t>
            </a:r>
          </a:p>
          <a:p>
            <a:pPr lvl="1"/>
            <a:r>
              <a:rPr lang="en-US" altLang="en-US"/>
              <a:t>Select group of high-needs practices</a:t>
            </a:r>
          </a:p>
          <a:p>
            <a:pPr lvl="1"/>
            <a:r>
              <a:rPr lang="en-US" altLang="en-US"/>
              <a:t>Receiving support on use of Electronic Health Records, reporting of clinical quality measures, and improving patient care for patients with chronic diseases</a:t>
            </a:r>
          </a:p>
          <a:p>
            <a:pPr lvl="1"/>
            <a:r>
              <a:rPr lang="en-US" altLang="en-US"/>
              <a:t>Technical assistance and support provided through Mountain Pacific Quality Health Foundation</a:t>
            </a:r>
          </a:p>
        </p:txBody>
      </p:sp>
    </p:spTree>
    <p:extLst>
      <p:ext uri="{BB962C8B-B14F-4D97-AF65-F5344CB8AC3E}">
        <p14:creationId xmlns:p14="http://schemas.microsoft.com/office/powerpoint/2010/main" val="161471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2E691-FBA0-41B3-B1AD-31E3238DBE46}"/>
              </a:ext>
            </a:extLst>
          </p:cNvPr>
          <p:cNvSpPr>
            <a:spLocks noGrp="1"/>
          </p:cNvSpPr>
          <p:nvPr>
            <p:ph type="ctrTitle"/>
          </p:nvPr>
        </p:nvSpPr>
        <p:spPr>
          <a:xfrm>
            <a:off x="2209800" y="2057400"/>
            <a:ext cx="6172200" cy="1512888"/>
          </a:xfrm>
        </p:spPr>
        <p:txBody>
          <a:bodyPr/>
          <a:lstStyle/>
          <a:p>
            <a:pPr algn="ctr" fontAlgn="auto">
              <a:spcAft>
                <a:spcPts val="0"/>
              </a:spcAft>
              <a:defRPr/>
            </a:pPr>
            <a:r>
              <a:rPr lang="en-US" sz="3600" dirty="0"/>
              <a:t>Tobacco Prevention and Control Updates</a:t>
            </a:r>
          </a:p>
        </p:txBody>
      </p:sp>
    </p:spTree>
    <p:extLst>
      <p:ext uri="{BB962C8B-B14F-4D97-AF65-F5344CB8AC3E}">
        <p14:creationId xmlns:p14="http://schemas.microsoft.com/office/powerpoint/2010/main" val="592364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82DD0D-6162-497C-9D1B-AD23113AA206}"/>
              </a:ext>
            </a:extLst>
          </p:cNvPr>
          <p:cNvSpPr>
            <a:spLocks noGrp="1"/>
          </p:cNvSpPr>
          <p:nvPr>
            <p:ph sz="quarter" idx="1"/>
          </p:nvPr>
        </p:nvSpPr>
        <p:spPr>
          <a:xfrm>
            <a:off x="457200" y="533400"/>
            <a:ext cx="7467600" cy="5940425"/>
          </a:xfrm>
        </p:spPr>
        <p:txBody>
          <a:bodyPr>
            <a:normAutofit/>
          </a:bodyPr>
          <a:lstStyle/>
          <a:p>
            <a:pPr marL="274320" indent="-274320" fontAlgn="auto">
              <a:spcAft>
                <a:spcPts val="0"/>
              </a:spcAft>
              <a:buFont typeface="Wingdings"/>
              <a:buChar char=""/>
              <a:defRPr/>
            </a:pPr>
            <a:r>
              <a:rPr lang="en-US" dirty="0"/>
              <a:t>Goal 1: Increase Cessation</a:t>
            </a:r>
          </a:p>
          <a:p>
            <a:pPr marL="640080" lvl="1" indent="-274320" fontAlgn="auto">
              <a:spcAft>
                <a:spcPts val="0"/>
              </a:spcAft>
              <a:buClr>
                <a:srgbClr val="72A376"/>
              </a:buClr>
              <a:buFont typeface="Wingdings 2"/>
              <a:buChar char=""/>
              <a:defRPr/>
            </a:pPr>
            <a:r>
              <a:rPr lang="en-US" dirty="0">
                <a:solidFill>
                  <a:prstClr val="black"/>
                </a:solidFill>
              </a:rPr>
              <a:t>Provide Chantix at no cost to participants</a:t>
            </a:r>
            <a:endParaRPr lang="en-US" dirty="0"/>
          </a:p>
          <a:p>
            <a:pPr marL="640080" lvl="1" indent="-274320" fontAlgn="auto">
              <a:spcAft>
                <a:spcPts val="0"/>
              </a:spcAft>
              <a:buFont typeface="Wingdings 2"/>
              <a:buChar char=""/>
              <a:defRPr/>
            </a:pPr>
            <a:r>
              <a:rPr lang="en-US" dirty="0"/>
              <a:t>31% </a:t>
            </a:r>
            <a:r>
              <a:rPr lang="en-US" dirty="0" err="1"/>
              <a:t>NRT+Coaching</a:t>
            </a:r>
            <a:r>
              <a:rPr lang="en-US" dirty="0"/>
              <a:t> Quit rate</a:t>
            </a:r>
          </a:p>
          <a:p>
            <a:pPr marL="640080" lvl="1" indent="-274320" fontAlgn="auto">
              <a:spcAft>
                <a:spcPts val="0"/>
              </a:spcAft>
              <a:buFont typeface="Wingdings 2"/>
              <a:buChar char=""/>
              <a:defRPr/>
            </a:pPr>
            <a:r>
              <a:rPr lang="en-US" dirty="0"/>
              <a:t>44% </a:t>
            </a:r>
            <a:r>
              <a:rPr lang="en-US" dirty="0" err="1"/>
              <a:t>Chantix+Coaching</a:t>
            </a:r>
            <a:r>
              <a:rPr lang="en-US" dirty="0"/>
              <a:t> Quit rate</a:t>
            </a:r>
          </a:p>
          <a:p>
            <a:pPr marL="365760" lvl="1" indent="0" fontAlgn="auto">
              <a:spcAft>
                <a:spcPts val="0"/>
              </a:spcAft>
              <a:buFont typeface="Wingdings 2"/>
              <a:buNone/>
              <a:defRPr/>
            </a:pPr>
            <a:endParaRPr lang="en-US" dirty="0"/>
          </a:p>
          <a:p>
            <a:pPr marL="274320" indent="-274320" fontAlgn="auto">
              <a:spcAft>
                <a:spcPts val="0"/>
              </a:spcAft>
              <a:buFont typeface="Wingdings"/>
              <a:buChar char=""/>
              <a:defRPr/>
            </a:pPr>
            <a:r>
              <a:rPr lang="en-US" dirty="0"/>
              <a:t>Goal 2: Decrease Youth Initiation</a:t>
            </a:r>
          </a:p>
          <a:p>
            <a:pPr marL="640080" lvl="1" indent="-274320" fontAlgn="auto">
              <a:spcAft>
                <a:spcPts val="0"/>
              </a:spcAft>
              <a:buFont typeface="Wingdings 2"/>
              <a:buChar char=""/>
              <a:defRPr/>
            </a:pPr>
            <a:r>
              <a:rPr lang="en-US" dirty="0"/>
              <a:t>Stay Fresh campaign launched in March</a:t>
            </a:r>
          </a:p>
          <a:p>
            <a:pPr marL="640080" lvl="1" indent="-274320" fontAlgn="auto">
              <a:spcAft>
                <a:spcPts val="0"/>
              </a:spcAft>
              <a:buFont typeface="Wingdings 2"/>
              <a:buChar char=""/>
              <a:defRPr/>
            </a:pPr>
            <a:r>
              <a:rPr lang="en-US" dirty="0"/>
              <a:t>Peer to peer messaging</a:t>
            </a:r>
          </a:p>
          <a:p>
            <a:pPr marL="640080" lvl="1" indent="-274320" fontAlgn="auto">
              <a:spcAft>
                <a:spcPts val="0"/>
              </a:spcAft>
              <a:buFont typeface="Wingdings 2"/>
              <a:buChar char=""/>
              <a:defRPr/>
            </a:pPr>
            <a:r>
              <a:rPr lang="en-US" dirty="0"/>
              <a:t>Empowering and educating youth to make their own decision</a:t>
            </a:r>
          </a:p>
          <a:p>
            <a:pPr marL="640080" lvl="1" indent="-274320" fontAlgn="auto">
              <a:spcAft>
                <a:spcPts val="0"/>
              </a:spcAft>
              <a:buFont typeface="Wingdings 2"/>
              <a:buChar char=""/>
              <a:defRPr/>
            </a:pPr>
            <a:r>
              <a:rPr lang="en-US" dirty="0">
                <a:hlinkClick r:id="rId2"/>
              </a:rPr>
              <a:t>Oh Vape No </a:t>
            </a:r>
            <a:endParaRPr lang="en-US" dirty="0"/>
          </a:p>
          <a:p>
            <a:pPr marL="640080" lvl="1" indent="-274320" fontAlgn="auto">
              <a:spcAft>
                <a:spcPts val="0"/>
              </a:spcAft>
              <a:buFont typeface="Wingdings 2"/>
              <a:buChar char=""/>
              <a:defRPr/>
            </a:pPr>
            <a:r>
              <a:rPr lang="en-US" dirty="0">
                <a:hlinkClick r:id="rId3"/>
              </a:rPr>
              <a:t>Not as bad is still no good</a:t>
            </a:r>
            <a:endParaRPr lang="en-US" dirty="0"/>
          </a:p>
        </p:txBody>
      </p:sp>
    </p:spTree>
    <p:extLst>
      <p:ext uri="{BB962C8B-B14F-4D97-AF65-F5344CB8AC3E}">
        <p14:creationId xmlns:p14="http://schemas.microsoft.com/office/powerpoint/2010/main" val="3578652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s://lh5.googleusercontent.com/3GM0NKZaqsrZ0t1TAh70A0GVx9nDUSFyf-eid_JFm5FBeVQajx0-YmUDjdWEiZ7VIx4mqVABhB3QKCh7MLzswiVlJhZcV0ZXttl_px3IhTSZOvx_-ZBkWtudmF1-SHO9cqzorcYZ">
            <a:extLst>
              <a:ext uri="{FF2B5EF4-FFF2-40B4-BE49-F238E27FC236}">
                <a16:creationId xmlns:a16="http://schemas.microsoft.com/office/drawing/2014/main" id="{BC9724E7-D7DF-40FB-A4E8-21D635444FEE}"/>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541338" y="762000"/>
            <a:ext cx="7847012" cy="4876800"/>
          </a:xfrm>
          <a:noFill/>
        </p:spPr>
      </p:pic>
    </p:spTree>
    <p:extLst>
      <p:ext uri="{BB962C8B-B14F-4D97-AF65-F5344CB8AC3E}">
        <p14:creationId xmlns:p14="http://schemas.microsoft.com/office/powerpoint/2010/main" val="314186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s://lh6.googleusercontent.com/pFVfL0UB9rQIHSGkQKlqDx5YkOlw2_KUErNVYvNKW8Dtr5HCWKJ128cVyoQPR6QsXtw5KAHlt6XnKUibmo2SHcQJiNlGiNyob-lJnzTLZGJg-Bd3PmSl1bUHO6OyL8t9u6wHE1Zg">
            <a:extLst>
              <a:ext uri="{FF2B5EF4-FFF2-40B4-BE49-F238E27FC236}">
                <a16:creationId xmlns:a16="http://schemas.microsoft.com/office/drawing/2014/main" id="{D71D1621-D4F5-476A-900E-F7C9BF53F425}"/>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914400" y="457200"/>
            <a:ext cx="7239000" cy="5813425"/>
          </a:xfrm>
          <a:noFill/>
        </p:spPr>
      </p:pic>
    </p:spTree>
    <p:extLst>
      <p:ext uri="{BB962C8B-B14F-4D97-AF65-F5344CB8AC3E}">
        <p14:creationId xmlns:p14="http://schemas.microsoft.com/office/powerpoint/2010/main" val="3071735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66326C-8EBF-414F-A84C-62B71C975F6B}"/>
              </a:ext>
            </a:extLst>
          </p:cNvPr>
          <p:cNvSpPr>
            <a:spLocks noGrp="1"/>
          </p:cNvSpPr>
          <p:nvPr>
            <p:ph sz="quarter" idx="1"/>
          </p:nvPr>
        </p:nvSpPr>
        <p:spPr>
          <a:xfrm>
            <a:off x="457200" y="533400"/>
            <a:ext cx="7467600" cy="5940425"/>
          </a:xfrm>
        </p:spPr>
        <p:txBody>
          <a:bodyPr>
            <a:normAutofit/>
          </a:bodyPr>
          <a:lstStyle/>
          <a:p>
            <a:pPr marL="274320" indent="-274320" fontAlgn="auto">
              <a:spcAft>
                <a:spcPts val="0"/>
              </a:spcAft>
              <a:buFont typeface="Wingdings"/>
              <a:buChar char=""/>
              <a:defRPr/>
            </a:pPr>
            <a:r>
              <a:rPr lang="en-US" dirty="0"/>
              <a:t>Goal 3: Reduce secondhand smoke</a:t>
            </a:r>
          </a:p>
          <a:p>
            <a:pPr marL="640080" lvl="1" indent="-274320" fontAlgn="auto">
              <a:spcAft>
                <a:spcPts val="0"/>
              </a:spcAft>
              <a:buFont typeface="Wingdings 2"/>
              <a:buChar char=""/>
              <a:defRPr/>
            </a:pPr>
            <a:r>
              <a:rPr lang="en-US" dirty="0"/>
              <a:t>Beginning work on secondhand smoke campaign</a:t>
            </a:r>
          </a:p>
          <a:p>
            <a:pPr lvl="2" indent="-182880" fontAlgn="auto">
              <a:spcAft>
                <a:spcPts val="0"/>
              </a:spcAft>
              <a:buClr>
                <a:schemeClr val="accent1">
                  <a:shade val="75000"/>
                </a:schemeClr>
              </a:buClr>
              <a:buFont typeface="Wingdings"/>
              <a:buChar char=""/>
              <a:defRPr/>
            </a:pPr>
            <a:r>
              <a:rPr lang="en-US" sz="2000" dirty="0"/>
              <a:t>ETA Sept/Oct 2018</a:t>
            </a:r>
          </a:p>
          <a:p>
            <a:pPr marL="640080" lvl="1" indent="-274320" fontAlgn="auto">
              <a:spcAft>
                <a:spcPts val="0"/>
              </a:spcAft>
              <a:buFont typeface="Wingdings 2"/>
              <a:buChar char=""/>
              <a:defRPr/>
            </a:pPr>
            <a:r>
              <a:rPr lang="en-US" dirty="0"/>
              <a:t>Educate parents on the danger of smoking around their kids</a:t>
            </a:r>
          </a:p>
          <a:p>
            <a:pPr marL="640080" lvl="1" indent="-274320" fontAlgn="auto">
              <a:spcAft>
                <a:spcPts val="0"/>
              </a:spcAft>
              <a:buFont typeface="Wingdings 2"/>
              <a:buChar char=""/>
              <a:defRPr/>
            </a:pPr>
            <a:r>
              <a:rPr lang="en-US" dirty="0"/>
              <a:t>Reduce indoor exposure to secondhand smoke</a:t>
            </a:r>
          </a:p>
          <a:p>
            <a:pPr marL="365760" lvl="1" indent="0" fontAlgn="auto">
              <a:spcAft>
                <a:spcPts val="0"/>
              </a:spcAft>
              <a:buFont typeface="Wingdings 2"/>
              <a:buNone/>
              <a:defRPr/>
            </a:pPr>
            <a:endParaRPr lang="en-US" dirty="0"/>
          </a:p>
          <a:p>
            <a:pPr marL="274320" indent="-274320" fontAlgn="auto">
              <a:spcAft>
                <a:spcPts val="0"/>
              </a:spcAft>
              <a:buFont typeface="Wingdings"/>
              <a:buChar char=""/>
              <a:defRPr/>
            </a:pPr>
            <a:endParaRPr lang="en-US" dirty="0"/>
          </a:p>
        </p:txBody>
      </p:sp>
      <p:pic>
        <p:nvPicPr>
          <p:cNvPr id="32771" name="Picture 1">
            <a:extLst>
              <a:ext uri="{FF2B5EF4-FFF2-40B4-BE49-F238E27FC236}">
                <a16:creationId xmlns:a16="http://schemas.microsoft.com/office/drawing/2014/main" id="{1449D642-4756-4700-8783-C8C614ED9663}"/>
              </a:ext>
            </a:extLst>
          </p:cNvPr>
          <p:cNvPicPr>
            <a:picLocks noChangeAspect="1"/>
          </p:cNvPicPr>
          <p:nvPr/>
        </p:nvPicPr>
        <p:blipFill>
          <a:blip r:embed="rId2">
            <a:extLst>
              <a:ext uri="{28A0092B-C50C-407E-A947-70E740481C1C}">
                <a14:useLocalDpi xmlns:a14="http://schemas.microsoft.com/office/drawing/2010/main" val="0"/>
              </a:ext>
            </a:extLst>
          </a:blip>
          <a:srcRect b="23882"/>
          <a:stretch>
            <a:fillRect/>
          </a:stretch>
        </p:blipFill>
        <p:spPr bwMode="auto">
          <a:xfrm>
            <a:off x="838200" y="2895600"/>
            <a:ext cx="6705600" cy="38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91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2">
            <a:extLst>
              <a:ext uri="{FF2B5EF4-FFF2-40B4-BE49-F238E27FC236}">
                <a16:creationId xmlns:a16="http://schemas.microsoft.com/office/drawing/2014/main" id="{9BEC8352-FBA7-4EE8-A7E0-9D140606E645}"/>
              </a:ext>
            </a:extLst>
          </p:cNvPr>
          <p:cNvSpPr>
            <a:spLocks noGrp="1"/>
          </p:cNvSpPr>
          <p:nvPr>
            <p:ph sz="quarter" idx="1"/>
          </p:nvPr>
        </p:nvSpPr>
        <p:spPr>
          <a:xfrm>
            <a:off x="457200" y="1600200"/>
            <a:ext cx="7467600" cy="4873625"/>
          </a:xfrm>
        </p:spPr>
        <p:txBody>
          <a:bodyPr/>
          <a:lstStyle/>
          <a:p>
            <a:r>
              <a:rPr lang="en-US" altLang="en-US"/>
              <a:t>Goal 4: Decrease disparities</a:t>
            </a:r>
          </a:p>
          <a:p>
            <a:pPr lvl="1"/>
            <a:r>
              <a:rPr lang="en-US" altLang="en-US"/>
              <a:t>Cessation focus on AI, Pregnant women, and those with behavioral health issues (anxiety, depression)</a:t>
            </a:r>
          </a:p>
          <a:p>
            <a:pPr lvl="1"/>
            <a:r>
              <a:rPr lang="en-US" altLang="en-US"/>
              <a:t>E-Coaching pilot to increase reach to younger population</a:t>
            </a:r>
          </a:p>
          <a:p>
            <a:pPr lvl="1"/>
            <a:r>
              <a:rPr lang="en-US" altLang="en-US"/>
              <a:t>LGBT cultural competency training for cessation coaches.</a:t>
            </a:r>
          </a:p>
          <a:p>
            <a:endParaRPr lang="en-US" altLang="en-US"/>
          </a:p>
        </p:txBody>
      </p:sp>
    </p:spTree>
    <p:extLst>
      <p:ext uri="{BB962C8B-B14F-4D97-AF65-F5344CB8AC3E}">
        <p14:creationId xmlns:p14="http://schemas.microsoft.com/office/powerpoint/2010/main" val="26346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a:extLst>
              <a:ext uri="{FF2B5EF4-FFF2-40B4-BE49-F238E27FC236}">
                <a16:creationId xmlns:a16="http://schemas.microsoft.com/office/drawing/2014/main" id="{BDB7BA87-C710-42A0-9FB8-21C7D963695F}"/>
              </a:ext>
            </a:extLst>
          </p:cNvPr>
          <p:cNvPicPr>
            <a:picLocks noChangeAspect="1"/>
          </p:cNvPicPr>
          <p:nvPr/>
        </p:nvPicPr>
        <p:blipFill>
          <a:blip r:embed="rId3"/>
          <a:stretch>
            <a:fillRect/>
          </a:stretch>
        </p:blipFill>
        <p:spPr>
          <a:xfrm>
            <a:off x="2695809" y="1580404"/>
            <a:ext cx="3752381" cy="1923810"/>
          </a:xfrm>
          <a:prstGeom prst="rect">
            <a:avLst/>
          </a:prstGeom>
        </p:spPr>
      </p:pic>
      <p:graphicFrame>
        <p:nvGraphicFramePr>
          <p:cNvPr id="8" name="Table 7">
            <a:extLst>
              <a:ext uri="{FF2B5EF4-FFF2-40B4-BE49-F238E27FC236}">
                <a16:creationId xmlns:a16="http://schemas.microsoft.com/office/drawing/2014/main" id="{2F3DADBC-E40B-41B7-89B7-CDF70801CEFA}"/>
              </a:ext>
            </a:extLst>
          </p:cNvPr>
          <p:cNvGraphicFramePr>
            <a:graphicFrameLocks noGrp="1"/>
          </p:cNvGraphicFramePr>
          <p:nvPr>
            <p:extLst>
              <p:ext uri="{D42A27DB-BD31-4B8C-83A1-F6EECF244321}">
                <p14:modId xmlns:p14="http://schemas.microsoft.com/office/powerpoint/2010/main" val="3568654209"/>
              </p:ext>
            </p:extLst>
          </p:nvPr>
        </p:nvGraphicFramePr>
        <p:xfrm>
          <a:off x="114299" y="1180294"/>
          <a:ext cx="8915400" cy="4461556"/>
        </p:xfrm>
        <a:graphic>
          <a:graphicData uri="http://schemas.openxmlformats.org/drawingml/2006/table">
            <a:tbl>
              <a:tblPr/>
              <a:tblGrid>
                <a:gridCol w="1162579">
                  <a:extLst>
                    <a:ext uri="{9D8B030D-6E8A-4147-A177-3AD203B41FA5}">
                      <a16:colId xmlns:a16="http://schemas.microsoft.com/office/drawing/2014/main" val="2839422375"/>
                    </a:ext>
                  </a:extLst>
                </a:gridCol>
                <a:gridCol w="659294">
                  <a:extLst>
                    <a:ext uri="{9D8B030D-6E8A-4147-A177-3AD203B41FA5}">
                      <a16:colId xmlns:a16="http://schemas.microsoft.com/office/drawing/2014/main" val="2528396779"/>
                    </a:ext>
                  </a:extLst>
                </a:gridCol>
                <a:gridCol w="3723964">
                  <a:extLst>
                    <a:ext uri="{9D8B030D-6E8A-4147-A177-3AD203B41FA5}">
                      <a16:colId xmlns:a16="http://schemas.microsoft.com/office/drawing/2014/main" val="1620409857"/>
                    </a:ext>
                  </a:extLst>
                </a:gridCol>
                <a:gridCol w="3369563">
                  <a:extLst>
                    <a:ext uri="{9D8B030D-6E8A-4147-A177-3AD203B41FA5}">
                      <a16:colId xmlns:a16="http://schemas.microsoft.com/office/drawing/2014/main" val="4283252715"/>
                    </a:ext>
                  </a:extLst>
                </a:gridCol>
              </a:tblGrid>
              <a:tr h="318960">
                <a:tc>
                  <a:txBody>
                    <a:bodyPr/>
                    <a:lstStyle/>
                    <a:p>
                      <a:pPr marL="0" marR="0" fontAlgn="b">
                        <a:lnSpc>
                          <a:spcPct val="107000"/>
                        </a:lnSpc>
                        <a:spcBef>
                          <a:spcPts val="0"/>
                        </a:spcBef>
                        <a:spcAft>
                          <a:spcPts val="0"/>
                        </a:spcAft>
                      </a:pPr>
                      <a:r>
                        <a:rPr lang="en-US" sz="14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9:00 AM</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gridSpan="2">
                  <a:txBody>
                    <a:bodyPr/>
                    <a:lstStyle/>
                    <a:p>
                      <a:pPr marL="342900" marR="0" lvl="0" indent="-342900" fontAlgn="b">
                        <a:lnSpc>
                          <a:spcPct val="107000"/>
                        </a:lnSpc>
                        <a:spcBef>
                          <a:spcPts val="0"/>
                        </a:spcBef>
                        <a:spcAft>
                          <a:spcPts val="0"/>
                        </a:spcAft>
                        <a:buFont typeface="Courier New" panose="02070309020205020404" pitchFamily="49" charset="0"/>
                        <a:buChar char="o"/>
                      </a:pPr>
                      <a:r>
                        <a:rPr lang="en-US" sz="16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Welcome and Overview</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hMerge="1">
                  <a:txBody>
                    <a:bodyPr/>
                    <a:lstStyle/>
                    <a:p>
                      <a:endParaRPr lang="en-US"/>
                    </a:p>
                  </a:txBody>
                  <a:tcPr/>
                </a:tc>
                <a:tc>
                  <a:txBody>
                    <a:bodyPr/>
                    <a:lstStyle/>
                    <a:p>
                      <a:pPr marL="0" marR="0" lvl="0" indent="0" fontAlgn="b">
                        <a:lnSpc>
                          <a:spcPct val="107000"/>
                        </a:lnSpc>
                        <a:spcBef>
                          <a:spcPts val="0"/>
                        </a:spcBef>
                        <a:spcAft>
                          <a:spcPts val="0"/>
                        </a:spcAft>
                        <a:buFont typeface="Courier New" panose="02070309020205020404" pitchFamily="49" charset="0"/>
                        <a:buNone/>
                      </a:pPr>
                      <a:r>
                        <a:rPr lang="en-US" sz="1400" b="1" kern="12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John Clymer &amp; Julie Harvill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2021524358"/>
                  </a:ext>
                </a:extLst>
              </a:tr>
              <a:tr h="319430">
                <a:tc>
                  <a:txBody>
                    <a:bodyPr/>
                    <a:lstStyle/>
                    <a:p>
                      <a:endParaRPr lang="en-US" sz="1200" dirty="0">
                        <a:effectLst/>
                        <a:latin typeface="Calibri" panose="020F0502020204030204" pitchFamily="34" charset="0"/>
                      </a:endParaRPr>
                    </a:p>
                  </a:txBody>
                  <a:tcPr marL="68580" marR="68580" marT="0" marB="0" anchor="ctr">
                    <a:lnL>
                      <a:noFill/>
                    </a:lnL>
                    <a:lnR>
                      <a:noFill/>
                    </a:lnR>
                    <a:lnT>
                      <a:noFill/>
                    </a:lnT>
                    <a:lnB>
                      <a:noFill/>
                    </a:lnB>
                  </a:tcPr>
                </a:tc>
                <a:tc gridSpan="2">
                  <a:txBody>
                    <a:bodyPr/>
                    <a:lstStyle/>
                    <a:p>
                      <a:pPr marL="342900" marR="0" lvl="0" indent="-342900" fontAlgn="b">
                        <a:lnSpc>
                          <a:spcPct val="107000"/>
                        </a:lnSpc>
                        <a:spcBef>
                          <a:spcPts val="0"/>
                        </a:spcBef>
                        <a:spcAft>
                          <a:spcPts val="0"/>
                        </a:spcAft>
                        <a:buFont typeface="Courier New" panose="02070309020205020404" pitchFamily="49" charset="0"/>
                        <a:buChar char="o"/>
                      </a:pPr>
                      <a:r>
                        <a:rPr lang="en-US" sz="16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Introductions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hMerge="1">
                  <a:txBody>
                    <a:bodyPr/>
                    <a:lstStyle/>
                    <a:p>
                      <a:endParaRPr lang="en-US"/>
                    </a:p>
                  </a:txBody>
                  <a:tcPr/>
                </a:tc>
                <a:tc>
                  <a:txBody>
                    <a:bodyPr/>
                    <a:lstStyle/>
                    <a:p>
                      <a:pPr marL="0" marR="0" lvl="0" indent="0" fontAlgn="b">
                        <a:lnSpc>
                          <a:spcPct val="107000"/>
                        </a:lnSpc>
                        <a:spcBef>
                          <a:spcPts val="0"/>
                        </a:spcBef>
                        <a:spcAft>
                          <a:spcPts val="0"/>
                        </a:spcAft>
                        <a:buFont typeface="Courier New" panose="02070309020205020404" pitchFamily="49" charset="0"/>
                        <a:buNone/>
                      </a:pPr>
                      <a:r>
                        <a:rPr lang="en-US" sz="1400" b="1" kern="12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John Bartkus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1439377667"/>
                  </a:ext>
                </a:extLst>
              </a:tr>
              <a:tr h="319430">
                <a:tc>
                  <a:txBody>
                    <a:bodyPr/>
                    <a:lstStyle/>
                    <a:p>
                      <a:endParaRPr lang="en-US" sz="1200" dirty="0">
                        <a:effectLst/>
                        <a:latin typeface="Calibri" panose="020F0502020204030204" pitchFamily="34" charset="0"/>
                      </a:endParaRPr>
                    </a:p>
                  </a:txBody>
                  <a:tcPr marL="68580" marR="68580" marT="0" marB="0" anchor="ctr">
                    <a:lnL>
                      <a:noFill/>
                    </a:lnL>
                    <a:lnR>
                      <a:noFill/>
                    </a:lnR>
                    <a:lnT>
                      <a:noFill/>
                    </a:lnT>
                    <a:lnB>
                      <a:noFill/>
                    </a:lnB>
                  </a:tcPr>
                </a:tc>
                <a:tc gridSpan="2">
                  <a:txBody>
                    <a:bodyPr/>
                    <a:lstStyle/>
                    <a:p>
                      <a:pPr marL="342900" marR="0" lvl="0" indent="-342900" fontAlgn="b">
                        <a:lnSpc>
                          <a:spcPct val="107000"/>
                        </a:lnSpc>
                        <a:spcBef>
                          <a:spcPts val="0"/>
                        </a:spcBef>
                        <a:spcAft>
                          <a:spcPts val="0"/>
                        </a:spcAft>
                        <a:buFont typeface="Courier New" panose="02070309020205020404" pitchFamily="49" charset="0"/>
                        <a:buChar char="o"/>
                      </a:pPr>
                      <a:r>
                        <a:rPr lang="en-US" sz="16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Million Hearts</a:t>
                      </a:r>
                      <a:r>
                        <a:rPr lang="en-US" sz="1600" b="1" kern="1200" baseline="300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a:t>
                      </a:r>
                      <a:r>
                        <a:rPr lang="en-US" sz="16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2022</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hMerge="1">
                  <a:txBody>
                    <a:bodyPr/>
                    <a:lstStyle/>
                    <a:p>
                      <a:endParaRPr lang="en-US"/>
                    </a:p>
                  </a:txBody>
                  <a:tcPr/>
                </a:tc>
                <a:tc>
                  <a:txBody>
                    <a:bodyPr/>
                    <a:lstStyle/>
                    <a:p>
                      <a:pPr marL="0" marR="0" lvl="0" indent="0" fontAlgn="b">
                        <a:lnSpc>
                          <a:spcPct val="107000"/>
                        </a:lnSpc>
                        <a:spcBef>
                          <a:spcPts val="0"/>
                        </a:spcBef>
                        <a:spcAft>
                          <a:spcPts val="0"/>
                        </a:spcAft>
                        <a:buFont typeface="Courier New" panose="02070309020205020404" pitchFamily="49" charset="0"/>
                        <a:buNone/>
                      </a:pPr>
                      <a:r>
                        <a:rPr lang="en-US" sz="14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Robin Rinker</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1800253543"/>
                  </a:ext>
                </a:extLst>
              </a:tr>
              <a:tr h="427227">
                <a:tc>
                  <a:txBody>
                    <a:bodyPr/>
                    <a:lstStyle/>
                    <a:p>
                      <a:endParaRPr lang="en-US" sz="1200">
                        <a:effectLst/>
                        <a:latin typeface="Calibri" panose="020F0502020204030204" pitchFamily="34" charset="0"/>
                      </a:endParaRPr>
                    </a:p>
                  </a:txBody>
                  <a:tcPr marL="68580" marR="68580" marT="0" marB="0" anchor="ctr">
                    <a:lnL>
                      <a:noFill/>
                    </a:lnL>
                    <a:lnR>
                      <a:noFill/>
                    </a:lnR>
                    <a:lnT>
                      <a:noFill/>
                    </a:lnT>
                    <a:lnB>
                      <a:noFill/>
                    </a:lnB>
                  </a:tcPr>
                </a:tc>
                <a:tc gridSpan="3">
                  <a:txBody>
                    <a:bodyPr/>
                    <a:lstStyle/>
                    <a:p>
                      <a:pPr marL="342900" marR="0" lvl="0" indent="-342900" fontAlgn="b">
                        <a:lnSpc>
                          <a:spcPct val="107000"/>
                        </a:lnSpc>
                        <a:spcBef>
                          <a:spcPts val="0"/>
                        </a:spcBef>
                        <a:spcAft>
                          <a:spcPts val="0"/>
                        </a:spcAft>
                        <a:buFont typeface="Courier New" panose="02070309020205020404" pitchFamily="49" charset="0"/>
                        <a:buChar char="o"/>
                      </a:pPr>
                      <a:r>
                        <a:rPr lang="en-US" sz="16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Programs and Resources that Align with Million Hearts</a:t>
                      </a:r>
                      <a:r>
                        <a:rPr lang="en-US" sz="1600" b="1" kern="1200" baseline="300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1600" b="1" baseline="30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hMerge="1">
                  <a:txBody>
                    <a:bodyPr/>
                    <a:lstStyle/>
                    <a:p>
                      <a:endParaRPr lang="en-US"/>
                    </a:p>
                  </a:txBody>
                  <a:tcPr/>
                </a:tc>
                <a:tc hMerge="1">
                  <a:txBody>
                    <a:bodyPr/>
                    <a:lstStyle/>
                    <a:p>
                      <a:pPr marL="342900" marR="0" lvl="0" indent="-342900" fontAlgn="b">
                        <a:lnSpc>
                          <a:spcPct val="107000"/>
                        </a:lnSpc>
                        <a:spcBef>
                          <a:spcPts val="0"/>
                        </a:spcBef>
                        <a:spcAft>
                          <a:spcPts val="0"/>
                        </a:spcAft>
                        <a:buFont typeface="Courier New" panose="02070309020205020404" pitchFamily="49" charset="0"/>
                        <a:buChar char="o"/>
                      </a:pPr>
                      <a:endParaRPr lang="en-US" sz="1600" b="1" baseline="30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2247627874"/>
                  </a:ext>
                </a:extLst>
              </a:tr>
              <a:tr h="446858">
                <a:tc>
                  <a:txBody>
                    <a:bodyPr/>
                    <a:lstStyle/>
                    <a:p>
                      <a:endParaRPr lang="en-US" sz="1200">
                        <a:effectLst/>
                        <a:latin typeface="Calibri" panose="020F0502020204030204" pitchFamily="34" charset="0"/>
                      </a:endParaRPr>
                    </a:p>
                  </a:txBody>
                  <a:tcPr marL="68580" marR="68580" marT="0" marB="0" anchor="ctr">
                    <a:lnL>
                      <a:noFill/>
                    </a:lnL>
                    <a:lnR>
                      <a:noFill/>
                    </a:lnR>
                    <a:lnT>
                      <a:noFill/>
                    </a:lnT>
                    <a:lnB>
                      <a:noFill/>
                    </a:lnB>
                  </a:tcPr>
                </a:tc>
                <a:tc>
                  <a:txBody>
                    <a:bodyPr/>
                    <a:lstStyle/>
                    <a:p>
                      <a:endParaRPr lang="en-US" sz="1600" b="1" dirty="0">
                        <a:effectLst/>
                        <a:latin typeface="Calibri" panose="020F0502020204030204" pitchFamily="34" charset="0"/>
                      </a:endParaRPr>
                    </a:p>
                  </a:txBody>
                  <a:tcPr marL="68580" marR="68580" marT="0" marB="0" anchor="ctr">
                    <a:lnL>
                      <a:noFill/>
                    </a:lnL>
                    <a:lnR>
                      <a:noFill/>
                    </a:lnR>
                    <a:lnT>
                      <a:noFill/>
                    </a:lnT>
                    <a:lnB>
                      <a:noFill/>
                    </a:lnB>
                  </a:tcPr>
                </a:tc>
                <a:tc>
                  <a:txBody>
                    <a:bodyPr/>
                    <a:lstStyle/>
                    <a:p>
                      <a:pPr marL="0" marR="0" fontAlgn="b">
                        <a:lnSpc>
                          <a:spcPct val="107000"/>
                        </a:lnSpc>
                        <a:spcBef>
                          <a:spcPts val="0"/>
                        </a:spcBef>
                        <a:spcAft>
                          <a:spcPts val="0"/>
                        </a:spcAft>
                      </a:pPr>
                      <a:r>
                        <a:rPr lang="en-US" sz="14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WY Dept of Health</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indent="0" fontAlgn="b">
                        <a:lnSpc>
                          <a:spcPct val="107000"/>
                        </a:lnSpc>
                        <a:spcBef>
                          <a:spcPts val="0"/>
                        </a:spcBef>
                        <a:spcAft>
                          <a:spcPts val="0"/>
                        </a:spcAft>
                        <a:buFont typeface="Arial" panose="020B0604020202020204" pitchFamily="34" charset="0"/>
                        <a:buNone/>
                      </a:pPr>
                      <a:r>
                        <a:rPr lang="en-US" sz="1400" b="1" kern="12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Hannah</a:t>
                      </a:r>
                      <a:r>
                        <a:rPr lang="en-US" sz="1400" b="1" dirty="0">
                          <a:effectLst/>
                          <a:latin typeface="Calibri" panose="020F0502020204030204" pitchFamily="34" charset="0"/>
                          <a:ea typeface="Calibri" panose="020F0502020204030204" pitchFamily="34" charset="0"/>
                          <a:cs typeface="Times New Roman" panose="02020603050405020304" pitchFamily="18" charset="0"/>
                        </a:rPr>
                        <a:t> </a:t>
                      </a:r>
                      <a:r>
                        <a:rPr lang="en-US" sz="1400" b="1" kern="12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Herold &amp; </a:t>
                      </a:r>
                      <a:r>
                        <a:rPr lang="en-US" sz="1400" b="1" kern="1200" dirty="0" err="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Vitaliy</a:t>
                      </a:r>
                      <a:r>
                        <a:rPr lang="en-US" sz="1400" b="1" kern="12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 </a:t>
                      </a:r>
                      <a:r>
                        <a:rPr lang="en-US" sz="1400" b="1" kern="1200" dirty="0" err="1">
                          <a:solidFill>
                            <a:srgbClr val="FFFFFF"/>
                          </a:solidFill>
                          <a:effectLst/>
                          <a:latin typeface="Arial" panose="020B0604020202020204" pitchFamily="34" charset="0"/>
                          <a:ea typeface="Calibri" panose="020F0502020204030204" pitchFamily="34" charset="0"/>
                          <a:cs typeface="Times New Roman" panose="02020603050405020304" pitchFamily="18" charset="0"/>
                        </a:rPr>
                        <a:t>Kroychik</a:t>
                      </a:r>
                      <a:r>
                        <a:rPr lang="en-US" sz="1400" b="1" kern="12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3585753735"/>
                  </a:ext>
                </a:extLst>
              </a:tr>
              <a:tr h="342274">
                <a:tc>
                  <a:txBody>
                    <a:bodyPr/>
                    <a:lstStyle/>
                    <a:p>
                      <a:endParaRPr lang="en-US" sz="1200" b="1" dirty="0">
                        <a:effectLst/>
                        <a:latin typeface="Calibri" panose="020F0502020204030204" pitchFamily="34" charset="0"/>
                      </a:endParaRPr>
                    </a:p>
                  </a:txBody>
                  <a:tcPr marL="68580" marR="68580" marT="0" marB="0" anchor="ctr">
                    <a:lnL>
                      <a:noFill/>
                    </a:lnL>
                    <a:lnR>
                      <a:noFill/>
                    </a:lnR>
                    <a:lnT>
                      <a:noFill/>
                    </a:lnT>
                    <a:lnB>
                      <a:noFill/>
                    </a:lnB>
                  </a:tcPr>
                </a:tc>
                <a:tc>
                  <a:txBody>
                    <a:bodyPr/>
                    <a:lstStyle/>
                    <a:p>
                      <a:endParaRPr lang="en-US" sz="1600" b="1" dirty="0">
                        <a:effectLst/>
                        <a:latin typeface="Calibri" panose="020F0502020204030204" pitchFamily="34" charset="0"/>
                      </a:endParaRPr>
                    </a:p>
                  </a:txBody>
                  <a:tcPr marL="68580" marR="68580" marT="0" marB="0" anchor="ctr">
                    <a:lnL>
                      <a:noFill/>
                    </a:lnL>
                    <a:lnR>
                      <a:noFill/>
                    </a:lnR>
                    <a:lnT>
                      <a:noFill/>
                    </a:lnT>
                    <a:lnB>
                      <a:noFill/>
                    </a:lnB>
                  </a:tcPr>
                </a:tc>
                <a:tc>
                  <a:txBody>
                    <a:bodyPr/>
                    <a:lstStyle/>
                    <a:p>
                      <a:pPr marL="0" marR="0" fontAlgn="b">
                        <a:lnSpc>
                          <a:spcPct val="107000"/>
                        </a:lnSpc>
                        <a:spcBef>
                          <a:spcPts val="0"/>
                        </a:spcBef>
                        <a:spcAft>
                          <a:spcPts val="0"/>
                        </a:spcAft>
                      </a:pPr>
                      <a:r>
                        <a:rPr lang="en-US" sz="14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Mountain-Pacific Quality Health</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indent="0" fontAlgn="b">
                        <a:lnSpc>
                          <a:spcPct val="107000"/>
                        </a:lnSpc>
                        <a:spcBef>
                          <a:spcPts val="0"/>
                        </a:spcBef>
                        <a:spcAft>
                          <a:spcPts val="0"/>
                        </a:spcAft>
                        <a:buFont typeface="Arial" panose="020B0604020202020204" pitchFamily="34" charset="0"/>
                        <a:buNone/>
                      </a:pPr>
                      <a:r>
                        <a:rPr lang="en-US" sz="1400" b="1" kern="12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Nickola Bratton</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218978054"/>
                  </a:ext>
                </a:extLst>
              </a:tr>
              <a:tr h="370797">
                <a:tc>
                  <a:txBody>
                    <a:bodyPr/>
                    <a:lstStyle/>
                    <a:p>
                      <a:endParaRPr lang="en-US" sz="1200" b="1" dirty="0">
                        <a:effectLst/>
                        <a:latin typeface="Calibri" panose="020F0502020204030204" pitchFamily="34" charset="0"/>
                      </a:endParaRPr>
                    </a:p>
                  </a:txBody>
                  <a:tcPr marL="68580" marR="68580" marT="0" marB="0" anchor="ctr">
                    <a:lnL>
                      <a:noFill/>
                    </a:lnL>
                    <a:lnR>
                      <a:noFill/>
                    </a:lnR>
                    <a:lnT>
                      <a:noFill/>
                    </a:lnT>
                    <a:lnB>
                      <a:noFill/>
                    </a:lnB>
                  </a:tcPr>
                </a:tc>
                <a:tc>
                  <a:txBody>
                    <a:bodyPr/>
                    <a:lstStyle/>
                    <a:p>
                      <a:endParaRPr lang="en-US" sz="1600" b="1" dirty="0">
                        <a:effectLst/>
                        <a:latin typeface="Calibri" panose="020F0502020204030204" pitchFamily="34" charset="0"/>
                      </a:endParaRPr>
                    </a:p>
                  </a:txBody>
                  <a:tcPr marL="68580" marR="68580" marT="0" marB="0" anchor="ctr">
                    <a:lnL>
                      <a:noFill/>
                    </a:lnL>
                    <a:lnR>
                      <a:noFill/>
                    </a:lnR>
                    <a:lnT>
                      <a:noFill/>
                    </a:lnT>
                    <a:lnB>
                      <a:noFill/>
                    </a:lnB>
                  </a:tcPr>
                </a:tc>
                <a:tc>
                  <a:txBody>
                    <a:bodyPr/>
                    <a:lstStyle/>
                    <a:p>
                      <a:pPr marL="0" marR="0" fontAlgn="b">
                        <a:lnSpc>
                          <a:spcPct val="107000"/>
                        </a:lnSpc>
                        <a:spcBef>
                          <a:spcPts val="0"/>
                        </a:spcBef>
                        <a:spcAft>
                          <a:spcPts val="0"/>
                        </a:spcAft>
                      </a:pPr>
                      <a:r>
                        <a:rPr lang="en-US" sz="14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AHA/ASA</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indent="0" fontAlgn="b">
                        <a:lnSpc>
                          <a:spcPct val="107000"/>
                        </a:lnSpc>
                        <a:spcBef>
                          <a:spcPts val="0"/>
                        </a:spcBef>
                        <a:spcAft>
                          <a:spcPts val="0"/>
                        </a:spcAft>
                        <a:buFont typeface="Arial" panose="020B0604020202020204" pitchFamily="34" charset="0"/>
                        <a:buNone/>
                      </a:pPr>
                      <a:r>
                        <a:rPr lang="en-US" sz="14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Debbie Hornor &amp; Kristen Waters</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2987073073"/>
                  </a:ext>
                </a:extLst>
              </a:tr>
              <a:tr h="319430">
                <a:tc>
                  <a:txBody>
                    <a:bodyPr/>
                    <a:lstStyle/>
                    <a:p>
                      <a:pPr marL="0" marR="0" fontAlgn="b">
                        <a:lnSpc>
                          <a:spcPct val="107000"/>
                        </a:lnSpc>
                        <a:spcBef>
                          <a:spcPts val="0"/>
                        </a:spcBef>
                        <a:spcAft>
                          <a:spcPts val="0"/>
                        </a:spcAft>
                      </a:pPr>
                      <a:r>
                        <a:rPr lang="en-US" sz="14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11:35 AM</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gridSpan="2">
                  <a:txBody>
                    <a:bodyPr/>
                    <a:lstStyle/>
                    <a:p>
                      <a:pPr marL="342900" marR="0" lvl="0" indent="-342900" fontAlgn="b">
                        <a:lnSpc>
                          <a:spcPct val="107000"/>
                        </a:lnSpc>
                        <a:spcBef>
                          <a:spcPts val="0"/>
                        </a:spcBef>
                        <a:spcAft>
                          <a:spcPts val="0"/>
                        </a:spcAft>
                        <a:buFont typeface="Courier New" panose="02070309020205020404" pitchFamily="49" charset="0"/>
                        <a:buChar char="o"/>
                      </a:pPr>
                      <a:r>
                        <a:rPr lang="en-US" sz="16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Lunch</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hMerge="1">
                  <a:txBody>
                    <a:bodyPr/>
                    <a:lstStyle/>
                    <a:p>
                      <a:endParaRPr lang="en-US"/>
                    </a:p>
                  </a:txBody>
                  <a:tcPr/>
                </a:tc>
                <a:tc>
                  <a:txBody>
                    <a:bodyPr/>
                    <a:lstStyle/>
                    <a:p>
                      <a:pPr marL="0" marR="0" lvl="0" indent="0" fontAlgn="b">
                        <a:lnSpc>
                          <a:spcPct val="107000"/>
                        </a:lnSpc>
                        <a:spcBef>
                          <a:spcPts val="0"/>
                        </a:spcBef>
                        <a:spcAft>
                          <a:spcPts val="0"/>
                        </a:spcAft>
                        <a:buFont typeface="Courier New" panose="02070309020205020404" pitchFamily="49" charset="0"/>
                        <a:buNone/>
                      </a:pPr>
                      <a:r>
                        <a:rPr lang="en-US" sz="14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2548329262"/>
                  </a:ext>
                </a:extLst>
              </a:tr>
              <a:tr h="319430">
                <a:tc>
                  <a:txBody>
                    <a:bodyPr/>
                    <a:lstStyle/>
                    <a:p>
                      <a:pPr marL="0" marR="0" fontAlgn="b">
                        <a:lnSpc>
                          <a:spcPct val="107000"/>
                        </a:lnSpc>
                        <a:spcBef>
                          <a:spcPts val="0"/>
                        </a:spcBef>
                        <a:spcAft>
                          <a:spcPts val="0"/>
                        </a:spcAft>
                      </a:pPr>
                      <a:r>
                        <a:rPr lang="en-US" sz="14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12:15 PM</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gridSpan="2">
                  <a:txBody>
                    <a:bodyPr/>
                    <a:lstStyle/>
                    <a:p>
                      <a:pPr marL="342900" marR="0" lvl="0" indent="-342900" fontAlgn="b">
                        <a:lnSpc>
                          <a:spcPct val="107000"/>
                        </a:lnSpc>
                        <a:spcBef>
                          <a:spcPts val="0"/>
                        </a:spcBef>
                        <a:spcAft>
                          <a:spcPts val="0"/>
                        </a:spcAft>
                        <a:buFont typeface="Courier New" panose="02070309020205020404" pitchFamily="49" charset="0"/>
                        <a:buChar char="o"/>
                      </a:pPr>
                      <a:r>
                        <a:rPr lang="en-US" sz="16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Afternoon Breakout Workgroups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hMerge="1">
                  <a:txBody>
                    <a:bodyPr/>
                    <a:lstStyle/>
                    <a:p>
                      <a:endParaRPr lang="en-US"/>
                    </a:p>
                  </a:txBody>
                  <a:tcPr/>
                </a:tc>
                <a:tc>
                  <a:txBody>
                    <a:bodyPr/>
                    <a:lstStyle/>
                    <a:p>
                      <a:pPr marL="0" marR="0" lvl="0" indent="0" fontAlgn="b">
                        <a:lnSpc>
                          <a:spcPct val="107000"/>
                        </a:lnSpc>
                        <a:spcBef>
                          <a:spcPts val="0"/>
                        </a:spcBef>
                        <a:spcAft>
                          <a:spcPts val="0"/>
                        </a:spcAft>
                        <a:buFont typeface="Courier New" panose="02070309020205020404" pitchFamily="49" charset="0"/>
                        <a:buNone/>
                      </a:pPr>
                      <a:r>
                        <a:rPr lang="en-US" sz="14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John Bartkus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1899228801"/>
                  </a:ext>
                </a:extLst>
              </a:tr>
              <a:tr h="319430">
                <a:tc>
                  <a:txBody>
                    <a:bodyPr/>
                    <a:lstStyle/>
                    <a:p>
                      <a:pPr marL="0" marR="0" fontAlgn="b">
                        <a:lnSpc>
                          <a:spcPct val="107000"/>
                        </a:lnSpc>
                        <a:spcBef>
                          <a:spcPts val="0"/>
                        </a:spcBef>
                        <a:spcAft>
                          <a:spcPts val="0"/>
                        </a:spcAft>
                      </a:pPr>
                      <a:r>
                        <a:rPr lang="en-US" sz="14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2:00 PM</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gridSpan="2">
                  <a:txBody>
                    <a:bodyPr/>
                    <a:lstStyle/>
                    <a:p>
                      <a:pPr marL="342900" marR="0" lvl="0" indent="-342900" fontAlgn="b">
                        <a:lnSpc>
                          <a:spcPct val="107000"/>
                        </a:lnSpc>
                        <a:spcBef>
                          <a:spcPts val="0"/>
                        </a:spcBef>
                        <a:spcAft>
                          <a:spcPts val="0"/>
                        </a:spcAft>
                        <a:buFont typeface="Courier New" panose="02070309020205020404" pitchFamily="49" charset="0"/>
                        <a:buChar char="o"/>
                      </a:pPr>
                      <a:r>
                        <a:rPr lang="en-US" sz="16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Workgroup Report-outs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hMerge="1">
                  <a:txBody>
                    <a:bodyPr/>
                    <a:lstStyle/>
                    <a:p>
                      <a:endParaRPr lang="en-US"/>
                    </a:p>
                  </a:txBody>
                  <a:tcPr/>
                </a:tc>
                <a:tc>
                  <a:txBody>
                    <a:bodyPr/>
                    <a:lstStyle/>
                    <a:p>
                      <a:pPr marL="0" marR="0" lvl="0" indent="0" fontAlgn="b">
                        <a:lnSpc>
                          <a:spcPct val="107000"/>
                        </a:lnSpc>
                        <a:spcBef>
                          <a:spcPts val="0"/>
                        </a:spcBef>
                        <a:spcAft>
                          <a:spcPts val="0"/>
                        </a:spcAft>
                        <a:buFont typeface="Courier New" panose="02070309020205020404" pitchFamily="49" charset="0"/>
                        <a:buNone/>
                      </a:pP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405159407"/>
                  </a:ext>
                </a:extLst>
              </a:tr>
              <a:tr h="319430">
                <a:tc>
                  <a:txBody>
                    <a:bodyPr/>
                    <a:lstStyle/>
                    <a:p>
                      <a:pPr marL="0" marR="0" fontAlgn="b">
                        <a:lnSpc>
                          <a:spcPct val="107000"/>
                        </a:lnSpc>
                        <a:spcBef>
                          <a:spcPts val="0"/>
                        </a:spcBef>
                        <a:spcAft>
                          <a:spcPts val="0"/>
                        </a:spcAft>
                      </a:pPr>
                      <a:r>
                        <a:rPr lang="en-US" sz="14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2:30 PM</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gridSpan="2">
                  <a:txBody>
                    <a:bodyPr/>
                    <a:lstStyle/>
                    <a:p>
                      <a:pPr marL="342900" marR="0" lvl="0" indent="-342900" fontAlgn="b">
                        <a:lnSpc>
                          <a:spcPct val="107000"/>
                        </a:lnSpc>
                        <a:spcBef>
                          <a:spcPts val="0"/>
                        </a:spcBef>
                        <a:spcAft>
                          <a:spcPts val="0"/>
                        </a:spcAft>
                        <a:buFont typeface="Courier New" panose="02070309020205020404" pitchFamily="49" charset="0"/>
                        <a:buChar char="o"/>
                      </a:pPr>
                      <a:r>
                        <a:rPr lang="en-US" sz="16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Plans for Follow-up</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hMerge="1">
                  <a:txBody>
                    <a:bodyPr/>
                    <a:lstStyle/>
                    <a:p>
                      <a:endParaRPr lang="en-US"/>
                    </a:p>
                  </a:txBody>
                  <a:tcPr/>
                </a:tc>
                <a:tc>
                  <a:txBody>
                    <a:bodyPr/>
                    <a:lstStyle/>
                    <a:p>
                      <a:pPr marL="0" marR="0" lvl="0" indent="0" fontAlgn="b">
                        <a:lnSpc>
                          <a:spcPct val="107000"/>
                        </a:lnSpc>
                        <a:spcBef>
                          <a:spcPts val="0"/>
                        </a:spcBef>
                        <a:spcAft>
                          <a:spcPts val="0"/>
                        </a:spcAft>
                        <a:buFont typeface="Courier New" panose="02070309020205020404" pitchFamily="49" charset="0"/>
                        <a:buNone/>
                      </a:pPr>
                      <a:r>
                        <a:rPr lang="en-US" sz="14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John Bartkus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393078255"/>
                  </a:ext>
                </a:extLst>
              </a:tr>
              <a:tr h="319430">
                <a:tc>
                  <a:txBody>
                    <a:bodyPr/>
                    <a:lstStyle/>
                    <a:p>
                      <a:pPr marL="0" marR="0" fontAlgn="b">
                        <a:lnSpc>
                          <a:spcPct val="107000"/>
                        </a:lnSpc>
                        <a:spcBef>
                          <a:spcPts val="0"/>
                        </a:spcBef>
                        <a:spcAft>
                          <a:spcPts val="0"/>
                        </a:spcAft>
                      </a:pPr>
                      <a:r>
                        <a:rPr lang="en-US" sz="14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2:50 PM</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gridSpan="2">
                  <a:txBody>
                    <a:bodyPr/>
                    <a:lstStyle/>
                    <a:p>
                      <a:pPr marL="342900" marR="0" lvl="0" indent="-342900" fontAlgn="b">
                        <a:lnSpc>
                          <a:spcPct val="107000"/>
                        </a:lnSpc>
                        <a:spcBef>
                          <a:spcPts val="0"/>
                        </a:spcBef>
                        <a:spcAft>
                          <a:spcPts val="0"/>
                        </a:spcAft>
                        <a:buFont typeface="Courier New" panose="02070309020205020404" pitchFamily="49" charset="0"/>
                        <a:buChar char="o"/>
                      </a:pPr>
                      <a:r>
                        <a:rPr lang="en-US" sz="16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Evaluation &amp; Feedback / Wrap Up</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hMerge="1">
                  <a:txBody>
                    <a:bodyPr/>
                    <a:lstStyle/>
                    <a:p>
                      <a:endParaRPr lang="en-US"/>
                    </a:p>
                  </a:txBody>
                  <a:tcPr/>
                </a:tc>
                <a:tc>
                  <a:txBody>
                    <a:bodyPr/>
                    <a:lstStyle/>
                    <a:p>
                      <a:pPr marL="0" marR="0" lvl="0" indent="0" fontAlgn="b">
                        <a:lnSpc>
                          <a:spcPct val="107000"/>
                        </a:lnSpc>
                        <a:spcBef>
                          <a:spcPts val="0"/>
                        </a:spcBef>
                        <a:spcAft>
                          <a:spcPts val="0"/>
                        </a:spcAft>
                        <a:buFont typeface="Courier New" panose="02070309020205020404" pitchFamily="49" charset="0"/>
                        <a:buNone/>
                      </a:pPr>
                      <a:r>
                        <a:rPr lang="en-US" sz="14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April Wallace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2413057776"/>
                  </a:ext>
                </a:extLst>
              </a:tr>
              <a:tr h="319430">
                <a:tc>
                  <a:txBody>
                    <a:bodyPr/>
                    <a:lstStyle/>
                    <a:p>
                      <a:pPr marL="0" marR="0" fontAlgn="b">
                        <a:lnSpc>
                          <a:spcPct val="107000"/>
                        </a:lnSpc>
                        <a:spcBef>
                          <a:spcPts val="0"/>
                        </a:spcBef>
                        <a:spcAft>
                          <a:spcPts val="0"/>
                        </a:spcAft>
                      </a:pPr>
                      <a:r>
                        <a:rPr lang="en-US" sz="14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3:00 PM</a:t>
                      </a: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gridSpan="2">
                  <a:txBody>
                    <a:bodyPr/>
                    <a:lstStyle/>
                    <a:p>
                      <a:pPr marL="342900" marR="0" lvl="0" indent="-342900" fontAlgn="b">
                        <a:lnSpc>
                          <a:spcPct val="107000"/>
                        </a:lnSpc>
                        <a:spcBef>
                          <a:spcPts val="0"/>
                        </a:spcBef>
                        <a:spcAft>
                          <a:spcPts val="0"/>
                        </a:spcAft>
                        <a:buFont typeface="Courier New" panose="02070309020205020404" pitchFamily="49" charset="0"/>
                        <a:buChar char="o"/>
                      </a:pPr>
                      <a:r>
                        <a:rPr lang="en-US" sz="1600" b="1" kern="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Adjourn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hMerge="1">
                  <a:txBody>
                    <a:bodyPr/>
                    <a:lstStyle/>
                    <a:p>
                      <a:endParaRPr lang="en-US"/>
                    </a:p>
                  </a:txBody>
                  <a:tcPr/>
                </a:tc>
                <a:tc>
                  <a:txBody>
                    <a:bodyPr/>
                    <a:lstStyle/>
                    <a:p>
                      <a:pPr marL="0" marR="0" lvl="0" indent="0" fontAlgn="b">
                        <a:lnSpc>
                          <a:spcPct val="107000"/>
                        </a:lnSpc>
                        <a:spcBef>
                          <a:spcPts val="0"/>
                        </a:spcBef>
                        <a:spcAft>
                          <a:spcPts val="0"/>
                        </a:spcAft>
                        <a:buFont typeface="Courier New" panose="02070309020205020404" pitchFamily="49" charset="0"/>
                        <a:buNone/>
                      </a:pP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4166247179"/>
                  </a:ext>
                </a:extLst>
              </a:tr>
            </a:tbl>
          </a:graphicData>
        </a:graphic>
      </p:graphicFrame>
      <p:sp>
        <p:nvSpPr>
          <p:cNvPr id="9" name="TextBox 8">
            <a:extLst>
              <a:ext uri="{FF2B5EF4-FFF2-40B4-BE49-F238E27FC236}">
                <a16:creationId xmlns:a16="http://schemas.microsoft.com/office/drawing/2014/main" id="{C7C9FED1-9095-4247-9896-AEC586795F42}"/>
              </a:ext>
            </a:extLst>
          </p:cNvPr>
          <p:cNvSpPr txBox="1"/>
          <p:nvPr/>
        </p:nvSpPr>
        <p:spPr>
          <a:xfrm>
            <a:off x="3167179" y="390092"/>
            <a:ext cx="2809640" cy="584775"/>
          </a:xfrm>
          <a:prstGeom prst="rect">
            <a:avLst/>
          </a:prstGeom>
          <a:noFill/>
        </p:spPr>
        <p:txBody>
          <a:bodyPr wrap="square" rtlCol="0">
            <a:spAutoFit/>
          </a:bodyPr>
          <a:lstStyle/>
          <a:p>
            <a:pPr algn="ctr"/>
            <a:r>
              <a:rPr lang="en-US" sz="3200" dirty="0">
                <a:solidFill>
                  <a:schemeClr val="tx1">
                    <a:lumMod val="75000"/>
                    <a:lumOff val="25000"/>
                  </a:schemeClr>
                </a:solidFill>
                <a:latin typeface="Arial Black" panose="020B0A04020102020204" pitchFamily="34" charset="0"/>
                <a:cs typeface="Arial" panose="020B0604020202020204" pitchFamily="34" charset="0"/>
              </a:rPr>
              <a:t>Agenda</a:t>
            </a:r>
            <a:endParaRPr lang="en-US" sz="2000" dirty="0">
              <a:solidFill>
                <a:schemeClr val="tx1">
                  <a:lumMod val="75000"/>
                  <a:lumOff val="2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20419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459883"/>
          </a:xfrm>
          <a:prstGeom prst="rect">
            <a:avLst/>
          </a:prstGeom>
        </p:spPr>
      </p:pic>
      <p:sp>
        <p:nvSpPr>
          <p:cNvPr id="3" name="TextBox 2">
            <a:extLst>
              <a:ext uri="{FF2B5EF4-FFF2-40B4-BE49-F238E27FC236}">
                <a16:creationId xmlns:a16="http://schemas.microsoft.com/office/drawing/2014/main" id="{6FA2F5F9-5864-42A3-ABAB-7FD847D2F040}"/>
              </a:ext>
            </a:extLst>
          </p:cNvPr>
          <p:cNvSpPr txBox="1"/>
          <p:nvPr/>
        </p:nvSpPr>
        <p:spPr>
          <a:xfrm>
            <a:off x="147782" y="3422429"/>
            <a:ext cx="8839200" cy="295465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Q &amp; A</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Group Interaction</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Tree>
    <p:extLst>
      <p:ext uri="{BB962C8B-B14F-4D97-AF65-F5344CB8AC3E}">
        <p14:creationId xmlns:p14="http://schemas.microsoft.com/office/powerpoint/2010/main" val="2026351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a:extLst>
              <a:ext uri="{FF2B5EF4-FFF2-40B4-BE49-F238E27FC236}">
                <a16:creationId xmlns:a16="http://schemas.microsoft.com/office/drawing/2014/main" id="{BDB7BA87-C710-42A0-9FB8-21C7D963695F}"/>
              </a:ext>
            </a:extLst>
          </p:cNvPr>
          <p:cNvPicPr>
            <a:picLocks noChangeAspect="1"/>
          </p:cNvPicPr>
          <p:nvPr/>
        </p:nvPicPr>
        <p:blipFill>
          <a:blip r:embed="rId3"/>
          <a:stretch>
            <a:fillRect/>
          </a:stretch>
        </p:blipFill>
        <p:spPr>
          <a:xfrm>
            <a:off x="2695809" y="1580404"/>
            <a:ext cx="3752381" cy="1923810"/>
          </a:xfrm>
          <a:prstGeom prst="rect">
            <a:avLst/>
          </a:prstGeom>
        </p:spPr>
      </p:pic>
      <p:sp>
        <p:nvSpPr>
          <p:cNvPr id="5" name="TextBox 4">
            <a:extLst>
              <a:ext uri="{FF2B5EF4-FFF2-40B4-BE49-F238E27FC236}">
                <a16:creationId xmlns:a16="http://schemas.microsoft.com/office/drawing/2014/main" id="{CE550469-0F66-4607-8D3A-D75EA8BABFD3}"/>
              </a:ext>
            </a:extLst>
          </p:cNvPr>
          <p:cNvSpPr txBox="1"/>
          <p:nvPr/>
        </p:nvSpPr>
        <p:spPr>
          <a:xfrm>
            <a:off x="0" y="2023750"/>
            <a:ext cx="9144000" cy="2369880"/>
          </a:xfrm>
          <a:prstGeom prst="rect">
            <a:avLst/>
          </a:prstGeom>
          <a:noFill/>
        </p:spPr>
        <p:txBody>
          <a:bodyPr wrap="square" rtlCol="0">
            <a:spAutoFit/>
          </a:bodyPr>
          <a:lstStyle/>
          <a:p>
            <a:pPr algn="ctr" defTabSz="685800"/>
            <a:r>
              <a:rPr lang="en-US" sz="2600" dirty="0">
                <a:solidFill>
                  <a:prstClr val="white"/>
                </a:solidFill>
                <a:latin typeface="Arial Black" panose="020B0A04020102020204" pitchFamily="34" charset="0"/>
                <a:cs typeface="Arial" panose="020B0604020202020204" pitchFamily="34" charset="0"/>
              </a:rPr>
              <a:t>MOUNTAIN-PACIFIC QUALITY HEALTH </a:t>
            </a:r>
            <a:br>
              <a:rPr lang="en-US" sz="2600" dirty="0">
                <a:solidFill>
                  <a:prstClr val="white"/>
                </a:solidFill>
                <a:latin typeface="Arial Black" panose="020B0A04020102020204" pitchFamily="34" charset="0"/>
                <a:cs typeface="Arial" panose="020B0604020202020204" pitchFamily="34" charset="0"/>
              </a:rPr>
            </a:br>
            <a:r>
              <a:rPr lang="en-US" sz="2600" dirty="0">
                <a:solidFill>
                  <a:prstClr val="white"/>
                </a:solidFill>
                <a:latin typeface="Arial Black" panose="020B0A04020102020204" pitchFamily="34" charset="0"/>
                <a:cs typeface="Arial" panose="020B0604020202020204" pitchFamily="34" charset="0"/>
              </a:rPr>
              <a:t>AND ALIGNMENT WITH MILLION HEARTS</a:t>
            </a:r>
            <a:r>
              <a:rPr lang="en-US" sz="2600" baseline="30000" dirty="0">
                <a:solidFill>
                  <a:prstClr val="white"/>
                </a:solidFill>
                <a:latin typeface="Arial Black" panose="020B0A04020102020204" pitchFamily="34" charset="0"/>
                <a:cs typeface="Arial" panose="020B0604020202020204" pitchFamily="34" charset="0"/>
              </a:rPr>
              <a:t>®</a:t>
            </a:r>
          </a:p>
          <a:p>
            <a:pPr algn="ctr" defTabSz="685800"/>
            <a:endParaRPr lang="en-US" sz="2800" dirty="0">
              <a:solidFill>
                <a:prstClr val="white"/>
              </a:solidFill>
              <a:latin typeface="Arial Black" panose="020B0A04020102020204" pitchFamily="34" charset="0"/>
              <a:cs typeface="Arial" panose="020B0604020202020204" pitchFamily="34" charset="0"/>
            </a:endParaRPr>
          </a:p>
          <a:p>
            <a:pPr algn="ctr" defTabSz="685800"/>
            <a:endParaRPr lang="en-US" sz="2800" dirty="0">
              <a:solidFill>
                <a:prstClr val="white"/>
              </a:solidFill>
              <a:latin typeface="Arial Black" panose="020B0A04020102020204" pitchFamily="34" charset="0"/>
              <a:cs typeface="Arial" panose="020B0604020202020204" pitchFamily="34" charset="0"/>
            </a:endParaRPr>
          </a:p>
          <a:p>
            <a:pPr algn="ctr"/>
            <a:r>
              <a:rPr lang="en-US" sz="2400" b="1" dirty="0">
                <a:solidFill>
                  <a:schemeClr val="bg1"/>
                </a:solidFill>
                <a:latin typeface="Arial Black" panose="020B0A04020102020204" pitchFamily="34" charset="0"/>
              </a:rPr>
              <a:t>Nickola Bratton </a:t>
            </a:r>
          </a:p>
          <a:p>
            <a:pPr algn="ctr"/>
            <a:r>
              <a:rPr lang="en-US" sz="1600" i="1" dirty="0">
                <a:solidFill>
                  <a:schemeClr val="bg1"/>
                </a:solidFill>
                <a:latin typeface="Arial" panose="020B0604020202020204" pitchFamily="34" charset="0"/>
                <a:cs typeface="Arial" panose="020B0604020202020204" pitchFamily="34" charset="0"/>
              </a:rPr>
              <a:t>AIM Lead </a:t>
            </a:r>
          </a:p>
        </p:txBody>
      </p:sp>
    </p:spTree>
    <p:extLst>
      <p:ext uri="{BB962C8B-B14F-4D97-AF65-F5344CB8AC3E}">
        <p14:creationId xmlns:p14="http://schemas.microsoft.com/office/powerpoint/2010/main" val="2849965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5C0BAD-AAF5-4D06-AB7E-FD8C122B87B3}"/>
              </a:ext>
            </a:extLst>
          </p:cNvPr>
          <p:cNvSpPr txBox="1">
            <a:spLocks noGrp="1"/>
          </p:cNvSpPr>
          <p:nvPr>
            <p:ph type="subTitle" idx="1"/>
          </p:nvPr>
        </p:nvSpPr>
        <p:spPr>
          <a:xfrm>
            <a:off x="1524000" y="3886200"/>
            <a:ext cx="6400800" cy="755650"/>
          </a:xfrm>
        </p:spPr>
        <p:txBody>
          <a:bodyPr>
            <a:normAutofit fontScale="97500"/>
          </a:bodyPr>
          <a:lstStyle/>
          <a:p>
            <a:pPr fontAlgn="auto">
              <a:spcAft>
                <a:spcPts val="0"/>
              </a:spcAft>
              <a:defRPr/>
            </a:pPr>
            <a:r>
              <a:rPr lang="en-US" sz="2900" i="1" dirty="0">
                <a:ea typeface="+mj-ea"/>
              </a:rPr>
              <a:t>Working Together to Improve Health Care</a:t>
            </a:r>
          </a:p>
        </p:txBody>
      </p:sp>
      <p:sp>
        <p:nvSpPr>
          <p:cNvPr id="14339" name="TextBox 6">
            <a:extLst>
              <a:ext uri="{FF2B5EF4-FFF2-40B4-BE49-F238E27FC236}">
                <a16:creationId xmlns:a16="http://schemas.microsoft.com/office/drawing/2014/main" id="{29A3D32D-9767-4837-A772-C9171220BB25}"/>
              </a:ext>
            </a:extLst>
          </p:cNvPr>
          <p:cNvSpPr>
            <a:spLocks noGrp="1"/>
          </p:cNvSpPr>
          <p:nvPr>
            <p:ph type="ctrTitle"/>
          </p:nvPr>
        </p:nvSpPr>
        <p:spPr>
          <a:xfrm>
            <a:off x="838200" y="1795463"/>
            <a:ext cx="7772400" cy="647700"/>
          </a:xfrm>
          <a:noFill/>
        </p:spPr>
        <p:txBody>
          <a:bodyPr>
            <a:spAutoFit/>
          </a:bodyPr>
          <a:lstStyle/>
          <a:p>
            <a:pPr eaLnBrk="1" hangingPunct="1"/>
            <a:r>
              <a:rPr lang="en-US" altLang="en-US" sz="3600" dirty="0"/>
              <a:t>Mountain-Pacific Quality Health</a:t>
            </a:r>
          </a:p>
        </p:txBody>
      </p:sp>
      <p:sp>
        <p:nvSpPr>
          <p:cNvPr id="14340" name="TextBox 4">
            <a:extLst>
              <a:ext uri="{FF2B5EF4-FFF2-40B4-BE49-F238E27FC236}">
                <a16:creationId xmlns:a16="http://schemas.microsoft.com/office/drawing/2014/main" id="{EF4230B9-A583-4A88-B0F5-3D08BE510404}"/>
              </a:ext>
            </a:extLst>
          </p:cNvPr>
          <p:cNvSpPr txBox="1">
            <a:spLocks noChangeArrowheads="1"/>
          </p:cNvSpPr>
          <p:nvPr/>
        </p:nvSpPr>
        <p:spPr bwMode="auto">
          <a:xfrm>
            <a:off x="685800" y="2589213"/>
            <a:ext cx="80772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Quality Innovation Network – Quality Improvement Organization (QIN-QIO)</a:t>
            </a:r>
          </a:p>
        </p:txBody>
      </p:sp>
    </p:spTree>
    <p:extLst>
      <p:ext uri="{BB962C8B-B14F-4D97-AF65-F5344CB8AC3E}">
        <p14:creationId xmlns:p14="http://schemas.microsoft.com/office/powerpoint/2010/main" val="395940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6358DC-0F5F-4823-A1E2-3F4278F3DCF7}"/>
              </a:ext>
            </a:extLst>
          </p:cNvPr>
          <p:cNvSpPr>
            <a:spLocks noGrp="1"/>
          </p:cNvSpPr>
          <p:nvPr>
            <p:ph idx="1"/>
          </p:nvPr>
        </p:nvSpPr>
        <p:spPr/>
        <p:txBody>
          <a:bodyPr/>
          <a:lstStyle/>
          <a:p>
            <a:pPr marL="690563" indent="-690563" eaLnBrk="1" fontAlgn="auto" hangingPunct="1">
              <a:lnSpc>
                <a:spcPct val="114000"/>
              </a:lnSpc>
              <a:spcAft>
                <a:spcPts val="0"/>
              </a:spcAft>
              <a:buFont typeface="+mj-lt"/>
              <a:buAutoNum type="alphaUcPeriod"/>
              <a:defRPr/>
            </a:pPr>
            <a:r>
              <a:rPr lang="en-US" b="1" dirty="0">
                <a:solidFill>
                  <a:srgbClr val="003E76"/>
                </a:solidFill>
              </a:rPr>
              <a:t>Nothing – I’m here to learn!</a:t>
            </a:r>
          </a:p>
          <a:p>
            <a:pPr marL="690563" indent="-690563" eaLnBrk="1" fontAlgn="auto" hangingPunct="1">
              <a:lnSpc>
                <a:spcPct val="114000"/>
              </a:lnSpc>
              <a:spcAft>
                <a:spcPts val="0"/>
              </a:spcAft>
              <a:buFont typeface="+mj-lt"/>
              <a:buAutoNum type="alphaUcPeriod"/>
              <a:defRPr/>
            </a:pPr>
            <a:r>
              <a:rPr lang="en-US" b="1" dirty="0">
                <a:solidFill>
                  <a:srgbClr val="003E76"/>
                </a:solidFill>
              </a:rPr>
              <a:t>I’ve heard the name.</a:t>
            </a:r>
          </a:p>
          <a:p>
            <a:pPr marL="690563" indent="-690563" eaLnBrk="1" fontAlgn="auto" hangingPunct="1">
              <a:lnSpc>
                <a:spcPct val="114000"/>
              </a:lnSpc>
              <a:spcAft>
                <a:spcPts val="0"/>
              </a:spcAft>
              <a:buFont typeface="+mj-lt"/>
              <a:buAutoNum type="alphaUcPeriod"/>
              <a:defRPr/>
            </a:pPr>
            <a:r>
              <a:rPr lang="en-US" b="1" dirty="0">
                <a:solidFill>
                  <a:srgbClr val="003E76"/>
                </a:solidFill>
              </a:rPr>
              <a:t>Some, but I don’t have a clear understanding of what all Mountain-Pacific does.</a:t>
            </a:r>
          </a:p>
          <a:p>
            <a:pPr marL="690563" indent="-690563" eaLnBrk="1" fontAlgn="auto" hangingPunct="1">
              <a:lnSpc>
                <a:spcPct val="114000"/>
              </a:lnSpc>
              <a:spcAft>
                <a:spcPts val="0"/>
              </a:spcAft>
              <a:buFont typeface="+mj-lt"/>
              <a:buAutoNum type="alphaUcPeriod"/>
              <a:defRPr/>
            </a:pPr>
            <a:r>
              <a:rPr lang="en-US" b="1" dirty="0">
                <a:solidFill>
                  <a:srgbClr val="003E76"/>
                </a:solidFill>
              </a:rPr>
              <a:t>I have a good understanding of who they are and what they do.</a:t>
            </a:r>
          </a:p>
          <a:p>
            <a:pPr>
              <a:defRPr/>
            </a:pPr>
            <a:endParaRPr lang="en-US" dirty="0"/>
          </a:p>
        </p:txBody>
      </p:sp>
      <p:sp>
        <p:nvSpPr>
          <p:cNvPr id="15363" name="Title 3">
            <a:extLst>
              <a:ext uri="{FF2B5EF4-FFF2-40B4-BE49-F238E27FC236}">
                <a16:creationId xmlns:a16="http://schemas.microsoft.com/office/drawing/2014/main" id="{1093E94C-E166-45F2-B578-E1C64E2F1C95}"/>
              </a:ext>
            </a:extLst>
          </p:cNvPr>
          <p:cNvSpPr>
            <a:spLocks noGrp="1"/>
          </p:cNvSpPr>
          <p:nvPr>
            <p:ph type="title"/>
          </p:nvPr>
        </p:nvSpPr>
        <p:spPr/>
        <p:txBody>
          <a:bodyPr/>
          <a:lstStyle/>
          <a:p>
            <a:pPr algn="l" eaLnBrk="1" hangingPunct="1"/>
            <a:r>
              <a:rPr lang="en-US" altLang="en-US" sz="6000">
                <a:solidFill>
                  <a:schemeClr val="tx1"/>
                </a:solidFill>
              </a:rPr>
              <a:t>POLL:</a:t>
            </a:r>
          </a:p>
        </p:txBody>
      </p:sp>
      <p:sp>
        <p:nvSpPr>
          <p:cNvPr id="15364" name="TextBox 5">
            <a:extLst>
              <a:ext uri="{FF2B5EF4-FFF2-40B4-BE49-F238E27FC236}">
                <a16:creationId xmlns:a16="http://schemas.microsoft.com/office/drawing/2014/main" id="{97E22026-C494-464E-B4BE-6424FB136B48}"/>
              </a:ext>
            </a:extLst>
          </p:cNvPr>
          <p:cNvSpPr txBox="1">
            <a:spLocks noChangeArrowheads="1"/>
          </p:cNvSpPr>
          <p:nvPr/>
        </p:nvSpPr>
        <p:spPr bwMode="auto">
          <a:xfrm>
            <a:off x="3048000" y="368300"/>
            <a:ext cx="58515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How much do you already know about Mountain-Pacific?</a:t>
            </a:r>
          </a:p>
        </p:txBody>
      </p:sp>
    </p:spTree>
    <p:extLst>
      <p:ext uri="{BB962C8B-B14F-4D97-AF65-F5344CB8AC3E}">
        <p14:creationId xmlns:p14="http://schemas.microsoft.com/office/powerpoint/2010/main" val="1272956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a:extLst>
              <a:ext uri="{FF2B5EF4-FFF2-40B4-BE49-F238E27FC236}">
                <a16:creationId xmlns:a16="http://schemas.microsoft.com/office/drawing/2014/main" id="{45B7891A-0271-491D-8C16-CCDBA19466DB}"/>
              </a:ext>
            </a:extLst>
          </p:cNvPr>
          <p:cNvSpPr>
            <a:spLocks noGrp="1"/>
          </p:cNvSpPr>
          <p:nvPr>
            <p:ph type="title"/>
          </p:nvPr>
        </p:nvSpPr>
        <p:spPr>
          <a:xfrm>
            <a:off x="304800" y="0"/>
            <a:ext cx="8229600" cy="1143000"/>
          </a:xfrm>
        </p:spPr>
        <p:txBody>
          <a:bodyPr/>
          <a:lstStyle/>
          <a:p>
            <a:pPr eaLnBrk="1" hangingPunct="1"/>
            <a:r>
              <a:rPr lang="en-US" altLang="en-US" sz="4800"/>
              <a:t>About Mountain-Pacific</a:t>
            </a:r>
          </a:p>
        </p:txBody>
      </p:sp>
      <p:sp>
        <p:nvSpPr>
          <p:cNvPr id="16387" name="Content Placeholder 2">
            <a:extLst>
              <a:ext uri="{FF2B5EF4-FFF2-40B4-BE49-F238E27FC236}">
                <a16:creationId xmlns:a16="http://schemas.microsoft.com/office/drawing/2014/main" id="{0F9EAC80-68F2-4930-87DA-88959761BA02}"/>
              </a:ext>
            </a:extLst>
          </p:cNvPr>
          <p:cNvSpPr>
            <a:spLocks noGrp="1"/>
          </p:cNvSpPr>
          <p:nvPr>
            <p:ph idx="1"/>
          </p:nvPr>
        </p:nvSpPr>
        <p:spPr>
          <a:xfrm>
            <a:off x="3505200" y="1260475"/>
            <a:ext cx="5668963" cy="4525963"/>
          </a:xfrm>
        </p:spPr>
        <p:txBody>
          <a:bodyPr/>
          <a:lstStyle/>
          <a:p>
            <a:pPr eaLnBrk="1" hangingPunct="1">
              <a:spcBef>
                <a:spcPct val="0"/>
              </a:spcBef>
            </a:pPr>
            <a:r>
              <a:rPr lang="en-US" altLang="en-US" b="1">
                <a:solidFill>
                  <a:srgbClr val="003E76"/>
                </a:solidFill>
              </a:rPr>
              <a:t>Engage providers</a:t>
            </a:r>
          </a:p>
          <a:p>
            <a:pPr eaLnBrk="1" hangingPunct="1">
              <a:spcBef>
                <a:spcPct val="0"/>
              </a:spcBef>
              <a:buFont typeface="Arial" panose="020B0604020202020204" pitchFamily="34" charset="0"/>
              <a:buNone/>
            </a:pPr>
            <a:r>
              <a:rPr lang="en-US" altLang="en-US">
                <a:solidFill>
                  <a:srgbClr val="003E76"/>
                </a:solidFill>
              </a:rPr>
              <a:t>	</a:t>
            </a:r>
            <a:r>
              <a:rPr lang="en-US" altLang="en-US" sz="2800">
                <a:solidFill>
                  <a:srgbClr val="0076C0"/>
                </a:solidFill>
              </a:rPr>
              <a:t>To improve patient care with evidence-based best practices</a:t>
            </a:r>
            <a:endParaRPr lang="en-US" altLang="en-US">
              <a:solidFill>
                <a:srgbClr val="0076C0"/>
              </a:solidFill>
            </a:endParaRPr>
          </a:p>
          <a:p>
            <a:pPr eaLnBrk="1" hangingPunct="1">
              <a:spcBef>
                <a:spcPct val="0"/>
              </a:spcBef>
            </a:pPr>
            <a:r>
              <a:rPr lang="en-US" altLang="en-US" b="1">
                <a:solidFill>
                  <a:srgbClr val="003E76"/>
                </a:solidFill>
              </a:rPr>
              <a:t>Encourage collaboration</a:t>
            </a:r>
          </a:p>
          <a:p>
            <a:pPr eaLnBrk="1" hangingPunct="1">
              <a:spcBef>
                <a:spcPct val="0"/>
              </a:spcBef>
              <a:buFont typeface="Arial" panose="020B0604020202020204" pitchFamily="34" charset="0"/>
              <a:buNone/>
            </a:pPr>
            <a:r>
              <a:rPr lang="en-US" altLang="en-US">
                <a:solidFill>
                  <a:srgbClr val="003E76"/>
                </a:solidFill>
              </a:rPr>
              <a:t>	</a:t>
            </a:r>
            <a:r>
              <a:rPr lang="en-US" altLang="en-US" sz="2800">
                <a:solidFill>
                  <a:srgbClr val="0076C0"/>
                </a:solidFill>
              </a:rPr>
              <a:t>Among providers and other community stakeholders</a:t>
            </a:r>
            <a:endParaRPr lang="en-US" altLang="en-US">
              <a:solidFill>
                <a:srgbClr val="003E76"/>
              </a:solidFill>
            </a:endParaRPr>
          </a:p>
          <a:p>
            <a:pPr eaLnBrk="1" hangingPunct="1">
              <a:spcBef>
                <a:spcPct val="0"/>
              </a:spcBef>
            </a:pPr>
            <a:r>
              <a:rPr lang="en-US" altLang="en-US" b="1">
                <a:solidFill>
                  <a:srgbClr val="003E76"/>
                </a:solidFill>
              </a:rPr>
              <a:t>Empower patients</a:t>
            </a:r>
          </a:p>
          <a:p>
            <a:pPr eaLnBrk="1" hangingPunct="1">
              <a:spcBef>
                <a:spcPct val="0"/>
              </a:spcBef>
              <a:buFont typeface="Arial" panose="020B0604020202020204" pitchFamily="34" charset="0"/>
              <a:buNone/>
            </a:pPr>
            <a:r>
              <a:rPr lang="en-US" altLang="en-US">
                <a:solidFill>
                  <a:srgbClr val="003E76"/>
                </a:solidFill>
              </a:rPr>
              <a:t>	</a:t>
            </a:r>
            <a:r>
              <a:rPr lang="en-US" altLang="en-US" sz="2800">
                <a:solidFill>
                  <a:srgbClr val="0076C0"/>
                </a:solidFill>
              </a:rPr>
              <a:t>To take an active role in managing their health</a:t>
            </a:r>
            <a:endParaRPr lang="en-US" altLang="en-US">
              <a:solidFill>
                <a:srgbClr val="003E76"/>
              </a:solidFill>
            </a:endParaRPr>
          </a:p>
        </p:txBody>
      </p:sp>
      <p:sp>
        <p:nvSpPr>
          <p:cNvPr id="16388" name="Rectangle 8">
            <a:extLst>
              <a:ext uri="{FF2B5EF4-FFF2-40B4-BE49-F238E27FC236}">
                <a16:creationId xmlns:a16="http://schemas.microsoft.com/office/drawing/2014/main" id="{AD14DD87-9A58-4E07-9208-3486264AECE6}"/>
              </a:ext>
            </a:extLst>
          </p:cNvPr>
          <p:cNvSpPr>
            <a:spLocks noChangeArrowheads="1"/>
          </p:cNvSpPr>
          <p:nvPr/>
        </p:nvSpPr>
        <p:spPr bwMode="auto">
          <a:xfrm>
            <a:off x="0" y="5903913"/>
            <a:ext cx="9144000" cy="954087"/>
          </a:xfrm>
          <a:prstGeom prst="rect">
            <a:avLst/>
          </a:prstGeom>
          <a:solidFill>
            <a:srgbClr val="003E7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CMS-designated quality improvement organization for Wyoming, Montana, Hawaii and Alaska</a:t>
            </a:r>
          </a:p>
        </p:txBody>
      </p:sp>
      <p:pic>
        <p:nvPicPr>
          <p:cNvPr id="16389" name="Picture 6">
            <a:extLst>
              <a:ext uri="{FF2B5EF4-FFF2-40B4-BE49-F238E27FC236}">
                <a16:creationId xmlns:a16="http://schemas.microsoft.com/office/drawing/2014/main" id="{28EA64E5-CC03-4E85-AC21-110E01CB0E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471738"/>
            <a:ext cx="1604963"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8">
            <a:extLst>
              <a:ext uri="{FF2B5EF4-FFF2-40B4-BE49-F238E27FC236}">
                <a16:creationId xmlns:a16="http://schemas.microsoft.com/office/drawing/2014/main" id="{D3C27A44-F8A2-4071-A67A-27D3835724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188" y="914400"/>
            <a:ext cx="2109787"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12">
            <a:extLst>
              <a:ext uri="{FF2B5EF4-FFF2-40B4-BE49-F238E27FC236}">
                <a16:creationId xmlns:a16="http://schemas.microsoft.com/office/drawing/2014/main" id="{75F794F4-BBA3-4379-9B2F-541DCABC1B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9350" y="4205288"/>
            <a:ext cx="2109788"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423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30BEB0E8-C821-465D-852F-F986439AE227}"/>
              </a:ext>
            </a:extLst>
          </p:cNvPr>
          <p:cNvSpPr>
            <a:spLocks noGrp="1"/>
          </p:cNvSpPr>
          <p:nvPr>
            <p:ph type="title"/>
          </p:nvPr>
        </p:nvSpPr>
        <p:spPr>
          <a:xfrm>
            <a:off x="452438" y="685800"/>
            <a:ext cx="8229600" cy="1143000"/>
          </a:xfrm>
        </p:spPr>
        <p:txBody>
          <a:bodyPr/>
          <a:lstStyle/>
          <a:p>
            <a:r>
              <a:rPr lang="en-US" altLang="en-US"/>
              <a:t>The QIO Program</a:t>
            </a:r>
            <a:br>
              <a:rPr lang="en-US" altLang="en-US"/>
            </a:br>
            <a:endParaRPr lang="en-US" altLang="en-US"/>
          </a:p>
        </p:txBody>
      </p:sp>
      <p:sp>
        <p:nvSpPr>
          <p:cNvPr id="18435" name="Content Placeholder 2">
            <a:extLst>
              <a:ext uri="{FF2B5EF4-FFF2-40B4-BE49-F238E27FC236}">
                <a16:creationId xmlns:a16="http://schemas.microsoft.com/office/drawing/2014/main" id="{94B30DA7-7F43-4692-8342-A0CEA5691539}"/>
              </a:ext>
            </a:extLst>
          </p:cNvPr>
          <p:cNvSpPr>
            <a:spLocks noGrp="1"/>
          </p:cNvSpPr>
          <p:nvPr>
            <p:ph idx="1"/>
          </p:nvPr>
        </p:nvSpPr>
        <p:spPr>
          <a:xfrm>
            <a:off x="457200" y="1031875"/>
            <a:ext cx="8229600" cy="4525963"/>
          </a:xfrm>
        </p:spPr>
        <p:txBody>
          <a:bodyPr/>
          <a:lstStyle/>
          <a:p>
            <a:endParaRPr lang="en-US" altLang="en-US" sz="2800"/>
          </a:p>
          <a:p>
            <a:pPr>
              <a:spcBef>
                <a:spcPts val="1200"/>
              </a:spcBef>
            </a:pPr>
            <a:r>
              <a:rPr lang="en-US" altLang="en-US" sz="2800"/>
              <a:t>One of the largest federal programs dedicated to improving health quality at the local level.</a:t>
            </a:r>
          </a:p>
          <a:p>
            <a:pPr>
              <a:spcBef>
                <a:spcPts val="1200"/>
              </a:spcBef>
            </a:pPr>
            <a:r>
              <a:rPr lang="en-US" altLang="en-US" sz="2800"/>
              <a:t>Each state has a Quality Innovation Network-Quality Improvement Organization (QIN-QIO) that collaborates with other QIO’s across the nation. </a:t>
            </a:r>
          </a:p>
          <a:p>
            <a:pPr>
              <a:spcBef>
                <a:spcPts val="1200"/>
              </a:spcBef>
            </a:pPr>
            <a:r>
              <a:rPr lang="en-US" altLang="en-US" sz="2800"/>
              <a:t>Mountain-Pacific Quality Health is the QIN-QIO for Montana, Wyoming, Alaska, Hawaii, Guam, American Samoa and the Commonwealth of the Northern Mariana Islands.</a:t>
            </a:r>
          </a:p>
        </p:txBody>
      </p:sp>
    </p:spTree>
    <p:extLst>
      <p:ext uri="{BB962C8B-B14F-4D97-AF65-F5344CB8AC3E}">
        <p14:creationId xmlns:p14="http://schemas.microsoft.com/office/powerpoint/2010/main" val="101356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8D046B-5907-40CE-914E-90B1EA5101E0}"/>
              </a:ext>
            </a:extLst>
          </p:cNvPr>
          <p:cNvSpPr txBox="1">
            <a:spLocks/>
          </p:cNvSpPr>
          <p:nvPr/>
        </p:nvSpPr>
        <p:spPr>
          <a:xfrm>
            <a:off x="457200" y="304800"/>
            <a:ext cx="8229600" cy="1143000"/>
          </a:xfrm>
          <a:prstGeom prst="rect">
            <a:avLst/>
          </a:prstGeom>
        </p:spPr>
        <p:txBody>
          <a:bodyPr>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00539B"/>
                </a:solidFill>
                <a:effectLst/>
                <a:uLnTx/>
                <a:uFillTx/>
                <a:latin typeface="Arial" panose="020B0604020202020204" pitchFamily="34" charset="0"/>
                <a:ea typeface="+mn-ea"/>
                <a:cs typeface="Arial" panose="020B0604020202020204" pitchFamily="34" charset="0"/>
              </a:rPr>
              <a:t>“Boots on the Ground”</a:t>
            </a:r>
          </a:p>
        </p:txBody>
      </p:sp>
      <p:sp>
        <p:nvSpPr>
          <p:cNvPr id="20483" name="TextBox 6">
            <a:extLst>
              <a:ext uri="{FF2B5EF4-FFF2-40B4-BE49-F238E27FC236}">
                <a16:creationId xmlns:a16="http://schemas.microsoft.com/office/drawing/2014/main" id="{2E1B5508-DDE6-4469-8E5A-972D31D490E1}"/>
              </a:ext>
            </a:extLst>
          </p:cNvPr>
          <p:cNvSpPr txBox="1">
            <a:spLocks noChangeArrowheads="1"/>
          </p:cNvSpPr>
          <p:nvPr/>
        </p:nvSpPr>
        <p:spPr bwMode="auto">
          <a:xfrm>
            <a:off x="228600" y="1466850"/>
            <a:ext cx="8686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0076C0"/>
                </a:solidFill>
                <a:effectLst/>
                <a:uLnTx/>
                <a:uFillTx/>
                <a:latin typeface="Arial" panose="020B0604020202020204" pitchFamily="34" charset="0"/>
                <a:ea typeface="+mn-ea"/>
                <a:cs typeface="Arial" panose="020B0604020202020204" pitchFamily="34" charset="0"/>
              </a:rPr>
              <a:t>Quality improvement organizations are CMS’ “boots on the ground”</a:t>
            </a:r>
          </a:p>
        </p:txBody>
      </p:sp>
      <p:pic>
        <p:nvPicPr>
          <p:cNvPr id="20484" name="Picture 2">
            <a:extLst>
              <a:ext uri="{FF2B5EF4-FFF2-40B4-BE49-F238E27FC236}">
                <a16:creationId xmlns:a16="http://schemas.microsoft.com/office/drawing/2014/main" id="{8A0BD046-5318-403A-9735-DE5D233692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713" y="2762250"/>
            <a:ext cx="7462837"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6071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6">
            <a:extLst>
              <a:ext uri="{FF2B5EF4-FFF2-40B4-BE49-F238E27FC236}">
                <a16:creationId xmlns:a16="http://schemas.microsoft.com/office/drawing/2014/main" id="{A19C94C0-4238-4922-B768-2B73A2FB3851}"/>
              </a:ext>
            </a:extLst>
          </p:cNvPr>
          <p:cNvSpPr txBox="1">
            <a:spLocks noChangeArrowheads="1"/>
          </p:cNvSpPr>
          <p:nvPr/>
        </p:nvSpPr>
        <p:spPr bwMode="auto">
          <a:xfrm>
            <a:off x="762000" y="317500"/>
            <a:ext cx="77724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539B"/>
                </a:solidFill>
                <a:effectLst/>
                <a:uLnTx/>
                <a:uFillTx/>
                <a:latin typeface="Arial" panose="020B0604020202020204" pitchFamily="34" charset="0"/>
                <a:ea typeface="+mn-ea"/>
                <a:cs typeface="Arial" panose="020B0604020202020204" pitchFamily="34" charset="0"/>
              </a:rPr>
              <a:t>Quality Improvement Initiatives from CMS</a:t>
            </a:r>
          </a:p>
        </p:txBody>
      </p:sp>
      <p:sp>
        <p:nvSpPr>
          <p:cNvPr id="22531" name="Content Placeholder 2">
            <a:extLst>
              <a:ext uri="{FF2B5EF4-FFF2-40B4-BE49-F238E27FC236}">
                <a16:creationId xmlns:a16="http://schemas.microsoft.com/office/drawing/2014/main" id="{6C4216B0-8B9C-4EBA-83CA-6EC148B7B1DE}"/>
              </a:ext>
            </a:extLst>
          </p:cNvPr>
          <p:cNvSpPr>
            <a:spLocks noGrp="1"/>
          </p:cNvSpPr>
          <p:nvPr>
            <p:ph idx="1"/>
          </p:nvPr>
        </p:nvSpPr>
        <p:spPr>
          <a:xfrm>
            <a:off x="533400" y="2057400"/>
            <a:ext cx="8229600" cy="4191000"/>
          </a:xfrm>
        </p:spPr>
        <p:txBody>
          <a:bodyPr/>
          <a:lstStyle/>
          <a:p>
            <a:pPr marL="514350" indent="-514350" eaLnBrk="1" hangingPunct="1">
              <a:lnSpc>
                <a:spcPct val="120000"/>
              </a:lnSpc>
              <a:spcBef>
                <a:spcPct val="0"/>
              </a:spcBef>
              <a:buFont typeface="Calibri" panose="020F0502020204030204" pitchFamily="34" charset="0"/>
              <a:buAutoNum type="arabicPeriod"/>
            </a:pPr>
            <a:r>
              <a:rPr lang="en-US" altLang="en-US" sz="2800" b="1">
                <a:solidFill>
                  <a:srgbClr val="003E76"/>
                </a:solidFill>
              </a:rPr>
              <a:t>Delivering beneficiary- &amp; family-centered care</a:t>
            </a:r>
          </a:p>
          <a:p>
            <a:pPr lvl="1" eaLnBrk="1" hangingPunct="1"/>
            <a:r>
              <a:rPr lang="en-US" altLang="en-US" sz="2600"/>
              <a:t>BFCC-QIOs</a:t>
            </a:r>
            <a:endParaRPr lang="en-US" altLang="en-US" sz="2600" b="1">
              <a:solidFill>
                <a:srgbClr val="003E76"/>
              </a:solidFill>
            </a:endParaRPr>
          </a:p>
          <a:p>
            <a:pPr marL="514350" indent="-514350" eaLnBrk="1" hangingPunct="1">
              <a:lnSpc>
                <a:spcPct val="120000"/>
              </a:lnSpc>
              <a:spcBef>
                <a:spcPct val="0"/>
              </a:spcBef>
              <a:buFont typeface="Calibri" panose="020F0502020204030204" pitchFamily="34" charset="0"/>
              <a:buAutoNum type="arabicPeriod"/>
            </a:pPr>
            <a:r>
              <a:rPr lang="en-US" altLang="en-US" sz="2800" b="1">
                <a:solidFill>
                  <a:srgbClr val="003E76"/>
                </a:solidFill>
              </a:rPr>
              <a:t>Healthy People, Healthy Communities</a:t>
            </a:r>
          </a:p>
          <a:p>
            <a:pPr lvl="1" eaLnBrk="1" hangingPunct="1"/>
            <a:r>
              <a:rPr lang="en-US" altLang="en-US" sz="2600"/>
              <a:t>Improving Cardiac Health</a:t>
            </a:r>
          </a:p>
          <a:p>
            <a:pPr lvl="1" eaLnBrk="1" hangingPunct="1"/>
            <a:r>
              <a:rPr lang="en-US" altLang="en-US" sz="2600"/>
              <a:t>Improving Health of People with Diabetes</a:t>
            </a:r>
          </a:p>
          <a:p>
            <a:pPr lvl="1" eaLnBrk="1" hangingPunct="1"/>
            <a:r>
              <a:rPr lang="en-US" altLang="en-US" sz="2600"/>
              <a:t>Improve Adult Immunizations</a:t>
            </a:r>
          </a:p>
        </p:txBody>
      </p:sp>
    </p:spTree>
    <p:extLst>
      <p:ext uri="{BB962C8B-B14F-4D97-AF65-F5344CB8AC3E}">
        <p14:creationId xmlns:p14="http://schemas.microsoft.com/office/powerpoint/2010/main" val="182269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EE9BC69-8791-4B07-AA7D-4D815B485E19}"/>
              </a:ext>
            </a:extLst>
          </p:cNvPr>
          <p:cNvSpPr>
            <a:spLocks noGrp="1"/>
          </p:cNvSpPr>
          <p:nvPr>
            <p:ph idx="1"/>
          </p:nvPr>
        </p:nvSpPr>
        <p:spPr>
          <a:xfrm>
            <a:off x="533400" y="1763713"/>
            <a:ext cx="8229600" cy="4484687"/>
          </a:xfrm>
        </p:spPr>
        <p:txBody>
          <a:bodyPr rtlCol="0">
            <a:normAutofit/>
          </a:bodyPr>
          <a:lstStyle/>
          <a:p>
            <a:pPr marL="514350" indent="-514350" eaLnBrk="1" fontAlgn="auto" hangingPunct="1">
              <a:lnSpc>
                <a:spcPct val="120000"/>
              </a:lnSpc>
              <a:spcBef>
                <a:spcPts val="0"/>
              </a:spcBef>
              <a:spcAft>
                <a:spcPts val="0"/>
              </a:spcAft>
              <a:buFont typeface="+mj-lt"/>
              <a:buAutoNum type="arabicPeriod" startAt="3"/>
              <a:defRPr/>
            </a:pPr>
            <a:r>
              <a:rPr lang="en-US" sz="2800" b="1" dirty="0">
                <a:solidFill>
                  <a:srgbClr val="003E76"/>
                </a:solidFill>
              </a:rPr>
              <a:t>Better Health Care for Communities</a:t>
            </a:r>
          </a:p>
          <a:p>
            <a:pPr lvl="1" eaLnBrk="1" hangingPunct="1">
              <a:defRPr/>
            </a:pPr>
            <a:r>
              <a:rPr lang="en-US" altLang="en-US" sz="2600" dirty="0"/>
              <a:t>Reduce Healthcare-Acquired Conditions in Nursing Homes</a:t>
            </a:r>
          </a:p>
          <a:p>
            <a:pPr lvl="1" eaLnBrk="1" hangingPunct="1">
              <a:defRPr/>
            </a:pPr>
            <a:r>
              <a:rPr lang="en-US" altLang="en-US" sz="2600" dirty="0"/>
              <a:t>Improve Coordination of Care</a:t>
            </a:r>
            <a:endParaRPr lang="en-US" altLang="en-US" sz="3000" dirty="0"/>
          </a:p>
          <a:p>
            <a:pPr marL="514350" indent="-514350" eaLnBrk="1" hangingPunct="1">
              <a:buFont typeface="+mj-lt"/>
              <a:buAutoNum type="arabicPeriod" startAt="4"/>
              <a:defRPr/>
            </a:pPr>
            <a:r>
              <a:rPr lang="en-US" altLang="en-US" sz="2800" b="1" dirty="0">
                <a:solidFill>
                  <a:srgbClr val="003E76"/>
                </a:solidFill>
              </a:rPr>
              <a:t>Better Health Care at Lower Costs</a:t>
            </a:r>
          </a:p>
          <a:p>
            <a:pPr lvl="1" eaLnBrk="1" hangingPunct="1">
              <a:defRPr/>
            </a:pPr>
            <a:r>
              <a:rPr lang="en-US" altLang="en-US" sz="2600" dirty="0"/>
              <a:t>Promoting improvement through assistance with quality reporting and federal reimbursement programs</a:t>
            </a:r>
          </a:p>
          <a:p>
            <a:pPr lvl="1" eaLnBrk="1" hangingPunct="1">
              <a:defRPr/>
            </a:pPr>
            <a:r>
              <a:rPr lang="en-US" altLang="en-US" sz="2600" dirty="0"/>
              <a:t>Meaningful Use of HIT</a:t>
            </a:r>
          </a:p>
          <a:p>
            <a:pPr marL="514350" indent="-514350" eaLnBrk="1" hangingPunct="1">
              <a:buFont typeface="+mj-lt"/>
              <a:buAutoNum type="arabicPeriod" startAt="4"/>
              <a:defRPr/>
            </a:pPr>
            <a:endParaRPr lang="en-US" altLang="en-US" sz="3000" dirty="0"/>
          </a:p>
          <a:p>
            <a:pPr eaLnBrk="1" hangingPunct="1">
              <a:defRPr/>
            </a:pPr>
            <a:endParaRPr lang="en-US" altLang="en-US" sz="3000" dirty="0"/>
          </a:p>
        </p:txBody>
      </p:sp>
      <p:sp>
        <p:nvSpPr>
          <p:cNvPr id="24579" name="TextBox 6">
            <a:extLst>
              <a:ext uri="{FF2B5EF4-FFF2-40B4-BE49-F238E27FC236}">
                <a16:creationId xmlns:a16="http://schemas.microsoft.com/office/drawing/2014/main" id="{EC6D1DFA-56DD-4C3F-BAA7-DE7D01212809}"/>
              </a:ext>
            </a:extLst>
          </p:cNvPr>
          <p:cNvSpPr txBox="1">
            <a:spLocks noChangeArrowheads="1"/>
          </p:cNvSpPr>
          <p:nvPr/>
        </p:nvSpPr>
        <p:spPr bwMode="auto">
          <a:xfrm>
            <a:off x="762000" y="317500"/>
            <a:ext cx="77724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539B"/>
                </a:solidFill>
                <a:effectLst/>
                <a:uLnTx/>
                <a:uFillTx/>
                <a:latin typeface="Arial" panose="020B0604020202020204" pitchFamily="34" charset="0"/>
                <a:ea typeface="+mn-ea"/>
                <a:cs typeface="Arial" panose="020B0604020202020204" pitchFamily="34" charset="0"/>
              </a:rPr>
              <a:t>Quality Improvement Initiatives from CMS</a:t>
            </a:r>
          </a:p>
        </p:txBody>
      </p:sp>
    </p:spTree>
    <p:extLst>
      <p:ext uri="{BB962C8B-B14F-4D97-AF65-F5344CB8AC3E}">
        <p14:creationId xmlns:p14="http://schemas.microsoft.com/office/powerpoint/2010/main" val="409803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1E0B456F-A4A2-4ED8-B5CF-4F134698E558}"/>
              </a:ext>
            </a:extLst>
          </p:cNvPr>
          <p:cNvSpPr>
            <a:spLocks noGrp="1"/>
          </p:cNvSpPr>
          <p:nvPr>
            <p:ph type="title"/>
          </p:nvPr>
        </p:nvSpPr>
        <p:spPr/>
        <p:txBody>
          <a:bodyPr/>
          <a:lstStyle/>
          <a:p>
            <a:r>
              <a:rPr lang="en-US" altLang="en-US"/>
              <a:t>Foundation Principles</a:t>
            </a:r>
            <a:br>
              <a:rPr lang="en-US" altLang="en-US"/>
            </a:br>
            <a:r>
              <a:rPr lang="en-US" altLang="en-US" sz="1800"/>
              <a:t>Better Health - Better Care - Lower Cost</a:t>
            </a:r>
          </a:p>
        </p:txBody>
      </p:sp>
      <p:sp>
        <p:nvSpPr>
          <p:cNvPr id="26627" name="TextBox 1">
            <a:extLst>
              <a:ext uri="{FF2B5EF4-FFF2-40B4-BE49-F238E27FC236}">
                <a16:creationId xmlns:a16="http://schemas.microsoft.com/office/drawing/2014/main" id="{959E7DC3-9295-4173-AFC3-F0E1D8E40DC9}"/>
              </a:ext>
            </a:extLst>
          </p:cNvPr>
          <p:cNvSpPr txBox="1">
            <a:spLocks noChangeArrowheads="1"/>
          </p:cNvSpPr>
          <p:nvPr/>
        </p:nvSpPr>
        <p:spPr bwMode="auto">
          <a:xfrm>
            <a:off x="3810000" y="1951038"/>
            <a:ext cx="487680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457200" marR="0" lvl="0" indent="-457200" algn="l" defTabSz="914400" rtl="0" eaLnBrk="0" fontAlgn="base" latinLnBrk="0" hangingPunct="0">
              <a:lnSpc>
                <a:spcPct val="100000"/>
              </a:lnSpc>
              <a:spcBef>
                <a:spcPts val="1200"/>
              </a:spcBef>
              <a:spcAft>
                <a:spcPct val="0"/>
              </a:spcAft>
              <a:buClr>
                <a:srgbClr val="00539B"/>
              </a:buClr>
              <a:buSzTx/>
              <a:buFont typeface="Arial" panose="020B0604020202020204" pitchFamily="34" charset="0"/>
              <a:buChar char="•"/>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Enable innovation</a:t>
            </a:r>
          </a:p>
          <a:p>
            <a:pPr marL="457200" marR="0" lvl="0" indent="-457200" algn="l" defTabSz="914400" rtl="0" eaLnBrk="0" fontAlgn="base" latinLnBrk="0" hangingPunct="0">
              <a:lnSpc>
                <a:spcPct val="100000"/>
              </a:lnSpc>
              <a:spcBef>
                <a:spcPts val="1200"/>
              </a:spcBef>
              <a:spcAft>
                <a:spcPct val="0"/>
              </a:spcAft>
              <a:buClr>
                <a:srgbClr val="00539B"/>
              </a:buClr>
              <a:buSzTx/>
              <a:buFont typeface="Arial" panose="020B0604020202020204" pitchFamily="34" charset="0"/>
              <a:buChar char="•"/>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Foster learning organizations</a:t>
            </a:r>
          </a:p>
        </p:txBody>
      </p:sp>
      <p:pic>
        <p:nvPicPr>
          <p:cNvPr id="26628" name="Picture 5">
            <a:extLst>
              <a:ext uri="{FF2B5EF4-FFF2-40B4-BE49-F238E27FC236}">
                <a16:creationId xmlns:a16="http://schemas.microsoft.com/office/drawing/2014/main" id="{611B316B-3C2A-4E62-AAF8-041692D6F84E}"/>
              </a:ext>
            </a:extLst>
          </p:cNvPr>
          <p:cNvPicPr>
            <a:picLocks noChangeAspect="1" noChangeArrowheads="1"/>
          </p:cNvPicPr>
          <p:nvPr/>
        </p:nvPicPr>
        <p:blipFill>
          <a:blip r:embed="rId3">
            <a:clrChange>
              <a:clrFrom>
                <a:srgbClr val="F7F8FA"/>
              </a:clrFrom>
              <a:clrTo>
                <a:srgbClr val="F7F8FA">
                  <a:alpha val="0"/>
                </a:srgbClr>
              </a:clrTo>
            </a:clrChange>
            <a:extLst>
              <a:ext uri="{28A0092B-C50C-407E-A947-70E740481C1C}">
                <a14:useLocalDpi xmlns:a14="http://schemas.microsoft.com/office/drawing/2010/main" val="0"/>
              </a:ext>
            </a:extLst>
          </a:blip>
          <a:srcRect/>
          <a:stretch>
            <a:fillRect/>
          </a:stretch>
        </p:blipFill>
        <p:spPr bwMode="auto">
          <a:xfrm>
            <a:off x="76200" y="1676400"/>
            <a:ext cx="3505200"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Box 7">
            <a:extLst>
              <a:ext uri="{FF2B5EF4-FFF2-40B4-BE49-F238E27FC236}">
                <a16:creationId xmlns:a16="http://schemas.microsoft.com/office/drawing/2014/main" id="{4EDFA31C-AD00-4C62-870A-9FC36C13E1D0}"/>
              </a:ext>
            </a:extLst>
          </p:cNvPr>
          <p:cNvSpPr txBox="1">
            <a:spLocks noChangeArrowheads="1"/>
          </p:cNvSpPr>
          <p:nvPr/>
        </p:nvSpPr>
        <p:spPr bwMode="auto">
          <a:xfrm>
            <a:off x="2667000" y="3675063"/>
            <a:ext cx="5486400"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457200" marR="0" lvl="0" indent="-457200" algn="l" defTabSz="914400" rtl="0" eaLnBrk="0" fontAlgn="base" latinLnBrk="0" hangingPunct="0">
              <a:lnSpc>
                <a:spcPct val="100000"/>
              </a:lnSpc>
              <a:spcBef>
                <a:spcPts val="1200"/>
              </a:spcBef>
              <a:spcAft>
                <a:spcPct val="0"/>
              </a:spcAft>
              <a:buClr>
                <a:srgbClr val="00539B"/>
              </a:buClr>
              <a:buSzTx/>
              <a:buFont typeface="Arial" panose="020B0604020202020204" pitchFamily="34" charset="0"/>
              <a:buChar char="•"/>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Eliminate disparities</a:t>
            </a:r>
          </a:p>
          <a:p>
            <a:pPr marL="457200" marR="0" lvl="0" indent="-457200" algn="l" defTabSz="914400" rtl="0" eaLnBrk="0" fontAlgn="base" latinLnBrk="0" hangingPunct="0">
              <a:lnSpc>
                <a:spcPct val="100000"/>
              </a:lnSpc>
              <a:spcBef>
                <a:spcPts val="1200"/>
              </a:spcBef>
              <a:spcAft>
                <a:spcPct val="0"/>
              </a:spcAft>
              <a:buClr>
                <a:srgbClr val="00539B"/>
              </a:buClr>
              <a:buSzTx/>
              <a:buFont typeface="Arial" panose="020B0604020202020204" pitchFamily="34" charset="0"/>
              <a:buChar char="•"/>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Strengthen infrastructure and data systems</a:t>
            </a:r>
          </a:p>
        </p:txBody>
      </p:sp>
    </p:spTree>
    <p:extLst>
      <p:ext uri="{BB962C8B-B14F-4D97-AF65-F5344CB8AC3E}">
        <p14:creationId xmlns:p14="http://schemas.microsoft.com/office/powerpoint/2010/main" val="326844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6FA2F5F9-5864-42A3-ABAB-7FD847D2F040}"/>
              </a:ext>
            </a:extLst>
          </p:cNvPr>
          <p:cNvSpPr txBox="1"/>
          <p:nvPr/>
        </p:nvSpPr>
        <p:spPr>
          <a:xfrm>
            <a:off x="157017" y="3237702"/>
            <a:ext cx="8811491" cy="2339102"/>
          </a:xfrm>
          <a:prstGeom prst="rect">
            <a:avLst/>
          </a:prstGeom>
          <a:noFill/>
        </p:spPr>
        <p:txBody>
          <a:bodyPr wrap="square" rtlCol="0">
            <a:spAutoFit/>
          </a:bodyPr>
          <a:lstStyle/>
          <a:p>
            <a:pPr algn="ctr" defTabSz="685800"/>
            <a:r>
              <a:rPr lang="en-US" sz="3200" dirty="0">
                <a:solidFill>
                  <a:prstClr val="white"/>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Expectations - Approach for the Day</a:t>
            </a:r>
          </a:p>
          <a:p>
            <a:pPr algn="ctr" defTabSz="685800"/>
            <a:endParaRPr lang="en-US" sz="3200" dirty="0">
              <a:solidFill>
                <a:prstClr val="white"/>
              </a:solidFill>
              <a:latin typeface="Arial Black" panose="020B0A04020102020204" pitchFamily="34" charset="0"/>
              <a:cs typeface="Arial" panose="020B0604020202020204" pitchFamily="34" charset="0"/>
            </a:endParaRPr>
          </a:p>
          <a:p>
            <a:pPr algn="ctr" defTabSz="685800"/>
            <a:r>
              <a:rPr lang="en-US" sz="2800" dirty="0">
                <a:solidFill>
                  <a:prstClr val="white"/>
                </a:solidFill>
                <a:latin typeface="Arial Black" panose="020B0A04020102020204" pitchFamily="34" charset="0"/>
                <a:cs typeface="Arial" panose="020B0604020202020204" pitchFamily="34" charset="0"/>
              </a:rPr>
              <a:t>John Bartkus, PMP, CPF</a:t>
            </a:r>
          </a:p>
          <a:p>
            <a:pPr algn="ctr" defTabSz="685800"/>
            <a:r>
              <a:rPr lang="en-US" i="1" dirty="0">
                <a:solidFill>
                  <a:prstClr val="white"/>
                </a:solidFill>
                <a:latin typeface="Arial" panose="020B0604020202020204" pitchFamily="34" charset="0"/>
                <a:cs typeface="Arial" panose="020B0604020202020204" pitchFamily="34" charset="0"/>
              </a:rPr>
              <a:t>Principal Program Manager, Pensivia</a:t>
            </a:r>
          </a:p>
          <a:p>
            <a:pPr algn="ctr" defTabSz="685800"/>
            <a:endParaRPr lang="en-US" i="1" dirty="0">
              <a:solidFill>
                <a:prstClr val="white"/>
              </a:solidFill>
              <a:latin typeface="Arial Black" panose="020B0A04020102020204" pitchFamily="34" charset="0"/>
              <a:cs typeface="Arial" panose="020B0604020202020204" pitchFamily="34" charset="0"/>
            </a:endParaRPr>
          </a:p>
          <a:p>
            <a:pPr algn="ctr" defTabSz="685800"/>
            <a:endParaRPr lang="en-US" i="1" dirty="0">
              <a:solidFill>
                <a:prstClr val="white"/>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538349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CD74B326-7108-4A36-8DFA-0DA1B6D7A1EB}"/>
              </a:ext>
            </a:extLst>
          </p:cNvPr>
          <p:cNvSpPr>
            <a:spLocks noGrp="1"/>
          </p:cNvSpPr>
          <p:nvPr>
            <p:ph type="title"/>
          </p:nvPr>
        </p:nvSpPr>
        <p:spPr/>
        <p:txBody>
          <a:bodyPr/>
          <a:lstStyle/>
          <a:p>
            <a:r>
              <a:rPr lang="en-US" altLang="en-US"/>
              <a:t>Areas of Focus</a:t>
            </a:r>
          </a:p>
        </p:txBody>
      </p:sp>
      <p:sp>
        <p:nvSpPr>
          <p:cNvPr id="22531" name="Content Placeholder 2">
            <a:extLst>
              <a:ext uri="{FF2B5EF4-FFF2-40B4-BE49-F238E27FC236}">
                <a16:creationId xmlns:a16="http://schemas.microsoft.com/office/drawing/2014/main" id="{7F4C2176-6023-46CA-8771-397ADEC47314}"/>
              </a:ext>
            </a:extLst>
          </p:cNvPr>
          <p:cNvSpPr>
            <a:spLocks noGrp="1"/>
          </p:cNvSpPr>
          <p:nvPr>
            <p:ph sz="half" idx="1"/>
          </p:nvPr>
        </p:nvSpPr>
        <p:spPr/>
        <p:txBody>
          <a:bodyPr/>
          <a:lstStyle/>
          <a:p>
            <a:pPr>
              <a:defRPr/>
            </a:pPr>
            <a:r>
              <a:rPr lang="en-US" altLang="en-US" b="1" dirty="0">
                <a:solidFill>
                  <a:srgbClr val="003E76"/>
                </a:solidFill>
              </a:rPr>
              <a:t>Antibiotic Stewardship</a:t>
            </a:r>
          </a:p>
          <a:p>
            <a:pPr>
              <a:defRPr/>
            </a:pPr>
            <a:r>
              <a:rPr lang="en-US" altLang="en-US" b="1" dirty="0">
                <a:solidFill>
                  <a:srgbClr val="003E76"/>
                </a:solidFill>
              </a:rPr>
              <a:t>Cancer Prevention</a:t>
            </a:r>
          </a:p>
          <a:p>
            <a:pPr>
              <a:defRPr/>
            </a:pPr>
            <a:r>
              <a:rPr lang="en-US" altLang="en-US" b="1" dirty="0">
                <a:solidFill>
                  <a:srgbClr val="6D8D24"/>
                </a:solidFill>
              </a:rPr>
              <a:t>Cardiac Health</a:t>
            </a:r>
          </a:p>
          <a:p>
            <a:pPr>
              <a:defRPr/>
            </a:pPr>
            <a:r>
              <a:rPr lang="en-US" altLang="en-US" b="1" dirty="0">
                <a:solidFill>
                  <a:srgbClr val="003E76"/>
                </a:solidFill>
              </a:rPr>
              <a:t>Care Coordination</a:t>
            </a:r>
          </a:p>
          <a:p>
            <a:pPr>
              <a:defRPr/>
            </a:pPr>
            <a:r>
              <a:rPr lang="en-US" altLang="en-US" b="1" dirty="0">
                <a:solidFill>
                  <a:srgbClr val="003E76"/>
                </a:solidFill>
              </a:rPr>
              <a:t>Colorectal Cancer Screening</a:t>
            </a:r>
          </a:p>
          <a:p>
            <a:pPr>
              <a:defRPr/>
            </a:pPr>
            <a:r>
              <a:rPr lang="en-US" altLang="en-US" b="1" dirty="0">
                <a:solidFill>
                  <a:srgbClr val="003E76"/>
                </a:solidFill>
              </a:rPr>
              <a:t>Diabetes Care</a:t>
            </a:r>
          </a:p>
          <a:p>
            <a:pPr marL="0" indent="0">
              <a:buFont typeface="Arial" panose="020B0604020202020204" pitchFamily="34" charset="0"/>
              <a:buNone/>
              <a:defRPr/>
            </a:pPr>
            <a:endParaRPr lang="en-US" altLang="en-US" dirty="0"/>
          </a:p>
        </p:txBody>
      </p:sp>
      <p:sp>
        <p:nvSpPr>
          <p:cNvPr id="28676" name="Content Placeholder 1">
            <a:extLst>
              <a:ext uri="{FF2B5EF4-FFF2-40B4-BE49-F238E27FC236}">
                <a16:creationId xmlns:a16="http://schemas.microsoft.com/office/drawing/2014/main" id="{A375D43F-E65B-45D4-AC34-9C1E22D26DBF}"/>
              </a:ext>
            </a:extLst>
          </p:cNvPr>
          <p:cNvSpPr>
            <a:spLocks noGrp="1"/>
          </p:cNvSpPr>
          <p:nvPr>
            <p:ph sz="half" idx="2"/>
          </p:nvPr>
        </p:nvSpPr>
        <p:spPr/>
        <p:txBody>
          <a:bodyPr/>
          <a:lstStyle/>
          <a:p>
            <a:r>
              <a:rPr lang="en-US" altLang="en-US" b="1">
                <a:solidFill>
                  <a:srgbClr val="003E76"/>
                </a:solidFill>
              </a:rPr>
              <a:t>Health Care Infections</a:t>
            </a:r>
          </a:p>
          <a:p>
            <a:r>
              <a:rPr lang="en-US" altLang="en-US" b="1">
                <a:solidFill>
                  <a:srgbClr val="003E76"/>
                </a:solidFill>
              </a:rPr>
              <a:t>Immunizations</a:t>
            </a:r>
          </a:p>
          <a:p>
            <a:r>
              <a:rPr lang="en-US" altLang="en-US" b="1">
                <a:solidFill>
                  <a:srgbClr val="003E76"/>
                </a:solidFill>
              </a:rPr>
              <a:t>Medication Safety</a:t>
            </a:r>
          </a:p>
          <a:p>
            <a:r>
              <a:rPr lang="en-US" altLang="en-US" b="1">
                <a:solidFill>
                  <a:srgbClr val="003E76"/>
                </a:solidFill>
              </a:rPr>
              <a:t>Nursing Home Quality</a:t>
            </a:r>
          </a:p>
          <a:p>
            <a:r>
              <a:rPr lang="en-US" altLang="en-US" b="1">
                <a:solidFill>
                  <a:srgbClr val="003E76"/>
                </a:solidFill>
              </a:rPr>
              <a:t>Quality Payment Program</a:t>
            </a:r>
          </a:p>
          <a:p>
            <a:r>
              <a:rPr lang="en-US" altLang="en-US" b="1">
                <a:solidFill>
                  <a:srgbClr val="003E76"/>
                </a:solidFill>
              </a:rPr>
              <a:t>Transforming Clinical Practice</a:t>
            </a:r>
          </a:p>
          <a:p>
            <a:endParaRPr lang="en-US" altLang="en-US"/>
          </a:p>
        </p:txBody>
      </p:sp>
    </p:spTree>
    <p:extLst>
      <p:ext uri="{BB962C8B-B14F-4D97-AF65-F5344CB8AC3E}">
        <p14:creationId xmlns:p14="http://schemas.microsoft.com/office/powerpoint/2010/main" val="88743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5177F181-CC69-4B19-BBB9-880E1A7E1DBB}"/>
              </a:ext>
            </a:extLst>
          </p:cNvPr>
          <p:cNvSpPr>
            <a:spLocks noGrp="1"/>
          </p:cNvSpPr>
          <p:nvPr>
            <p:ph type="title"/>
          </p:nvPr>
        </p:nvSpPr>
        <p:spPr/>
        <p:txBody>
          <a:bodyPr/>
          <a:lstStyle/>
          <a:p>
            <a:r>
              <a:rPr lang="en-US" altLang="en-US"/>
              <a:t>Our Approach</a:t>
            </a:r>
          </a:p>
        </p:txBody>
      </p:sp>
      <p:sp>
        <p:nvSpPr>
          <p:cNvPr id="30723" name="Content Placeholder 2">
            <a:extLst>
              <a:ext uri="{FF2B5EF4-FFF2-40B4-BE49-F238E27FC236}">
                <a16:creationId xmlns:a16="http://schemas.microsoft.com/office/drawing/2014/main" id="{981BDE15-77EB-45DE-A28D-8382A42016A9}"/>
              </a:ext>
            </a:extLst>
          </p:cNvPr>
          <p:cNvSpPr>
            <a:spLocks noGrp="1"/>
          </p:cNvSpPr>
          <p:nvPr>
            <p:ph idx="1"/>
          </p:nvPr>
        </p:nvSpPr>
        <p:spPr/>
        <p:txBody>
          <a:bodyPr/>
          <a:lstStyle/>
          <a:p>
            <a:r>
              <a:rPr lang="en-US" altLang="en-US" sz="2800" dirty="0"/>
              <a:t>Align with the Million Hearts® Initiative (</a:t>
            </a:r>
            <a:r>
              <a:rPr lang="en-US" altLang="en-US" sz="2800" dirty="0">
                <a:hlinkClick r:id="rId3"/>
              </a:rPr>
              <a:t>www.millionhearts.hhs.gov</a:t>
            </a:r>
            <a:r>
              <a:rPr lang="en-US" altLang="en-US" sz="2800" dirty="0"/>
              <a:t>) to improve preventive care measures, including aspirin use, blood pressure control, cholesterol management and smoking/tobacco education</a:t>
            </a:r>
          </a:p>
          <a:p>
            <a:r>
              <a:rPr lang="en-US" altLang="en-US" sz="2800" dirty="0"/>
              <a:t>Target disparate populations, including gender, racial and ethnic disparities and rural populations, to improve cardiac health </a:t>
            </a:r>
          </a:p>
          <a:p>
            <a:endParaRPr lang="en-US" altLang="en-US" dirty="0"/>
          </a:p>
        </p:txBody>
      </p:sp>
    </p:spTree>
    <p:extLst>
      <p:ext uri="{BB962C8B-B14F-4D97-AF65-F5344CB8AC3E}">
        <p14:creationId xmlns:p14="http://schemas.microsoft.com/office/powerpoint/2010/main" val="282727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2">
            <a:extLst>
              <a:ext uri="{FF2B5EF4-FFF2-40B4-BE49-F238E27FC236}">
                <a16:creationId xmlns:a16="http://schemas.microsoft.com/office/drawing/2014/main" id="{AA0F4922-D410-4B00-A664-27BDE9B9DBCD}"/>
              </a:ext>
            </a:extLst>
          </p:cNvPr>
          <p:cNvSpPr>
            <a:spLocks noGrp="1"/>
          </p:cNvSpPr>
          <p:nvPr>
            <p:ph idx="1"/>
          </p:nvPr>
        </p:nvSpPr>
        <p:spPr/>
        <p:txBody>
          <a:bodyPr/>
          <a:lstStyle/>
          <a:p>
            <a:r>
              <a:rPr lang="en-US" altLang="en-US" sz="2800"/>
              <a:t>Offer technical assistance on the cardiovascular measures submission for participating clinics</a:t>
            </a:r>
          </a:p>
          <a:p>
            <a:r>
              <a:rPr lang="en-US" altLang="en-US" sz="2800"/>
              <a:t>Assist home health agencies with measures reporting through the Home Health Cardiovascular Data Registry </a:t>
            </a:r>
          </a:p>
          <a:p>
            <a:r>
              <a:rPr lang="en-US" altLang="en-US" sz="2800"/>
              <a:t>Help clinics utilize EHRs for data analysis and performance improvement activities focused on clinical quality measures</a:t>
            </a:r>
          </a:p>
          <a:p>
            <a:endParaRPr lang="en-US" altLang="en-US"/>
          </a:p>
        </p:txBody>
      </p:sp>
      <p:sp>
        <p:nvSpPr>
          <p:cNvPr id="32771" name="Title 1">
            <a:extLst>
              <a:ext uri="{FF2B5EF4-FFF2-40B4-BE49-F238E27FC236}">
                <a16:creationId xmlns:a16="http://schemas.microsoft.com/office/drawing/2014/main" id="{44607FCF-27F0-4506-A387-D0C0E114B187}"/>
              </a:ext>
            </a:extLst>
          </p:cNvPr>
          <p:cNvSpPr>
            <a:spLocks noGrp="1"/>
          </p:cNvSpPr>
          <p:nvPr>
            <p:ph type="title"/>
          </p:nvPr>
        </p:nvSpPr>
        <p:spPr/>
        <p:txBody>
          <a:bodyPr/>
          <a:lstStyle/>
          <a:p>
            <a:r>
              <a:rPr lang="en-US" altLang="en-US"/>
              <a:t>Our Approach</a:t>
            </a:r>
          </a:p>
        </p:txBody>
      </p:sp>
    </p:spTree>
    <p:extLst>
      <p:ext uri="{BB962C8B-B14F-4D97-AF65-F5344CB8AC3E}">
        <p14:creationId xmlns:p14="http://schemas.microsoft.com/office/powerpoint/2010/main" val="885242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2">
            <a:extLst>
              <a:ext uri="{FF2B5EF4-FFF2-40B4-BE49-F238E27FC236}">
                <a16:creationId xmlns:a16="http://schemas.microsoft.com/office/drawing/2014/main" id="{03A5A2A7-D714-4C87-B2A3-C3B73443A34E}"/>
              </a:ext>
            </a:extLst>
          </p:cNvPr>
          <p:cNvSpPr>
            <a:spLocks noGrp="1"/>
          </p:cNvSpPr>
          <p:nvPr>
            <p:ph idx="1"/>
          </p:nvPr>
        </p:nvSpPr>
        <p:spPr>
          <a:xfrm>
            <a:off x="685800" y="1430338"/>
            <a:ext cx="8229600" cy="4525962"/>
          </a:xfrm>
        </p:spPr>
        <p:txBody>
          <a:bodyPr/>
          <a:lstStyle/>
          <a:p>
            <a:pPr marL="0" indent="0">
              <a:buFont typeface="Arial" panose="020B0604020202020204" pitchFamily="34" charset="0"/>
              <a:buNone/>
              <a:defRPr/>
            </a:pPr>
            <a:r>
              <a:rPr lang="en-US" sz="2800" b="1" dirty="0">
                <a:solidFill>
                  <a:srgbClr val="003E76"/>
                </a:solidFill>
              </a:rPr>
              <a:t>Focus on the ABCS</a:t>
            </a:r>
          </a:p>
          <a:p>
            <a:pPr lvl="1">
              <a:buClr>
                <a:srgbClr val="6D8D24"/>
              </a:buClr>
              <a:buFont typeface="Times New Roman" panose="02020603050405020304" pitchFamily="18" charset="0"/>
              <a:buChar char="–"/>
              <a:defRPr/>
            </a:pPr>
            <a:r>
              <a:rPr lang="en-US" sz="2400" dirty="0"/>
              <a:t>Measure monitoring</a:t>
            </a:r>
          </a:p>
          <a:p>
            <a:pPr lvl="1">
              <a:buClr>
                <a:srgbClr val="6D8D24"/>
              </a:buClr>
              <a:buFont typeface="Times New Roman" panose="02020603050405020304" pitchFamily="18" charset="0"/>
              <a:buChar char="–"/>
              <a:defRPr/>
            </a:pPr>
            <a:r>
              <a:rPr lang="en-US" sz="2400" dirty="0"/>
              <a:t>HHQI</a:t>
            </a:r>
          </a:p>
          <a:p>
            <a:pPr lvl="1">
              <a:buClr>
                <a:srgbClr val="6D8D24"/>
              </a:buClr>
              <a:buFont typeface="Times New Roman" panose="02020603050405020304" pitchFamily="18" charset="0"/>
              <a:buChar char="–"/>
              <a:defRPr/>
            </a:pPr>
            <a:r>
              <a:rPr lang="en-US" sz="2400" dirty="0"/>
              <a:t>Merit-based Incentive Payment System (MIPS) Calculator</a:t>
            </a:r>
          </a:p>
          <a:p>
            <a:pPr marL="0" indent="0">
              <a:buFont typeface="Arial" panose="020B0604020202020204" pitchFamily="34" charset="0"/>
              <a:buNone/>
              <a:defRPr/>
            </a:pPr>
            <a:r>
              <a:rPr lang="en-US" sz="2800" b="1" dirty="0">
                <a:solidFill>
                  <a:srgbClr val="003E76"/>
                </a:solidFill>
              </a:rPr>
              <a:t>Practice Pattern Variance</a:t>
            </a:r>
          </a:p>
          <a:p>
            <a:pPr lvl="1" indent="-342900">
              <a:buClr>
                <a:srgbClr val="6D8D24"/>
              </a:buClr>
              <a:buFont typeface="Times New Roman" panose="02020603050405020304" pitchFamily="18" charset="0"/>
              <a:buChar char="–"/>
              <a:defRPr/>
            </a:pPr>
            <a:r>
              <a:rPr lang="en-US" sz="2400" dirty="0"/>
              <a:t>Data driven quality improvement </a:t>
            </a:r>
          </a:p>
          <a:p>
            <a:pPr lvl="1" indent="-342900">
              <a:buClr>
                <a:srgbClr val="6D8D24"/>
              </a:buClr>
              <a:buFont typeface="Times New Roman" panose="02020603050405020304" pitchFamily="18" charset="0"/>
              <a:buChar char="–"/>
              <a:defRPr/>
            </a:pPr>
            <a:r>
              <a:rPr lang="en-US" sz="2400" dirty="0"/>
              <a:t>Optimizing utilization of health information technology (HIT)</a:t>
            </a:r>
          </a:p>
          <a:p>
            <a:pPr lvl="1" indent="-342900">
              <a:buClr>
                <a:srgbClr val="6D8D24"/>
              </a:buClr>
              <a:buFont typeface="Times New Roman" panose="02020603050405020304" pitchFamily="18" charset="0"/>
              <a:buChar char="–"/>
              <a:defRPr/>
            </a:pPr>
            <a:r>
              <a:rPr lang="en-US" sz="2400" dirty="0"/>
              <a:t>Support innovations in care delivery</a:t>
            </a:r>
          </a:p>
          <a:p>
            <a:pPr>
              <a:defRPr/>
            </a:pPr>
            <a:endParaRPr lang="en-US" altLang="en-US" dirty="0"/>
          </a:p>
        </p:txBody>
      </p:sp>
      <p:sp>
        <p:nvSpPr>
          <p:cNvPr id="34819" name="Title 1">
            <a:extLst>
              <a:ext uri="{FF2B5EF4-FFF2-40B4-BE49-F238E27FC236}">
                <a16:creationId xmlns:a16="http://schemas.microsoft.com/office/drawing/2014/main" id="{7E910684-032A-485D-8942-03D13485B0AA}"/>
              </a:ext>
            </a:extLst>
          </p:cNvPr>
          <p:cNvSpPr>
            <a:spLocks noGrp="1"/>
          </p:cNvSpPr>
          <p:nvPr>
            <p:ph type="title"/>
          </p:nvPr>
        </p:nvSpPr>
        <p:spPr/>
        <p:txBody>
          <a:bodyPr/>
          <a:lstStyle/>
          <a:p>
            <a:r>
              <a:rPr lang="en-US" altLang="en-US"/>
              <a:t>Our Approach</a:t>
            </a:r>
          </a:p>
        </p:txBody>
      </p:sp>
    </p:spTree>
    <p:extLst>
      <p:ext uri="{BB962C8B-B14F-4D97-AF65-F5344CB8AC3E}">
        <p14:creationId xmlns:p14="http://schemas.microsoft.com/office/powerpoint/2010/main" val="148303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537B33AB-E4FC-431D-ACF2-A3FA827F21AD}"/>
              </a:ext>
            </a:extLst>
          </p:cNvPr>
          <p:cNvSpPr>
            <a:spLocks noGrp="1"/>
          </p:cNvSpPr>
          <p:nvPr>
            <p:ph type="title"/>
          </p:nvPr>
        </p:nvSpPr>
        <p:spPr/>
        <p:txBody>
          <a:bodyPr/>
          <a:lstStyle/>
          <a:p>
            <a:r>
              <a:rPr lang="en-US" altLang="en-US"/>
              <a:t>Our Partners</a:t>
            </a:r>
          </a:p>
        </p:txBody>
      </p:sp>
      <p:sp>
        <p:nvSpPr>
          <p:cNvPr id="36867" name="Content Placeholder 2">
            <a:extLst>
              <a:ext uri="{FF2B5EF4-FFF2-40B4-BE49-F238E27FC236}">
                <a16:creationId xmlns:a16="http://schemas.microsoft.com/office/drawing/2014/main" id="{0829500D-E32F-4ECE-8C90-E142599B04F0}"/>
              </a:ext>
            </a:extLst>
          </p:cNvPr>
          <p:cNvSpPr>
            <a:spLocks noGrp="1"/>
          </p:cNvSpPr>
          <p:nvPr>
            <p:ph idx="1"/>
          </p:nvPr>
        </p:nvSpPr>
        <p:spPr>
          <a:xfrm>
            <a:off x="4479925" y="1295400"/>
            <a:ext cx="4191000" cy="4525963"/>
          </a:xfrm>
        </p:spPr>
        <p:txBody>
          <a:bodyPr/>
          <a:lstStyle/>
          <a:p>
            <a:r>
              <a:rPr lang="en-US" altLang="en-US"/>
              <a:t>Home Health Agencies</a:t>
            </a:r>
          </a:p>
          <a:p>
            <a:r>
              <a:rPr lang="en-US" altLang="en-US"/>
              <a:t>Physician Offices</a:t>
            </a:r>
          </a:p>
          <a:p>
            <a:r>
              <a:rPr lang="en-US" altLang="en-US"/>
              <a:t>Hospitals</a:t>
            </a:r>
          </a:p>
          <a:p>
            <a:r>
              <a:rPr lang="en-US" altLang="en-US"/>
              <a:t>Nursing Homes</a:t>
            </a:r>
          </a:p>
        </p:txBody>
      </p:sp>
      <p:pic>
        <p:nvPicPr>
          <p:cNvPr id="36868" name="Picture 2">
            <a:extLst>
              <a:ext uri="{FF2B5EF4-FFF2-40B4-BE49-F238E27FC236}">
                <a16:creationId xmlns:a16="http://schemas.microsoft.com/office/drawing/2014/main" id="{D5E30E61-99E4-463A-9EE2-E929E790F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47800"/>
            <a:ext cx="3908425"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Content Placeholder 2">
            <a:extLst>
              <a:ext uri="{FF2B5EF4-FFF2-40B4-BE49-F238E27FC236}">
                <a16:creationId xmlns:a16="http://schemas.microsoft.com/office/drawing/2014/main" id="{41C375B7-1800-4E13-A3D3-82CFFBF935C8}"/>
              </a:ext>
            </a:extLst>
          </p:cNvPr>
          <p:cNvSpPr txBox="1">
            <a:spLocks/>
          </p:cNvSpPr>
          <p:nvPr/>
        </p:nvSpPr>
        <p:spPr bwMode="auto">
          <a:xfrm>
            <a:off x="492125" y="4038600"/>
            <a:ext cx="8686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914400" rtl="0" eaLnBrk="0" fontAlgn="base" latinLnBrk="0" hangingPunct="0">
              <a:lnSpc>
                <a:spcPct val="100000"/>
              </a:lnSpc>
              <a:spcBef>
                <a:spcPct val="20000"/>
              </a:spcBef>
              <a:spcAft>
                <a:spcPct val="0"/>
              </a:spcAft>
              <a:buClr>
                <a:srgbClr val="00539B"/>
              </a:buClr>
              <a:buSzTx/>
              <a:buFont typeface="Arial" panose="020B0604020202020204" pitchFamily="34" charset="0"/>
              <a:buChar char="•"/>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Pharmacies</a:t>
            </a:r>
          </a:p>
          <a:p>
            <a:pPr marL="342900" marR="0" lvl="0" indent="-342900" algn="l" defTabSz="914400" rtl="0" eaLnBrk="0" fontAlgn="base" latinLnBrk="0" hangingPunct="0">
              <a:lnSpc>
                <a:spcPct val="100000"/>
              </a:lnSpc>
              <a:spcBef>
                <a:spcPct val="20000"/>
              </a:spcBef>
              <a:spcAft>
                <a:spcPct val="0"/>
              </a:spcAft>
              <a:buClr>
                <a:srgbClr val="00539B"/>
              </a:buClr>
              <a:buSzTx/>
              <a:buFont typeface="Arial" panose="020B0604020202020204" pitchFamily="34" charset="0"/>
              <a:buChar char="•"/>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Care Transition Teams</a:t>
            </a:r>
          </a:p>
          <a:p>
            <a:pPr marL="342900" marR="0" lvl="0" indent="-342900" algn="l" defTabSz="914400" rtl="0" eaLnBrk="0" fontAlgn="base" latinLnBrk="0" hangingPunct="0">
              <a:lnSpc>
                <a:spcPct val="100000"/>
              </a:lnSpc>
              <a:spcBef>
                <a:spcPct val="20000"/>
              </a:spcBef>
              <a:spcAft>
                <a:spcPct val="0"/>
              </a:spcAft>
              <a:buClr>
                <a:srgbClr val="00539B"/>
              </a:buClr>
              <a:buSzTx/>
              <a:buFont typeface="Arial" panose="020B0604020202020204" pitchFamily="34" charset="0"/>
              <a:buChar char="•"/>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DEEP™ Facilitators</a:t>
            </a:r>
          </a:p>
          <a:p>
            <a:pPr marL="342900" marR="0" lvl="0" indent="-342900" algn="l" defTabSz="914400" rtl="0" eaLnBrk="0" fontAlgn="base" latinLnBrk="0" hangingPunct="0">
              <a:lnSpc>
                <a:spcPct val="100000"/>
              </a:lnSpc>
              <a:spcBef>
                <a:spcPct val="20000"/>
              </a:spcBef>
              <a:spcAft>
                <a:spcPct val="0"/>
              </a:spcAft>
              <a:buClr>
                <a:srgbClr val="00539B"/>
              </a:buClr>
              <a:buSzTx/>
              <a:buFont typeface="Arial" panose="020B0604020202020204" pitchFamily="34" charset="0"/>
              <a:buChar char="•"/>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Community Health Workers </a:t>
            </a:r>
          </a:p>
        </p:txBody>
      </p:sp>
    </p:spTree>
    <p:extLst>
      <p:ext uri="{BB962C8B-B14F-4D97-AF65-F5344CB8AC3E}">
        <p14:creationId xmlns:p14="http://schemas.microsoft.com/office/powerpoint/2010/main" val="2508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Content Placeholder 2">
            <a:extLst>
              <a:ext uri="{FF2B5EF4-FFF2-40B4-BE49-F238E27FC236}">
                <a16:creationId xmlns:a16="http://schemas.microsoft.com/office/drawing/2014/main" id="{23101DF1-0ABD-4E2D-90E4-E2CDE824D71F}"/>
              </a:ext>
            </a:extLst>
          </p:cNvPr>
          <p:cNvSpPr>
            <a:spLocks noGrp="1"/>
          </p:cNvSpPr>
          <p:nvPr>
            <p:ph idx="1"/>
          </p:nvPr>
        </p:nvSpPr>
        <p:spPr>
          <a:xfrm>
            <a:off x="457200" y="1600200"/>
            <a:ext cx="7924800" cy="4525963"/>
          </a:xfrm>
        </p:spPr>
        <p:txBody>
          <a:bodyPr numCol="2"/>
          <a:lstStyle/>
          <a:p>
            <a:pPr marL="0" indent="0" algn="ctr">
              <a:buFont typeface="Arial" panose="020B0604020202020204" pitchFamily="34" charset="0"/>
              <a:buNone/>
              <a:defRPr/>
            </a:pPr>
            <a:r>
              <a:rPr lang="en-US" altLang="en-US" sz="2400" dirty="0"/>
              <a:t>Nickola Bratton</a:t>
            </a:r>
          </a:p>
          <a:p>
            <a:pPr marL="0" indent="0" algn="ctr">
              <a:buFont typeface="Arial" panose="020B0604020202020204" pitchFamily="34" charset="0"/>
              <a:buNone/>
              <a:defRPr/>
            </a:pPr>
            <a:r>
              <a:rPr lang="en-US" altLang="en-US" sz="2400" dirty="0"/>
              <a:t>303-726-5013</a:t>
            </a:r>
          </a:p>
          <a:p>
            <a:pPr marL="0" indent="0" algn="ctr">
              <a:buFont typeface="Arial" panose="020B0604020202020204" pitchFamily="34" charset="0"/>
              <a:buNone/>
              <a:defRPr/>
            </a:pPr>
            <a:r>
              <a:rPr lang="en-US" altLang="en-US" sz="2400" dirty="0">
                <a:hlinkClick r:id="rId3"/>
              </a:rPr>
              <a:t>nbratton@mpqhf.org</a:t>
            </a:r>
            <a:endParaRPr lang="en-US" altLang="en-US" sz="2400" dirty="0"/>
          </a:p>
          <a:p>
            <a:pPr marL="0" indent="0" algn="ctr">
              <a:buFont typeface="Arial" panose="020B0604020202020204" pitchFamily="34" charset="0"/>
              <a:buNone/>
              <a:defRPr/>
            </a:pPr>
            <a:endParaRPr lang="en-US" altLang="en-US" sz="2400" dirty="0"/>
          </a:p>
          <a:p>
            <a:pPr marL="0" indent="0" algn="ctr">
              <a:buFont typeface="Arial" panose="020B0604020202020204" pitchFamily="34" charset="0"/>
              <a:buNone/>
              <a:defRPr/>
            </a:pPr>
            <a:endParaRPr lang="en-US" altLang="en-US" sz="2400" dirty="0"/>
          </a:p>
          <a:p>
            <a:pPr marL="0" indent="0" algn="ctr">
              <a:buFont typeface="Arial" panose="020B0604020202020204" pitchFamily="34" charset="0"/>
              <a:buNone/>
              <a:defRPr/>
            </a:pPr>
            <a:endParaRPr lang="en-US" altLang="en-US" sz="2400" dirty="0"/>
          </a:p>
          <a:p>
            <a:pPr marL="0" indent="0" algn="ctr">
              <a:buFont typeface="Arial" panose="020B0604020202020204" pitchFamily="34" charset="0"/>
              <a:buNone/>
              <a:defRPr/>
            </a:pPr>
            <a:endParaRPr lang="en-US" altLang="en-US" sz="2400" dirty="0"/>
          </a:p>
          <a:p>
            <a:pPr marL="0" indent="0" algn="ctr">
              <a:buFont typeface="Arial" panose="020B0604020202020204" pitchFamily="34" charset="0"/>
              <a:buNone/>
              <a:defRPr/>
            </a:pPr>
            <a:endParaRPr lang="en-US" altLang="en-US" sz="2400" dirty="0"/>
          </a:p>
          <a:p>
            <a:pPr marL="0" indent="0" algn="ctr">
              <a:buFont typeface="Arial" panose="020B0604020202020204" pitchFamily="34" charset="0"/>
              <a:buNone/>
              <a:defRPr/>
            </a:pPr>
            <a:endParaRPr lang="en-US" altLang="en-US" sz="2400" dirty="0"/>
          </a:p>
          <a:p>
            <a:pPr marL="0" indent="0" algn="ctr">
              <a:buFont typeface="Arial" panose="020B0604020202020204" pitchFamily="34" charset="0"/>
              <a:buNone/>
              <a:defRPr/>
            </a:pPr>
            <a:r>
              <a:rPr lang="en-US" altLang="en-US" sz="2400" dirty="0"/>
              <a:t> </a:t>
            </a:r>
          </a:p>
          <a:p>
            <a:pPr marL="0" indent="0" algn="ctr">
              <a:buFont typeface="Arial" panose="020B0604020202020204" pitchFamily="34" charset="0"/>
              <a:buNone/>
              <a:defRPr/>
            </a:pPr>
            <a:r>
              <a:rPr lang="en-US" altLang="en-US" sz="2400" dirty="0"/>
              <a:t> Brandi Wahlen</a:t>
            </a:r>
          </a:p>
          <a:p>
            <a:pPr marL="0" indent="0" algn="ctr">
              <a:buFont typeface="Arial" panose="020B0604020202020204" pitchFamily="34" charset="0"/>
              <a:buNone/>
              <a:defRPr/>
            </a:pPr>
            <a:r>
              <a:rPr lang="en-US" altLang="en-US" sz="2400" dirty="0"/>
              <a:t> 307-472-0507  </a:t>
            </a:r>
          </a:p>
          <a:p>
            <a:pPr marL="0" indent="0" algn="ctr">
              <a:buFont typeface="Arial" panose="020B0604020202020204" pitchFamily="34" charset="0"/>
              <a:buNone/>
              <a:defRPr/>
            </a:pPr>
            <a:r>
              <a:rPr lang="en-US" altLang="en-US" sz="2400" dirty="0">
                <a:hlinkClick r:id="rId4"/>
              </a:rPr>
              <a:t> bwahlen@mpqhf.org</a:t>
            </a:r>
            <a:r>
              <a:rPr lang="en-US" altLang="en-US" sz="2400" dirty="0"/>
              <a:t>	</a:t>
            </a:r>
          </a:p>
        </p:txBody>
      </p:sp>
      <p:sp>
        <p:nvSpPr>
          <p:cNvPr id="4" name="Rectangle 3">
            <a:extLst>
              <a:ext uri="{FF2B5EF4-FFF2-40B4-BE49-F238E27FC236}">
                <a16:creationId xmlns:a16="http://schemas.microsoft.com/office/drawing/2014/main" id="{C87CFA92-03C7-48E2-9F6B-5B53692C08BF}"/>
              </a:ext>
            </a:extLst>
          </p:cNvPr>
          <p:cNvSpPr/>
          <p:nvPr/>
        </p:nvSpPr>
        <p:spPr>
          <a:xfrm>
            <a:off x="495300" y="5570538"/>
            <a:ext cx="8610600" cy="708025"/>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This material was developed by Mountain-Pacific Quality Health, the Medicare Quality Innovation Network-Quality Improvement Organization (QIN-QIO) for Montana, Wyoming, Alaska, Hawaii, Guam, American Samoa and the Commonwealth of the Northern Mariana Islands, under contract with the Centers for Medicare &amp; Medicaid Services (CMS), an agency of the U.S. Department of Health and Human Services. Contents presented do not necessarily reflect CMS policy. 11SOW-MPQHF-WY-B1-18-01</a:t>
            </a:r>
          </a:p>
        </p:txBody>
      </p:sp>
      <p:sp>
        <p:nvSpPr>
          <p:cNvPr id="38916" name="Title 1">
            <a:extLst>
              <a:ext uri="{FF2B5EF4-FFF2-40B4-BE49-F238E27FC236}">
                <a16:creationId xmlns:a16="http://schemas.microsoft.com/office/drawing/2014/main" id="{AF9E6ACC-3DD3-4400-8C77-70853345FD93}"/>
              </a:ext>
            </a:extLst>
          </p:cNvPr>
          <p:cNvSpPr>
            <a:spLocks noGrp="1"/>
          </p:cNvSpPr>
          <p:nvPr>
            <p:ph type="title"/>
          </p:nvPr>
        </p:nvSpPr>
        <p:spPr/>
        <p:txBody>
          <a:bodyPr/>
          <a:lstStyle/>
          <a:p>
            <a:r>
              <a:rPr lang="en-US" altLang="en-US"/>
              <a:t>Contact Information</a:t>
            </a:r>
          </a:p>
        </p:txBody>
      </p:sp>
    </p:spTree>
    <p:extLst>
      <p:ext uri="{BB962C8B-B14F-4D97-AF65-F5344CB8AC3E}">
        <p14:creationId xmlns:p14="http://schemas.microsoft.com/office/powerpoint/2010/main" val="197436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890"/>
            <a:ext cx="9144000" cy="7601773"/>
          </a:xfrm>
          <a:prstGeom prst="rect">
            <a:avLst/>
          </a:prstGeom>
        </p:spPr>
      </p:pic>
      <p:sp>
        <p:nvSpPr>
          <p:cNvPr id="3" name="TextBox 2">
            <a:extLst>
              <a:ext uri="{FF2B5EF4-FFF2-40B4-BE49-F238E27FC236}">
                <a16:creationId xmlns:a16="http://schemas.microsoft.com/office/drawing/2014/main" id="{6FA2F5F9-5864-42A3-ABAB-7FD847D2F040}"/>
              </a:ext>
            </a:extLst>
          </p:cNvPr>
          <p:cNvSpPr txBox="1"/>
          <p:nvPr/>
        </p:nvSpPr>
        <p:spPr>
          <a:xfrm>
            <a:off x="147783" y="3422429"/>
            <a:ext cx="8829962" cy="295465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Q &amp; A</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Tree>
    <p:extLst>
      <p:ext uri="{BB962C8B-B14F-4D97-AF65-F5344CB8AC3E}">
        <p14:creationId xmlns:p14="http://schemas.microsoft.com/office/powerpoint/2010/main" val="29090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a:extLst>
              <a:ext uri="{FF2B5EF4-FFF2-40B4-BE49-F238E27FC236}">
                <a16:creationId xmlns:a16="http://schemas.microsoft.com/office/drawing/2014/main" id="{BDB7BA87-C710-42A0-9FB8-21C7D963695F}"/>
              </a:ext>
            </a:extLst>
          </p:cNvPr>
          <p:cNvPicPr>
            <a:picLocks noChangeAspect="1"/>
          </p:cNvPicPr>
          <p:nvPr/>
        </p:nvPicPr>
        <p:blipFill>
          <a:blip r:embed="rId3"/>
          <a:stretch>
            <a:fillRect/>
          </a:stretch>
        </p:blipFill>
        <p:spPr>
          <a:xfrm>
            <a:off x="2695809" y="1580404"/>
            <a:ext cx="3752381" cy="1923810"/>
          </a:xfrm>
          <a:prstGeom prst="rect">
            <a:avLst/>
          </a:prstGeom>
        </p:spPr>
      </p:pic>
      <p:sp>
        <p:nvSpPr>
          <p:cNvPr id="5" name="TextBox 4">
            <a:extLst>
              <a:ext uri="{FF2B5EF4-FFF2-40B4-BE49-F238E27FC236}">
                <a16:creationId xmlns:a16="http://schemas.microsoft.com/office/drawing/2014/main" id="{CE550469-0F66-4607-8D3A-D75EA8BABFD3}"/>
              </a:ext>
            </a:extLst>
          </p:cNvPr>
          <p:cNvSpPr txBox="1"/>
          <p:nvPr/>
        </p:nvSpPr>
        <p:spPr>
          <a:xfrm>
            <a:off x="0" y="1165112"/>
            <a:ext cx="9144000" cy="3908762"/>
          </a:xfrm>
          <a:prstGeom prst="rect">
            <a:avLst/>
          </a:prstGeom>
          <a:noFill/>
        </p:spPr>
        <p:txBody>
          <a:bodyPr wrap="square" rtlCol="0">
            <a:spAutoFit/>
          </a:bodyPr>
          <a:lstStyle/>
          <a:p>
            <a:pPr algn="ctr" defTabSz="685800"/>
            <a:r>
              <a:rPr lang="en-US" sz="2600" dirty="0">
                <a:solidFill>
                  <a:prstClr val="white"/>
                </a:solidFill>
                <a:latin typeface="Arial Black" panose="020B0A04020102020204" pitchFamily="34" charset="0"/>
                <a:cs typeface="Arial" panose="020B0604020202020204" pitchFamily="34" charset="0"/>
              </a:rPr>
              <a:t>AHA/ASA PROGRAMS AND RESOURCES </a:t>
            </a:r>
            <a:br>
              <a:rPr lang="en-US" sz="2600" dirty="0">
                <a:solidFill>
                  <a:prstClr val="white"/>
                </a:solidFill>
                <a:latin typeface="Arial Black" panose="020B0A04020102020204" pitchFamily="34" charset="0"/>
                <a:cs typeface="Arial" panose="020B0604020202020204" pitchFamily="34" charset="0"/>
              </a:rPr>
            </a:br>
            <a:r>
              <a:rPr lang="en-US" sz="2600" dirty="0">
                <a:solidFill>
                  <a:prstClr val="white"/>
                </a:solidFill>
                <a:latin typeface="Arial Black" panose="020B0A04020102020204" pitchFamily="34" charset="0"/>
                <a:cs typeface="Arial" panose="020B0604020202020204" pitchFamily="34" charset="0"/>
              </a:rPr>
              <a:t>THAT ALIGN WITH MILLION HEARTS</a:t>
            </a:r>
            <a:r>
              <a:rPr lang="en-US" sz="2600" baseline="30000" dirty="0">
                <a:solidFill>
                  <a:prstClr val="white"/>
                </a:solidFill>
                <a:latin typeface="Arial Black" panose="020B0A04020102020204" pitchFamily="34" charset="0"/>
                <a:cs typeface="Arial" panose="020B0604020202020204" pitchFamily="34" charset="0"/>
              </a:rPr>
              <a:t>®</a:t>
            </a:r>
          </a:p>
          <a:p>
            <a:pPr algn="ctr" defTabSz="685800"/>
            <a:endParaRPr lang="en-US" sz="2800" dirty="0">
              <a:solidFill>
                <a:prstClr val="white"/>
              </a:solidFill>
              <a:latin typeface="Arial Black" panose="020B0A04020102020204" pitchFamily="34" charset="0"/>
              <a:cs typeface="Arial" panose="020B0604020202020204" pitchFamily="34" charset="0"/>
            </a:endParaRPr>
          </a:p>
          <a:p>
            <a:pPr algn="ctr"/>
            <a:r>
              <a:rPr lang="en-US" sz="2400" i="1" dirty="0">
                <a:solidFill>
                  <a:schemeClr val="bg1"/>
                </a:solidFill>
                <a:latin typeface="Helvetica 55 Roman"/>
              </a:rPr>
              <a:t> </a:t>
            </a:r>
            <a:endParaRPr lang="en-US" sz="2400" dirty="0">
              <a:solidFill>
                <a:schemeClr val="bg1"/>
              </a:solidFill>
              <a:latin typeface="Helvetica 55 Roman"/>
            </a:endParaRPr>
          </a:p>
          <a:p>
            <a:pPr algn="ctr"/>
            <a:r>
              <a:rPr lang="en-US" sz="2400" b="1" dirty="0">
                <a:solidFill>
                  <a:schemeClr val="bg1"/>
                </a:solidFill>
                <a:latin typeface="Arial Black" panose="020B0A04020102020204" pitchFamily="34" charset="0"/>
              </a:rPr>
              <a:t>Debbie Hornor</a:t>
            </a:r>
          </a:p>
          <a:p>
            <a:pPr algn="ctr"/>
            <a:r>
              <a:rPr lang="en-US" sz="1600" i="1" dirty="0">
                <a:solidFill>
                  <a:schemeClr val="bg1"/>
                </a:solidFill>
                <a:latin typeface="Arial" panose="020B0604020202020204" pitchFamily="34" charset="0"/>
                <a:cs typeface="Arial" panose="020B0604020202020204" pitchFamily="34" charset="0"/>
              </a:rPr>
              <a:t>Senior Vice President, Health Strategies</a:t>
            </a:r>
          </a:p>
          <a:p>
            <a:pPr algn="ctr"/>
            <a:r>
              <a:rPr lang="en-US" sz="1600" i="1" dirty="0">
                <a:solidFill>
                  <a:schemeClr val="bg1"/>
                </a:solidFill>
                <a:latin typeface="Arial" panose="020B0604020202020204" pitchFamily="34" charset="0"/>
                <a:cs typeface="Arial" panose="020B0604020202020204" pitchFamily="34" charset="0"/>
              </a:rPr>
              <a:t>American Heart Association, </a:t>
            </a:r>
            <a:r>
              <a:rPr lang="en-US" sz="1600" i="1" dirty="0" err="1">
                <a:solidFill>
                  <a:schemeClr val="bg1"/>
                </a:solidFill>
                <a:latin typeface="Arial" panose="020B0604020202020204" pitchFamily="34" charset="0"/>
                <a:cs typeface="Arial" panose="020B0604020202020204" pitchFamily="34" charset="0"/>
              </a:rPr>
              <a:t>SouthWest</a:t>
            </a:r>
            <a:r>
              <a:rPr lang="en-US" sz="1600" i="1" dirty="0">
                <a:solidFill>
                  <a:schemeClr val="bg1"/>
                </a:solidFill>
                <a:latin typeface="Arial" panose="020B0604020202020204" pitchFamily="34" charset="0"/>
                <a:cs typeface="Arial" panose="020B0604020202020204" pitchFamily="34" charset="0"/>
              </a:rPr>
              <a:t> Affiliate</a:t>
            </a:r>
          </a:p>
          <a:p>
            <a:pPr algn="ctr"/>
            <a:endParaRPr lang="en-US" sz="1600" i="1" dirty="0">
              <a:solidFill>
                <a:schemeClr val="bg1"/>
              </a:solidFill>
              <a:latin typeface="Arial" panose="020B0604020202020204" pitchFamily="34" charset="0"/>
              <a:cs typeface="Arial" panose="020B0604020202020204" pitchFamily="34" charset="0"/>
            </a:endParaRPr>
          </a:p>
          <a:p>
            <a:pPr algn="ctr"/>
            <a:endParaRPr lang="en-US" sz="1600" i="1" dirty="0">
              <a:solidFill>
                <a:schemeClr val="bg1"/>
              </a:solidFill>
              <a:latin typeface="Arial" panose="020B0604020202020204" pitchFamily="34" charset="0"/>
              <a:cs typeface="Arial" panose="020B0604020202020204" pitchFamily="34" charset="0"/>
            </a:endParaRPr>
          </a:p>
          <a:p>
            <a:pPr algn="ctr"/>
            <a:r>
              <a:rPr lang="en-US" sz="2400" b="1" dirty="0">
                <a:solidFill>
                  <a:schemeClr val="bg1"/>
                </a:solidFill>
                <a:latin typeface="Arial Black" panose="020B0A04020102020204" pitchFamily="34" charset="0"/>
              </a:rPr>
              <a:t>Kristen Waters</a:t>
            </a:r>
          </a:p>
          <a:p>
            <a:pPr algn="ctr"/>
            <a:r>
              <a:rPr lang="en-US" sz="1600" i="1" dirty="0">
                <a:solidFill>
                  <a:schemeClr val="bg1"/>
                </a:solidFill>
                <a:latin typeface="Arial" panose="020B0604020202020204" pitchFamily="34" charset="0"/>
                <a:cs typeface="Arial" panose="020B0604020202020204" pitchFamily="34" charset="0"/>
              </a:rPr>
              <a:t>Director of Government Relations &amp; Community Integration - Wyoming</a:t>
            </a:r>
          </a:p>
          <a:p>
            <a:pPr algn="ctr"/>
            <a:r>
              <a:rPr lang="en-US" sz="1600" i="1" dirty="0">
                <a:solidFill>
                  <a:schemeClr val="bg1"/>
                </a:solidFill>
                <a:latin typeface="Arial" panose="020B0604020202020204" pitchFamily="34" charset="0"/>
                <a:cs typeface="Arial" panose="020B0604020202020204" pitchFamily="34" charset="0"/>
              </a:rPr>
              <a:t>American Heart Association , </a:t>
            </a:r>
            <a:r>
              <a:rPr lang="en-US" sz="1600" i="1" dirty="0" err="1">
                <a:solidFill>
                  <a:schemeClr val="bg1"/>
                </a:solidFill>
                <a:latin typeface="Arial" panose="020B0604020202020204" pitchFamily="34" charset="0"/>
                <a:cs typeface="Arial" panose="020B0604020202020204" pitchFamily="34" charset="0"/>
              </a:rPr>
              <a:t>SouthWest</a:t>
            </a:r>
            <a:r>
              <a:rPr lang="en-US" sz="1600" i="1" dirty="0">
                <a:solidFill>
                  <a:schemeClr val="bg1"/>
                </a:solidFill>
                <a:latin typeface="Arial" panose="020B0604020202020204" pitchFamily="34" charset="0"/>
                <a:cs typeface="Arial" panose="020B0604020202020204" pitchFamily="34" charset="0"/>
              </a:rPr>
              <a:t> Affiliate </a:t>
            </a:r>
          </a:p>
        </p:txBody>
      </p:sp>
    </p:spTree>
    <p:extLst>
      <p:ext uri="{BB962C8B-B14F-4D97-AF65-F5344CB8AC3E}">
        <p14:creationId xmlns:p14="http://schemas.microsoft.com/office/powerpoint/2010/main" val="394875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2466" r="12466"/>
          <a:stretch>
            <a:fillRect/>
          </a:stretch>
        </p:blipFill>
        <p:spPr/>
      </p:pic>
      <p:sp>
        <p:nvSpPr>
          <p:cNvPr id="49" name="Rectangle 48"/>
          <p:cNvSpPr/>
          <p:nvPr/>
        </p:nvSpPr>
        <p:spPr>
          <a:xfrm>
            <a:off x="3741683" y="4762"/>
            <a:ext cx="4676883" cy="6867525"/>
          </a:xfrm>
          <a:prstGeom prst="rect">
            <a:avLst/>
          </a:prstGeom>
          <a:solidFill>
            <a:schemeClr val="accent3">
              <a:alpha val="58000"/>
            </a:schemeClr>
          </a:solidFill>
        </p:spPr>
        <p:txBody>
          <a:bodyPr lIns="274320" rIns="182880" anchor="ctr">
            <a:noAutofit/>
          </a:bodyPr>
          <a:lstStyle/>
          <a:p>
            <a:pPr marL="0" marR="0" lvl="0" indent="0" algn="l" defTabSz="914400" rtl="0" eaLnBrk="1" fontAlgn="auto" latinLnBrk="0" hangingPunct="1">
              <a:lnSpc>
                <a:spcPct val="85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4" name="Rectangle 143"/>
          <p:cNvSpPr/>
          <p:nvPr/>
        </p:nvSpPr>
        <p:spPr>
          <a:xfrm>
            <a:off x="3777343" y="372255"/>
            <a:ext cx="4641223" cy="295623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marL="0" marR="0" lvl="0" indent="0" algn="ctr" defTabSz="806867" rtl="0" eaLnBrk="1" fontAlgn="base" latinLnBrk="0" hangingPunct="1">
              <a:lnSpc>
                <a:spcPts val="3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Times New Roman" panose="02020603050405020304" pitchFamily="18" charset="0"/>
              </a:rPr>
              <a:t>American Heart Association /</a:t>
            </a:r>
          </a:p>
          <a:p>
            <a:pPr marL="0" marR="0" lvl="0" indent="0" algn="ctr" defTabSz="806867" rtl="0" eaLnBrk="1" fontAlgn="base" latinLnBrk="0" hangingPunct="1">
              <a:lnSpc>
                <a:spcPts val="3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Times New Roman" panose="02020603050405020304" pitchFamily="18" charset="0"/>
              </a:rPr>
              <a:t>American Stroke Association &amp; </a:t>
            </a:r>
          </a:p>
          <a:p>
            <a:pPr marL="0" marR="0" lvl="0" indent="0" algn="ctr" defTabSz="806867" rtl="0" eaLnBrk="1" fontAlgn="base" latinLnBrk="0" hangingPunct="1">
              <a:lnSpc>
                <a:spcPts val="3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Times New Roman" panose="02020603050405020304" pitchFamily="18" charset="0"/>
              </a:rPr>
              <a:t>Million Hearts®: </a:t>
            </a:r>
            <a:br>
              <a:rPr kumimoji="0" lang="en-US" alt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Times New Roman" panose="02020603050405020304" pitchFamily="18" charset="0"/>
              </a:rPr>
            </a:br>
            <a:r>
              <a:rPr kumimoji="0" lang="en-US" alt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Times New Roman" panose="02020603050405020304" pitchFamily="18" charset="0"/>
              </a:rPr>
              <a:t>Spotlight on Wyoming</a:t>
            </a:r>
            <a:endParaRPr kumimoji="0" lang="en-US" altLang="en-US" sz="2400" b="0" i="0" u="none" strike="noStrike" kern="1200" cap="none" spc="0" normalizeH="0" baseline="0" noProof="0" dirty="0">
              <a:ln>
                <a:noFill/>
              </a:ln>
              <a:solidFill>
                <a:prstClr val="black"/>
              </a:solidFill>
              <a:effectLst/>
              <a:uLnTx/>
              <a:uFillTx/>
              <a:latin typeface="Century Gothic" panose="020B0502020202020204" pitchFamily="34" charset="0"/>
              <a:ea typeface="MS PGothic" panose="020B0600070205080204" pitchFamily="34" charset="-128"/>
              <a:cs typeface="Times New Roman" panose="02020603050405020304" pitchFamily="18" charset="0"/>
            </a:endParaRPr>
          </a:p>
        </p:txBody>
      </p:sp>
      <p:grpSp>
        <p:nvGrpSpPr>
          <p:cNvPr id="11" name="Group 10"/>
          <p:cNvGrpSpPr/>
          <p:nvPr/>
        </p:nvGrpSpPr>
        <p:grpSpPr>
          <a:xfrm>
            <a:off x="5138369" y="2933185"/>
            <a:ext cx="1628948" cy="971592"/>
            <a:chOff x="2608685" y="3605877"/>
            <a:chExt cx="4547124" cy="2521812"/>
          </a:xfrm>
          <a:solidFill>
            <a:schemeClr val="bg1"/>
          </a:solidFill>
        </p:grpSpPr>
        <p:sp>
          <p:nvSpPr>
            <p:cNvPr id="12" name="Freeform 5"/>
            <p:cNvSpPr>
              <a:spLocks/>
            </p:cNvSpPr>
            <p:nvPr/>
          </p:nvSpPr>
          <p:spPr bwMode="auto">
            <a:xfrm>
              <a:off x="3132143" y="3605877"/>
              <a:ext cx="616692" cy="524582"/>
            </a:xfrm>
            <a:custGeom>
              <a:avLst/>
              <a:gdLst>
                <a:gd name="T0" fmla="*/ 122 w 232"/>
                <a:gd name="T1" fmla="*/ 120 h 197"/>
                <a:gd name="T2" fmla="*/ 98 w 232"/>
                <a:gd name="T3" fmla="*/ 181 h 197"/>
                <a:gd name="T4" fmla="*/ 217 w 232"/>
                <a:gd name="T5" fmla="*/ 98 h 197"/>
                <a:gd name="T6" fmla="*/ 170 w 232"/>
                <a:gd name="T7" fmla="*/ 113 h 197"/>
                <a:gd name="T8" fmla="*/ 197 w 232"/>
                <a:gd name="T9" fmla="*/ 0 h 197"/>
                <a:gd name="T10" fmla="*/ 101 w 232"/>
                <a:gd name="T11" fmla="*/ 59 h 197"/>
                <a:gd name="T12" fmla="*/ 40 w 232"/>
                <a:gd name="T13" fmla="*/ 197 h 197"/>
                <a:gd name="T14" fmla="*/ 122 w 232"/>
                <a:gd name="T15" fmla="*/ 120 h 1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2" h="197">
                  <a:moveTo>
                    <a:pt x="122" y="120"/>
                  </a:moveTo>
                  <a:cubicBezTo>
                    <a:pt x="105" y="130"/>
                    <a:pt x="91" y="156"/>
                    <a:pt x="98" y="181"/>
                  </a:cubicBezTo>
                  <a:cubicBezTo>
                    <a:pt x="121" y="146"/>
                    <a:pt x="193" y="178"/>
                    <a:pt x="217" y="98"/>
                  </a:cubicBezTo>
                  <a:cubicBezTo>
                    <a:pt x="201" y="111"/>
                    <a:pt x="180" y="114"/>
                    <a:pt x="170" y="113"/>
                  </a:cubicBezTo>
                  <a:cubicBezTo>
                    <a:pt x="209" y="97"/>
                    <a:pt x="232" y="39"/>
                    <a:pt x="197" y="0"/>
                  </a:cubicBezTo>
                  <a:cubicBezTo>
                    <a:pt x="207" y="46"/>
                    <a:pt x="148" y="50"/>
                    <a:pt x="101" y="59"/>
                  </a:cubicBezTo>
                  <a:cubicBezTo>
                    <a:pt x="14" y="75"/>
                    <a:pt x="0" y="156"/>
                    <a:pt x="40" y="197"/>
                  </a:cubicBezTo>
                  <a:cubicBezTo>
                    <a:pt x="35" y="148"/>
                    <a:pt x="74" y="119"/>
                    <a:pt x="122" y="12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6"/>
            <p:cNvSpPr>
              <a:spLocks noEditPoints="1"/>
            </p:cNvSpPr>
            <p:nvPr/>
          </p:nvSpPr>
          <p:spPr bwMode="auto">
            <a:xfrm>
              <a:off x="2608685" y="4095636"/>
              <a:ext cx="1455799" cy="1321003"/>
            </a:xfrm>
            <a:custGeom>
              <a:avLst/>
              <a:gdLst>
                <a:gd name="T0" fmla="*/ 298 w 548"/>
                <a:gd name="T1" fmla="*/ 215 h 496"/>
                <a:gd name="T2" fmla="*/ 311 w 548"/>
                <a:gd name="T3" fmla="*/ 110 h 496"/>
                <a:gd name="T4" fmla="*/ 237 w 548"/>
                <a:gd name="T5" fmla="*/ 110 h 496"/>
                <a:gd name="T6" fmla="*/ 250 w 548"/>
                <a:gd name="T7" fmla="*/ 215 h 496"/>
                <a:gd name="T8" fmla="*/ 263 w 548"/>
                <a:gd name="T9" fmla="*/ 408 h 496"/>
                <a:gd name="T10" fmla="*/ 285 w 548"/>
                <a:gd name="T11" fmla="*/ 408 h 496"/>
                <a:gd name="T12" fmla="*/ 298 w 548"/>
                <a:gd name="T13" fmla="*/ 215 h 496"/>
                <a:gd name="T14" fmla="*/ 298 w 548"/>
                <a:gd name="T15" fmla="*/ 215 h 496"/>
                <a:gd name="T16" fmla="*/ 167 w 548"/>
                <a:gd name="T17" fmla="*/ 56 h 496"/>
                <a:gd name="T18" fmla="*/ 174 w 548"/>
                <a:gd name="T19" fmla="*/ 88 h 496"/>
                <a:gd name="T20" fmla="*/ 375 w 548"/>
                <a:gd name="T21" fmla="*/ 88 h 496"/>
                <a:gd name="T22" fmla="*/ 382 w 548"/>
                <a:gd name="T23" fmla="*/ 56 h 496"/>
                <a:gd name="T24" fmla="*/ 286 w 548"/>
                <a:gd name="T25" fmla="*/ 56 h 496"/>
                <a:gd name="T26" fmla="*/ 396 w 548"/>
                <a:gd name="T27" fmla="*/ 0 h 496"/>
                <a:gd name="T28" fmla="*/ 548 w 548"/>
                <a:gd name="T29" fmla="*/ 161 h 496"/>
                <a:gd name="T30" fmla="*/ 274 w 548"/>
                <a:gd name="T31" fmla="*/ 496 h 496"/>
                <a:gd name="T32" fmla="*/ 0 w 548"/>
                <a:gd name="T33" fmla="*/ 161 h 496"/>
                <a:gd name="T34" fmla="*/ 152 w 548"/>
                <a:gd name="T35" fmla="*/ 0 h 496"/>
                <a:gd name="T36" fmla="*/ 262 w 548"/>
                <a:gd name="T37" fmla="*/ 56 h 496"/>
                <a:gd name="T38" fmla="*/ 167 w 548"/>
                <a:gd name="T39" fmla="*/ 56 h 496"/>
                <a:gd name="T40" fmla="*/ 167 w 548"/>
                <a:gd name="T41" fmla="*/ 5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8" h="496">
                  <a:moveTo>
                    <a:pt x="298" y="215"/>
                  </a:moveTo>
                  <a:cubicBezTo>
                    <a:pt x="301" y="174"/>
                    <a:pt x="302" y="137"/>
                    <a:pt x="311" y="110"/>
                  </a:cubicBezTo>
                  <a:cubicBezTo>
                    <a:pt x="237" y="110"/>
                    <a:pt x="237" y="110"/>
                    <a:pt x="237" y="110"/>
                  </a:cubicBezTo>
                  <a:cubicBezTo>
                    <a:pt x="246" y="137"/>
                    <a:pt x="247" y="174"/>
                    <a:pt x="250" y="215"/>
                  </a:cubicBezTo>
                  <a:cubicBezTo>
                    <a:pt x="254" y="265"/>
                    <a:pt x="263" y="408"/>
                    <a:pt x="263" y="408"/>
                  </a:cubicBezTo>
                  <a:cubicBezTo>
                    <a:pt x="285" y="408"/>
                    <a:pt x="285" y="408"/>
                    <a:pt x="285" y="408"/>
                  </a:cubicBezTo>
                  <a:cubicBezTo>
                    <a:pt x="285" y="408"/>
                    <a:pt x="294" y="265"/>
                    <a:pt x="298" y="215"/>
                  </a:cubicBezTo>
                  <a:cubicBezTo>
                    <a:pt x="298" y="215"/>
                    <a:pt x="298" y="215"/>
                    <a:pt x="298" y="215"/>
                  </a:cubicBezTo>
                  <a:close/>
                  <a:moveTo>
                    <a:pt x="167" y="56"/>
                  </a:moveTo>
                  <a:cubicBezTo>
                    <a:pt x="167" y="56"/>
                    <a:pt x="173" y="72"/>
                    <a:pt x="174" y="88"/>
                  </a:cubicBezTo>
                  <a:cubicBezTo>
                    <a:pt x="375" y="88"/>
                    <a:pt x="375" y="88"/>
                    <a:pt x="375" y="88"/>
                  </a:cubicBezTo>
                  <a:cubicBezTo>
                    <a:pt x="375" y="72"/>
                    <a:pt x="382" y="56"/>
                    <a:pt x="382" y="56"/>
                  </a:cubicBezTo>
                  <a:cubicBezTo>
                    <a:pt x="286" y="56"/>
                    <a:pt x="286" y="56"/>
                    <a:pt x="286" y="56"/>
                  </a:cubicBezTo>
                  <a:cubicBezTo>
                    <a:pt x="299" y="35"/>
                    <a:pt x="330" y="0"/>
                    <a:pt x="396" y="0"/>
                  </a:cubicBezTo>
                  <a:cubicBezTo>
                    <a:pt x="467" y="0"/>
                    <a:pt x="547" y="58"/>
                    <a:pt x="548" y="161"/>
                  </a:cubicBezTo>
                  <a:cubicBezTo>
                    <a:pt x="548" y="314"/>
                    <a:pt x="388" y="424"/>
                    <a:pt x="274" y="496"/>
                  </a:cubicBezTo>
                  <a:cubicBezTo>
                    <a:pt x="161" y="424"/>
                    <a:pt x="0" y="314"/>
                    <a:pt x="0" y="161"/>
                  </a:cubicBezTo>
                  <a:cubicBezTo>
                    <a:pt x="1" y="58"/>
                    <a:pt x="81" y="0"/>
                    <a:pt x="152" y="0"/>
                  </a:cubicBezTo>
                  <a:cubicBezTo>
                    <a:pt x="218" y="0"/>
                    <a:pt x="249" y="35"/>
                    <a:pt x="262" y="56"/>
                  </a:cubicBezTo>
                  <a:cubicBezTo>
                    <a:pt x="167" y="56"/>
                    <a:pt x="167" y="56"/>
                    <a:pt x="167" y="56"/>
                  </a:cubicBezTo>
                  <a:cubicBezTo>
                    <a:pt x="167" y="56"/>
                    <a:pt x="167" y="56"/>
                    <a:pt x="167" y="5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9"/>
            <p:cNvSpPr>
              <a:spLocks noEditPoints="1"/>
            </p:cNvSpPr>
            <p:nvPr/>
          </p:nvSpPr>
          <p:spPr bwMode="auto">
            <a:xfrm>
              <a:off x="4303747" y="3903552"/>
              <a:ext cx="332497" cy="338114"/>
            </a:xfrm>
            <a:custGeom>
              <a:avLst/>
              <a:gdLst>
                <a:gd name="T0" fmla="*/ 182 w 296"/>
                <a:gd name="T1" fmla="*/ 0 h 301"/>
                <a:gd name="T2" fmla="*/ 296 w 296"/>
                <a:gd name="T3" fmla="*/ 301 h 301"/>
                <a:gd name="T4" fmla="*/ 227 w 296"/>
                <a:gd name="T5" fmla="*/ 301 h 301"/>
                <a:gd name="T6" fmla="*/ 204 w 296"/>
                <a:gd name="T7" fmla="*/ 235 h 301"/>
                <a:gd name="T8" fmla="*/ 92 w 296"/>
                <a:gd name="T9" fmla="*/ 235 h 301"/>
                <a:gd name="T10" fmla="*/ 69 w 296"/>
                <a:gd name="T11" fmla="*/ 301 h 301"/>
                <a:gd name="T12" fmla="*/ 0 w 296"/>
                <a:gd name="T13" fmla="*/ 301 h 301"/>
                <a:gd name="T14" fmla="*/ 116 w 296"/>
                <a:gd name="T15" fmla="*/ 0 h 301"/>
                <a:gd name="T16" fmla="*/ 182 w 296"/>
                <a:gd name="T17" fmla="*/ 0 h 301"/>
                <a:gd name="T18" fmla="*/ 187 w 296"/>
                <a:gd name="T19" fmla="*/ 185 h 301"/>
                <a:gd name="T20" fmla="*/ 149 w 296"/>
                <a:gd name="T21" fmla="*/ 74 h 301"/>
                <a:gd name="T22" fmla="*/ 147 w 296"/>
                <a:gd name="T23" fmla="*/ 74 h 301"/>
                <a:gd name="T24" fmla="*/ 109 w 296"/>
                <a:gd name="T25" fmla="*/ 185 h 301"/>
                <a:gd name="T26" fmla="*/ 187 w 296"/>
                <a:gd name="T27" fmla="*/ 18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6" h="301">
                  <a:moveTo>
                    <a:pt x="182" y="0"/>
                  </a:moveTo>
                  <a:lnTo>
                    <a:pt x="296" y="301"/>
                  </a:lnTo>
                  <a:lnTo>
                    <a:pt x="227" y="301"/>
                  </a:lnTo>
                  <a:lnTo>
                    <a:pt x="204" y="235"/>
                  </a:lnTo>
                  <a:lnTo>
                    <a:pt x="92" y="235"/>
                  </a:lnTo>
                  <a:lnTo>
                    <a:pt x="69" y="301"/>
                  </a:lnTo>
                  <a:lnTo>
                    <a:pt x="0" y="301"/>
                  </a:lnTo>
                  <a:lnTo>
                    <a:pt x="116" y="0"/>
                  </a:lnTo>
                  <a:lnTo>
                    <a:pt x="182" y="0"/>
                  </a:lnTo>
                  <a:close/>
                  <a:moveTo>
                    <a:pt x="187" y="185"/>
                  </a:moveTo>
                  <a:lnTo>
                    <a:pt x="149" y="74"/>
                  </a:lnTo>
                  <a:lnTo>
                    <a:pt x="147" y="74"/>
                  </a:lnTo>
                  <a:lnTo>
                    <a:pt x="109" y="185"/>
                  </a:lnTo>
                  <a:lnTo>
                    <a:pt x="187" y="1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0"/>
            <p:cNvSpPr>
              <a:spLocks/>
            </p:cNvSpPr>
            <p:nvPr/>
          </p:nvSpPr>
          <p:spPr bwMode="auto">
            <a:xfrm>
              <a:off x="4659833" y="3988923"/>
              <a:ext cx="375183" cy="252743"/>
            </a:xfrm>
            <a:custGeom>
              <a:avLst/>
              <a:gdLst>
                <a:gd name="T0" fmla="*/ 24 w 141"/>
                <a:gd name="T1" fmla="*/ 3 h 95"/>
                <a:gd name="T2" fmla="*/ 24 w 141"/>
                <a:gd name="T3" fmla="*/ 15 h 95"/>
                <a:gd name="T4" fmla="*/ 24 w 141"/>
                <a:gd name="T5" fmla="*/ 15 h 95"/>
                <a:gd name="T6" fmla="*/ 36 w 141"/>
                <a:gd name="T7" fmla="*/ 4 h 95"/>
                <a:gd name="T8" fmla="*/ 52 w 141"/>
                <a:gd name="T9" fmla="*/ 0 h 95"/>
                <a:gd name="T10" fmla="*/ 68 w 141"/>
                <a:gd name="T11" fmla="*/ 4 h 95"/>
                <a:gd name="T12" fmla="*/ 79 w 141"/>
                <a:gd name="T13" fmla="*/ 16 h 95"/>
                <a:gd name="T14" fmla="*/ 90 w 141"/>
                <a:gd name="T15" fmla="*/ 5 h 95"/>
                <a:gd name="T16" fmla="*/ 107 w 141"/>
                <a:gd name="T17" fmla="*/ 0 h 95"/>
                <a:gd name="T18" fmla="*/ 121 w 141"/>
                <a:gd name="T19" fmla="*/ 2 h 95"/>
                <a:gd name="T20" fmla="*/ 131 w 141"/>
                <a:gd name="T21" fmla="*/ 8 h 95"/>
                <a:gd name="T22" fmla="*/ 138 w 141"/>
                <a:gd name="T23" fmla="*/ 18 h 95"/>
                <a:gd name="T24" fmla="*/ 141 w 141"/>
                <a:gd name="T25" fmla="*/ 33 h 95"/>
                <a:gd name="T26" fmla="*/ 141 w 141"/>
                <a:gd name="T27" fmla="*/ 95 h 95"/>
                <a:gd name="T28" fmla="*/ 115 w 141"/>
                <a:gd name="T29" fmla="*/ 95 h 95"/>
                <a:gd name="T30" fmla="*/ 115 w 141"/>
                <a:gd name="T31" fmla="*/ 43 h 95"/>
                <a:gd name="T32" fmla="*/ 115 w 141"/>
                <a:gd name="T33" fmla="*/ 34 h 95"/>
                <a:gd name="T34" fmla="*/ 113 w 141"/>
                <a:gd name="T35" fmla="*/ 27 h 95"/>
                <a:gd name="T36" fmla="*/ 108 w 141"/>
                <a:gd name="T37" fmla="*/ 22 h 95"/>
                <a:gd name="T38" fmla="*/ 100 w 141"/>
                <a:gd name="T39" fmla="*/ 20 h 95"/>
                <a:gd name="T40" fmla="*/ 91 w 141"/>
                <a:gd name="T41" fmla="*/ 22 h 95"/>
                <a:gd name="T42" fmla="*/ 86 w 141"/>
                <a:gd name="T43" fmla="*/ 28 h 95"/>
                <a:gd name="T44" fmla="*/ 84 w 141"/>
                <a:gd name="T45" fmla="*/ 35 h 95"/>
                <a:gd name="T46" fmla="*/ 83 w 141"/>
                <a:gd name="T47" fmla="*/ 44 h 95"/>
                <a:gd name="T48" fmla="*/ 83 w 141"/>
                <a:gd name="T49" fmla="*/ 95 h 95"/>
                <a:gd name="T50" fmla="*/ 58 w 141"/>
                <a:gd name="T51" fmla="*/ 95 h 95"/>
                <a:gd name="T52" fmla="*/ 58 w 141"/>
                <a:gd name="T53" fmla="*/ 43 h 95"/>
                <a:gd name="T54" fmla="*/ 58 w 141"/>
                <a:gd name="T55" fmla="*/ 35 h 95"/>
                <a:gd name="T56" fmla="*/ 56 w 141"/>
                <a:gd name="T57" fmla="*/ 28 h 95"/>
                <a:gd name="T58" fmla="*/ 52 w 141"/>
                <a:gd name="T59" fmla="*/ 22 h 95"/>
                <a:gd name="T60" fmla="*/ 42 w 141"/>
                <a:gd name="T61" fmla="*/ 20 h 95"/>
                <a:gd name="T62" fmla="*/ 38 w 141"/>
                <a:gd name="T63" fmla="*/ 21 h 95"/>
                <a:gd name="T64" fmla="*/ 32 w 141"/>
                <a:gd name="T65" fmla="*/ 24 h 95"/>
                <a:gd name="T66" fmla="*/ 27 w 141"/>
                <a:gd name="T67" fmla="*/ 31 h 95"/>
                <a:gd name="T68" fmla="*/ 25 w 141"/>
                <a:gd name="T69" fmla="*/ 42 h 95"/>
                <a:gd name="T70" fmla="*/ 25 w 141"/>
                <a:gd name="T71" fmla="*/ 95 h 95"/>
                <a:gd name="T72" fmla="*/ 0 w 141"/>
                <a:gd name="T73" fmla="*/ 95 h 95"/>
                <a:gd name="T74" fmla="*/ 0 w 141"/>
                <a:gd name="T75" fmla="*/ 3 h 95"/>
                <a:gd name="T76" fmla="*/ 24 w 141"/>
                <a:gd name="T77"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1" h="95">
                  <a:moveTo>
                    <a:pt x="24" y="3"/>
                  </a:moveTo>
                  <a:cubicBezTo>
                    <a:pt x="24" y="15"/>
                    <a:pt x="24" y="15"/>
                    <a:pt x="24" y="15"/>
                  </a:cubicBezTo>
                  <a:cubicBezTo>
                    <a:pt x="24" y="15"/>
                    <a:pt x="24" y="15"/>
                    <a:pt x="24" y="15"/>
                  </a:cubicBezTo>
                  <a:cubicBezTo>
                    <a:pt x="28" y="11"/>
                    <a:pt x="32" y="7"/>
                    <a:pt x="36" y="4"/>
                  </a:cubicBezTo>
                  <a:cubicBezTo>
                    <a:pt x="41" y="2"/>
                    <a:pt x="46" y="0"/>
                    <a:pt x="52" y="0"/>
                  </a:cubicBezTo>
                  <a:cubicBezTo>
                    <a:pt x="58" y="0"/>
                    <a:pt x="64" y="1"/>
                    <a:pt x="68" y="4"/>
                  </a:cubicBezTo>
                  <a:cubicBezTo>
                    <a:pt x="73" y="6"/>
                    <a:pt x="77" y="10"/>
                    <a:pt x="79" y="16"/>
                  </a:cubicBezTo>
                  <a:cubicBezTo>
                    <a:pt x="82" y="12"/>
                    <a:pt x="86" y="8"/>
                    <a:pt x="90" y="5"/>
                  </a:cubicBezTo>
                  <a:cubicBezTo>
                    <a:pt x="95" y="2"/>
                    <a:pt x="101" y="0"/>
                    <a:pt x="107" y="0"/>
                  </a:cubicBezTo>
                  <a:cubicBezTo>
                    <a:pt x="112" y="0"/>
                    <a:pt x="116" y="1"/>
                    <a:pt x="121" y="2"/>
                  </a:cubicBezTo>
                  <a:cubicBezTo>
                    <a:pt x="125" y="3"/>
                    <a:pt x="128" y="5"/>
                    <a:pt x="131" y="8"/>
                  </a:cubicBezTo>
                  <a:cubicBezTo>
                    <a:pt x="134" y="10"/>
                    <a:pt x="137" y="14"/>
                    <a:pt x="138" y="18"/>
                  </a:cubicBezTo>
                  <a:cubicBezTo>
                    <a:pt x="140" y="22"/>
                    <a:pt x="141" y="27"/>
                    <a:pt x="141" y="33"/>
                  </a:cubicBezTo>
                  <a:cubicBezTo>
                    <a:pt x="141" y="95"/>
                    <a:pt x="141" y="95"/>
                    <a:pt x="141" y="95"/>
                  </a:cubicBezTo>
                  <a:cubicBezTo>
                    <a:pt x="115" y="95"/>
                    <a:pt x="115" y="95"/>
                    <a:pt x="115" y="95"/>
                  </a:cubicBezTo>
                  <a:cubicBezTo>
                    <a:pt x="115" y="43"/>
                    <a:pt x="115" y="43"/>
                    <a:pt x="115" y="43"/>
                  </a:cubicBezTo>
                  <a:cubicBezTo>
                    <a:pt x="115" y="40"/>
                    <a:pt x="115" y="37"/>
                    <a:pt x="115" y="34"/>
                  </a:cubicBezTo>
                  <a:cubicBezTo>
                    <a:pt x="115" y="31"/>
                    <a:pt x="114" y="29"/>
                    <a:pt x="113" y="27"/>
                  </a:cubicBezTo>
                  <a:cubicBezTo>
                    <a:pt x="112" y="25"/>
                    <a:pt x="111" y="23"/>
                    <a:pt x="108" y="22"/>
                  </a:cubicBezTo>
                  <a:cubicBezTo>
                    <a:pt x="106" y="21"/>
                    <a:pt x="104" y="20"/>
                    <a:pt x="100" y="20"/>
                  </a:cubicBezTo>
                  <a:cubicBezTo>
                    <a:pt x="96" y="20"/>
                    <a:pt x="94" y="21"/>
                    <a:pt x="91" y="22"/>
                  </a:cubicBezTo>
                  <a:cubicBezTo>
                    <a:pt x="89" y="24"/>
                    <a:pt x="87" y="26"/>
                    <a:pt x="86" y="28"/>
                  </a:cubicBezTo>
                  <a:cubicBezTo>
                    <a:pt x="85" y="30"/>
                    <a:pt x="84" y="32"/>
                    <a:pt x="84" y="35"/>
                  </a:cubicBezTo>
                  <a:cubicBezTo>
                    <a:pt x="83" y="38"/>
                    <a:pt x="83" y="41"/>
                    <a:pt x="83" y="44"/>
                  </a:cubicBezTo>
                  <a:cubicBezTo>
                    <a:pt x="83" y="95"/>
                    <a:pt x="83" y="95"/>
                    <a:pt x="83" y="95"/>
                  </a:cubicBezTo>
                  <a:cubicBezTo>
                    <a:pt x="58" y="95"/>
                    <a:pt x="58" y="95"/>
                    <a:pt x="58" y="95"/>
                  </a:cubicBezTo>
                  <a:cubicBezTo>
                    <a:pt x="58" y="43"/>
                    <a:pt x="58" y="43"/>
                    <a:pt x="58" y="43"/>
                  </a:cubicBezTo>
                  <a:cubicBezTo>
                    <a:pt x="58" y="41"/>
                    <a:pt x="58" y="38"/>
                    <a:pt x="58" y="35"/>
                  </a:cubicBezTo>
                  <a:cubicBezTo>
                    <a:pt x="57" y="33"/>
                    <a:pt x="57" y="30"/>
                    <a:pt x="56" y="28"/>
                  </a:cubicBezTo>
                  <a:cubicBezTo>
                    <a:pt x="55" y="26"/>
                    <a:pt x="54" y="24"/>
                    <a:pt x="52" y="22"/>
                  </a:cubicBezTo>
                  <a:cubicBezTo>
                    <a:pt x="49" y="21"/>
                    <a:pt x="46" y="20"/>
                    <a:pt x="42" y="20"/>
                  </a:cubicBezTo>
                  <a:cubicBezTo>
                    <a:pt x="41" y="20"/>
                    <a:pt x="40" y="21"/>
                    <a:pt x="38" y="21"/>
                  </a:cubicBezTo>
                  <a:cubicBezTo>
                    <a:pt x="36" y="22"/>
                    <a:pt x="34" y="23"/>
                    <a:pt x="32" y="24"/>
                  </a:cubicBezTo>
                  <a:cubicBezTo>
                    <a:pt x="30" y="26"/>
                    <a:pt x="29" y="28"/>
                    <a:pt x="27" y="31"/>
                  </a:cubicBezTo>
                  <a:cubicBezTo>
                    <a:pt x="26" y="33"/>
                    <a:pt x="25" y="37"/>
                    <a:pt x="25" y="42"/>
                  </a:cubicBezTo>
                  <a:cubicBezTo>
                    <a:pt x="25" y="95"/>
                    <a:pt x="25" y="95"/>
                    <a:pt x="25" y="95"/>
                  </a:cubicBezTo>
                  <a:cubicBezTo>
                    <a:pt x="0" y="95"/>
                    <a:pt x="0" y="95"/>
                    <a:pt x="0" y="95"/>
                  </a:cubicBezTo>
                  <a:cubicBezTo>
                    <a:pt x="0" y="3"/>
                    <a:pt x="0" y="3"/>
                    <a:pt x="0" y="3"/>
                  </a:cubicBezTo>
                  <a:lnTo>
                    <a:pt x="24" y="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1"/>
            <p:cNvSpPr>
              <a:spLocks noEditPoints="1"/>
            </p:cNvSpPr>
            <p:nvPr/>
          </p:nvSpPr>
          <p:spPr bwMode="auto">
            <a:xfrm>
              <a:off x="5074332" y="3988923"/>
              <a:ext cx="247126" cy="258359"/>
            </a:xfrm>
            <a:custGeom>
              <a:avLst/>
              <a:gdLst>
                <a:gd name="T0" fmla="*/ 32 w 93"/>
                <a:gd name="T1" fmla="*/ 73 h 97"/>
                <a:gd name="T2" fmla="*/ 48 w 93"/>
                <a:gd name="T3" fmla="*/ 78 h 97"/>
                <a:gd name="T4" fmla="*/ 61 w 93"/>
                <a:gd name="T5" fmla="*/ 75 h 97"/>
                <a:gd name="T6" fmla="*/ 68 w 93"/>
                <a:gd name="T7" fmla="*/ 66 h 97"/>
                <a:gd name="T8" fmla="*/ 91 w 93"/>
                <a:gd name="T9" fmla="*/ 66 h 97"/>
                <a:gd name="T10" fmla="*/ 74 w 93"/>
                <a:gd name="T11" fmla="*/ 90 h 97"/>
                <a:gd name="T12" fmla="*/ 47 w 93"/>
                <a:gd name="T13" fmla="*/ 97 h 97"/>
                <a:gd name="T14" fmla="*/ 28 w 93"/>
                <a:gd name="T15" fmla="*/ 94 h 97"/>
                <a:gd name="T16" fmla="*/ 13 w 93"/>
                <a:gd name="T17" fmla="*/ 84 h 97"/>
                <a:gd name="T18" fmla="*/ 4 w 93"/>
                <a:gd name="T19" fmla="*/ 69 h 97"/>
                <a:gd name="T20" fmla="*/ 0 w 93"/>
                <a:gd name="T21" fmla="*/ 49 h 97"/>
                <a:gd name="T22" fmla="*/ 4 w 93"/>
                <a:gd name="T23" fmla="*/ 30 h 97"/>
                <a:gd name="T24" fmla="*/ 13 w 93"/>
                <a:gd name="T25" fmla="*/ 14 h 97"/>
                <a:gd name="T26" fmla="*/ 28 w 93"/>
                <a:gd name="T27" fmla="*/ 4 h 97"/>
                <a:gd name="T28" fmla="*/ 47 w 93"/>
                <a:gd name="T29" fmla="*/ 0 h 97"/>
                <a:gd name="T30" fmla="*/ 68 w 93"/>
                <a:gd name="T31" fmla="*/ 5 h 97"/>
                <a:gd name="T32" fmla="*/ 82 w 93"/>
                <a:gd name="T33" fmla="*/ 17 h 97"/>
                <a:gd name="T34" fmla="*/ 90 w 93"/>
                <a:gd name="T35" fmla="*/ 35 h 97"/>
                <a:gd name="T36" fmla="*/ 92 w 93"/>
                <a:gd name="T37" fmla="*/ 55 h 97"/>
                <a:gd name="T38" fmla="*/ 26 w 93"/>
                <a:gd name="T39" fmla="*/ 55 h 97"/>
                <a:gd name="T40" fmla="*/ 32 w 93"/>
                <a:gd name="T41" fmla="*/ 73 h 97"/>
                <a:gd name="T42" fmla="*/ 60 w 93"/>
                <a:gd name="T43" fmla="*/ 24 h 97"/>
                <a:gd name="T44" fmla="*/ 47 w 93"/>
                <a:gd name="T45" fmla="*/ 19 h 97"/>
                <a:gd name="T46" fmla="*/ 37 w 93"/>
                <a:gd name="T47" fmla="*/ 21 h 97"/>
                <a:gd name="T48" fmla="*/ 30 w 93"/>
                <a:gd name="T49" fmla="*/ 27 h 97"/>
                <a:gd name="T50" fmla="*/ 27 w 93"/>
                <a:gd name="T51" fmla="*/ 33 h 97"/>
                <a:gd name="T52" fmla="*/ 26 w 93"/>
                <a:gd name="T53" fmla="*/ 39 h 97"/>
                <a:gd name="T54" fmla="*/ 67 w 93"/>
                <a:gd name="T55" fmla="*/ 39 h 97"/>
                <a:gd name="T56" fmla="*/ 60 w 93"/>
                <a:gd name="T57"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3" h="97">
                  <a:moveTo>
                    <a:pt x="32" y="73"/>
                  </a:moveTo>
                  <a:cubicBezTo>
                    <a:pt x="36" y="77"/>
                    <a:pt x="41" y="78"/>
                    <a:pt x="48" y="78"/>
                  </a:cubicBezTo>
                  <a:cubicBezTo>
                    <a:pt x="53" y="78"/>
                    <a:pt x="58" y="77"/>
                    <a:pt x="61" y="75"/>
                  </a:cubicBezTo>
                  <a:cubicBezTo>
                    <a:pt x="65" y="72"/>
                    <a:pt x="67" y="69"/>
                    <a:pt x="68" y="66"/>
                  </a:cubicBezTo>
                  <a:cubicBezTo>
                    <a:pt x="91" y="66"/>
                    <a:pt x="91" y="66"/>
                    <a:pt x="91" y="66"/>
                  </a:cubicBezTo>
                  <a:cubicBezTo>
                    <a:pt x="87" y="78"/>
                    <a:pt x="81" y="85"/>
                    <a:pt x="74" y="90"/>
                  </a:cubicBezTo>
                  <a:cubicBezTo>
                    <a:pt x="67" y="95"/>
                    <a:pt x="58" y="97"/>
                    <a:pt x="47" y="97"/>
                  </a:cubicBezTo>
                  <a:cubicBezTo>
                    <a:pt x="40" y="97"/>
                    <a:pt x="34" y="96"/>
                    <a:pt x="28" y="94"/>
                  </a:cubicBezTo>
                  <a:cubicBezTo>
                    <a:pt x="22" y="92"/>
                    <a:pt x="17" y="88"/>
                    <a:pt x="13" y="84"/>
                  </a:cubicBezTo>
                  <a:cubicBezTo>
                    <a:pt x="9" y="80"/>
                    <a:pt x="6" y="75"/>
                    <a:pt x="4" y="69"/>
                  </a:cubicBezTo>
                  <a:cubicBezTo>
                    <a:pt x="1" y="63"/>
                    <a:pt x="0" y="56"/>
                    <a:pt x="0" y="49"/>
                  </a:cubicBezTo>
                  <a:cubicBezTo>
                    <a:pt x="0" y="42"/>
                    <a:pt x="1" y="36"/>
                    <a:pt x="4" y="30"/>
                  </a:cubicBezTo>
                  <a:cubicBezTo>
                    <a:pt x="6" y="24"/>
                    <a:pt x="9" y="19"/>
                    <a:pt x="13" y="14"/>
                  </a:cubicBezTo>
                  <a:cubicBezTo>
                    <a:pt x="17" y="10"/>
                    <a:pt x="22" y="7"/>
                    <a:pt x="28" y="4"/>
                  </a:cubicBezTo>
                  <a:cubicBezTo>
                    <a:pt x="34" y="2"/>
                    <a:pt x="40" y="0"/>
                    <a:pt x="47" y="0"/>
                  </a:cubicBezTo>
                  <a:cubicBezTo>
                    <a:pt x="55" y="0"/>
                    <a:pt x="62" y="2"/>
                    <a:pt x="68" y="5"/>
                  </a:cubicBezTo>
                  <a:cubicBezTo>
                    <a:pt x="74" y="8"/>
                    <a:pt x="78" y="12"/>
                    <a:pt x="82" y="17"/>
                  </a:cubicBezTo>
                  <a:cubicBezTo>
                    <a:pt x="86" y="22"/>
                    <a:pt x="89" y="28"/>
                    <a:pt x="90" y="35"/>
                  </a:cubicBezTo>
                  <a:cubicBezTo>
                    <a:pt x="92" y="41"/>
                    <a:pt x="93" y="48"/>
                    <a:pt x="92" y="55"/>
                  </a:cubicBezTo>
                  <a:cubicBezTo>
                    <a:pt x="26" y="55"/>
                    <a:pt x="26" y="55"/>
                    <a:pt x="26" y="55"/>
                  </a:cubicBezTo>
                  <a:cubicBezTo>
                    <a:pt x="26" y="63"/>
                    <a:pt x="28" y="69"/>
                    <a:pt x="32" y="73"/>
                  </a:cubicBezTo>
                  <a:close/>
                  <a:moveTo>
                    <a:pt x="60" y="24"/>
                  </a:moveTo>
                  <a:cubicBezTo>
                    <a:pt x="57" y="21"/>
                    <a:pt x="53" y="19"/>
                    <a:pt x="47" y="19"/>
                  </a:cubicBezTo>
                  <a:cubicBezTo>
                    <a:pt x="43" y="19"/>
                    <a:pt x="39" y="20"/>
                    <a:pt x="37" y="21"/>
                  </a:cubicBezTo>
                  <a:cubicBezTo>
                    <a:pt x="34" y="23"/>
                    <a:pt x="32" y="25"/>
                    <a:pt x="30" y="27"/>
                  </a:cubicBezTo>
                  <a:cubicBezTo>
                    <a:pt x="29" y="29"/>
                    <a:pt x="27" y="31"/>
                    <a:pt x="27" y="33"/>
                  </a:cubicBezTo>
                  <a:cubicBezTo>
                    <a:pt x="26" y="35"/>
                    <a:pt x="26" y="37"/>
                    <a:pt x="26" y="39"/>
                  </a:cubicBezTo>
                  <a:cubicBezTo>
                    <a:pt x="67" y="39"/>
                    <a:pt x="67" y="39"/>
                    <a:pt x="67" y="39"/>
                  </a:cubicBezTo>
                  <a:cubicBezTo>
                    <a:pt x="66" y="33"/>
                    <a:pt x="64" y="28"/>
                    <a:pt x="60" y="2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2"/>
            <p:cNvSpPr>
              <a:spLocks/>
            </p:cNvSpPr>
            <p:nvPr/>
          </p:nvSpPr>
          <p:spPr bwMode="auto">
            <a:xfrm>
              <a:off x="5358527" y="3988923"/>
              <a:ext cx="157262" cy="252743"/>
            </a:xfrm>
            <a:custGeom>
              <a:avLst/>
              <a:gdLst>
                <a:gd name="T0" fmla="*/ 24 w 59"/>
                <a:gd name="T1" fmla="*/ 3 h 95"/>
                <a:gd name="T2" fmla="*/ 24 w 59"/>
                <a:gd name="T3" fmla="*/ 20 h 95"/>
                <a:gd name="T4" fmla="*/ 25 w 59"/>
                <a:gd name="T5" fmla="*/ 20 h 95"/>
                <a:gd name="T6" fmla="*/ 29 w 59"/>
                <a:gd name="T7" fmla="*/ 12 h 95"/>
                <a:gd name="T8" fmla="*/ 36 w 59"/>
                <a:gd name="T9" fmla="*/ 6 h 95"/>
                <a:gd name="T10" fmla="*/ 45 w 59"/>
                <a:gd name="T11" fmla="*/ 2 h 95"/>
                <a:gd name="T12" fmla="*/ 54 w 59"/>
                <a:gd name="T13" fmla="*/ 0 h 95"/>
                <a:gd name="T14" fmla="*/ 59 w 59"/>
                <a:gd name="T15" fmla="*/ 1 h 95"/>
                <a:gd name="T16" fmla="*/ 59 w 59"/>
                <a:gd name="T17" fmla="*/ 25 h 95"/>
                <a:gd name="T18" fmla="*/ 55 w 59"/>
                <a:gd name="T19" fmla="*/ 24 h 95"/>
                <a:gd name="T20" fmla="*/ 50 w 59"/>
                <a:gd name="T21" fmla="*/ 24 h 95"/>
                <a:gd name="T22" fmla="*/ 39 w 59"/>
                <a:gd name="T23" fmla="*/ 26 h 95"/>
                <a:gd name="T24" fmla="*/ 31 w 59"/>
                <a:gd name="T25" fmla="*/ 33 h 95"/>
                <a:gd name="T26" fmla="*/ 27 w 59"/>
                <a:gd name="T27" fmla="*/ 42 h 95"/>
                <a:gd name="T28" fmla="*/ 25 w 59"/>
                <a:gd name="T29" fmla="*/ 53 h 95"/>
                <a:gd name="T30" fmla="*/ 25 w 59"/>
                <a:gd name="T31" fmla="*/ 95 h 95"/>
                <a:gd name="T32" fmla="*/ 0 w 59"/>
                <a:gd name="T33" fmla="*/ 95 h 95"/>
                <a:gd name="T34" fmla="*/ 0 w 59"/>
                <a:gd name="T35" fmla="*/ 3 h 95"/>
                <a:gd name="T36" fmla="*/ 24 w 59"/>
                <a:gd name="T37"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 h="95">
                  <a:moveTo>
                    <a:pt x="24" y="3"/>
                  </a:moveTo>
                  <a:cubicBezTo>
                    <a:pt x="24" y="20"/>
                    <a:pt x="24" y="20"/>
                    <a:pt x="24" y="20"/>
                  </a:cubicBezTo>
                  <a:cubicBezTo>
                    <a:pt x="25" y="20"/>
                    <a:pt x="25" y="20"/>
                    <a:pt x="25" y="20"/>
                  </a:cubicBezTo>
                  <a:cubicBezTo>
                    <a:pt x="26" y="17"/>
                    <a:pt x="27" y="14"/>
                    <a:pt x="29" y="12"/>
                  </a:cubicBezTo>
                  <a:cubicBezTo>
                    <a:pt x="31" y="10"/>
                    <a:pt x="34" y="8"/>
                    <a:pt x="36" y="6"/>
                  </a:cubicBezTo>
                  <a:cubicBezTo>
                    <a:pt x="39" y="4"/>
                    <a:pt x="42" y="3"/>
                    <a:pt x="45" y="2"/>
                  </a:cubicBezTo>
                  <a:cubicBezTo>
                    <a:pt x="48" y="1"/>
                    <a:pt x="51" y="0"/>
                    <a:pt x="54" y="0"/>
                  </a:cubicBezTo>
                  <a:cubicBezTo>
                    <a:pt x="56" y="0"/>
                    <a:pt x="57" y="1"/>
                    <a:pt x="59" y="1"/>
                  </a:cubicBezTo>
                  <a:cubicBezTo>
                    <a:pt x="59" y="25"/>
                    <a:pt x="59" y="25"/>
                    <a:pt x="59" y="25"/>
                  </a:cubicBezTo>
                  <a:cubicBezTo>
                    <a:pt x="58" y="25"/>
                    <a:pt x="57" y="24"/>
                    <a:pt x="55" y="24"/>
                  </a:cubicBezTo>
                  <a:cubicBezTo>
                    <a:pt x="54" y="24"/>
                    <a:pt x="52" y="24"/>
                    <a:pt x="50" y="24"/>
                  </a:cubicBezTo>
                  <a:cubicBezTo>
                    <a:pt x="46" y="24"/>
                    <a:pt x="42" y="25"/>
                    <a:pt x="39" y="26"/>
                  </a:cubicBezTo>
                  <a:cubicBezTo>
                    <a:pt x="35" y="28"/>
                    <a:pt x="33" y="30"/>
                    <a:pt x="31" y="33"/>
                  </a:cubicBezTo>
                  <a:cubicBezTo>
                    <a:pt x="29" y="35"/>
                    <a:pt x="27" y="38"/>
                    <a:pt x="27" y="42"/>
                  </a:cubicBezTo>
                  <a:cubicBezTo>
                    <a:pt x="26" y="45"/>
                    <a:pt x="25" y="49"/>
                    <a:pt x="25" y="53"/>
                  </a:cubicBezTo>
                  <a:cubicBezTo>
                    <a:pt x="25" y="95"/>
                    <a:pt x="25" y="95"/>
                    <a:pt x="25" y="95"/>
                  </a:cubicBezTo>
                  <a:cubicBezTo>
                    <a:pt x="0" y="95"/>
                    <a:pt x="0" y="95"/>
                    <a:pt x="0" y="95"/>
                  </a:cubicBezTo>
                  <a:cubicBezTo>
                    <a:pt x="0" y="3"/>
                    <a:pt x="0" y="3"/>
                    <a:pt x="0" y="3"/>
                  </a:cubicBezTo>
                  <a:lnTo>
                    <a:pt x="24" y="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3"/>
            <p:cNvSpPr>
              <a:spLocks noEditPoints="1"/>
            </p:cNvSpPr>
            <p:nvPr/>
          </p:nvSpPr>
          <p:spPr bwMode="auto">
            <a:xfrm>
              <a:off x="5544995" y="3903552"/>
              <a:ext cx="66275" cy="338114"/>
            </a:xfrm>
            <a:custGeom>
              <a:avLst/>
              <a:gdLst>
                <a:gd name="T0" fmla="*/ 0 w 59"/>
                <a:gd name="T1" fmla="*/ 50 h 301"/>
                <a:gd name="T2" fmla="*/ 0 w 59"/>
                <a:gd name="T3" fmla="*/ 0 h 301"/>
                <a:gd name="T4" fmla="*/ 59 w 59"/>
                <a:gd name="T5" fmla="*/ 0 h 301"/>
                <a:gd name="T6" fmla="*/ 59 w 59"/>
                <a:gd name="T7" fmla="*/ 50 h 301"/>
                <a:gd name="T8" fmla="*/ 0 w 59"/>
                <a:gd name="T9" fmla="*/ 50 h 301"/>
                <a:gd name="T10" fmla="*/ 59 w 59"/>
                <a:gd name="T11" fmla="*/ 83 h 301"/>
                <a:gd name="T12" fmla="*/ 59 w 59"/>
                <a:gd name="T13" fmla="*/ 301 h 301"/>
                <a:gd name="T14" fmla="*/ 0 w 59"/>
                <a:gd name="T15" fmla="*/ 301 h 301"/>
                <a:gd name="T16" fmla="*/ 0 w 59"/>
                <a:gd name="T17" fmla="*/ 83 h 301"/>
                <a:gd name="T18" fmla="*/ 59 w 59"/>
                <a:gd name="T19" fmla="*/ 8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301">
                  <a:moveTo>
                    <a:pt x="0" y="50"/>
                  </a:moveTo>
                  <a:lnTo>
                    <a:pt x="0" y="0"/>
                  </a:lnTo>
                  <a:lnTo>
                    <a:pt x="59" y="0"/>
                  </a:lnTo>
                  <a:lnTo>
                    <a:pt x="59" y="50"/>
                  </a:lnTo>
                  <a:lnTo>
                    <a:pt x="0" y="50"/>
                  </a:lnTo>
                  <a:close/>
                  <a:moveTo>
                    <a:pt x="59" y="83"/>
                  </a:moveTo>
                  <a:lnTo>
                    <a:pt x="59" y="301"/>
                  </a:lnTo>
                  <a:lnTo>
                    <a:pt x="0" y="301"/>
                  </a:lnTo>
                  <a:lnTo>
                    <a:pt x="0" y="83"/>
                  </a:lnTo>
                  <a:lnTo>
                    <a:pt x="59" y="8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4"/>
            <p:cNvSpPr>
              <a:spLocks/>
            </p:cNvSpPr>
            <p:nvPr/>
          </p:nvSpPr>
          <p:spPr bwMode="auto">
            <a:xfrm>
              <a:off x="5659572" y="3988923"/>
              <a:ext cx="241510" cy="258359"/>
            </a:xfrm>
            <a:custGeom>
              <a:avLst/>
              <a:gdLst>
                <a:gd name="T0" fmla="*/ 46 w 91"/>
                <a:gd name="T1" fmla="*/ 19 h 97"/>
                <a:gd name="T2" fmla="*/ 36 w 91"/>
                <a:gd name="T3" fmla="*/ 22 h 97"/>
                <a:gd name="T4" fmla="*/ 30 w 91"/>
                <a:gd name="T5" fmla="*/ 29 h 97"/>
                <a:gd name="T6" fmla="*/ 26 w 91"/>
                <a:gd name="T7" fmla="*/ 39 h 97"/>
                <a:gd name="T8" fmla="*/ 25 w 91"/>
                <a:gd name="T9" fmla="*/ 49 h 97"/>
                <a:gd name="T10" fmla="*/ 26 w 91"/>
                <a:gd name="T11" fmla="*/ 60 h 97"/>
                <a:gd name="T12" fmla="*/ 29 w 91"/>
                <a:gd name="T13" fmla="*/ 69 h 97"/>
                <a:gd name="T14" fmla="*/ 36 w 91"/>
                <a:gd name="T15" fmla="*/ 76 h 97"/>
                <a:gd name="T16" fmla="*/ 46 w 91"/>
                <a:gd name="T17" fmla="*/ 78 h 97"/>
                <a:gd name="T18" fmla="*/ 60 w 91"/>
                <a:gd name="T19" fmla="*/ 73 h 97"/>
                <a:gd name="T20" fmla="*/ 66 w 91"/>
                <a:gd name="T21" fmla="*/ 60 h 97"/>
                <a:gd name="T22" fmla="*/ 91 w 91"/>
                <a:gd name="T23" fmla="*/ 60 h 97"/>
                <a:gd name="T24" fmla="*/ 76 w 91"/>
                <a:gd name="T25" fmla="*/ 88 h 97"/>
                <a:gd name="T26" fmla="*/ 46 w 91"/>
                <a:gd name="T27" fmla="*/ 97 h 97"/>
                <a:gd name="T28" fmla="*/ 27 w 91"/>
                <a:gd name="T29" fmla="*/ 94 h 97"/>
                <a:gd name="T30" fmla="*/ 12 w 91"/>
                <a:gd name="T31" fmla="*/ 84 h 97"/>
                <a:gd name="T32" fmla="*/ 3 w 91"/>
                <a:gd name="T33" fmla="*/ 69 h 97"/>
                <a:gd name="T34" fmla="*/ 0 w 91"/>
                <a:gd name="T35" fmla="*/ 50 h 97"/>
                <a:gd name="T36" fmla="*/ 3 w 91"/>
                <a:gd name="T37" fmla="*/ 30 h 97"/>
                <a:gd name="T38" fmla="*/ 12 w 91"/>
                <a:gd name="T39" fmla="*/ 15 h 97"/>
                <a:gd name="T40" fmla="*/ 27 w 91"/>
                <a:gd name="T41" fmla="*/ 4 h 97"/>
                <a:gd name="T42" fmla="*/ 47 w 91"/>
                <a:gd name="T43" fmla="*/ 0 h 97"/>
                <a:gd name="T44" fmla="*/ 62 w 91"/>
                <a:gd name="T45" fmla="*/ 2 h 97"/>
                <a:gd name="T46" fmla="*/ 76 w 91"/>
                <a:gd name="T47" fmla="*/ 9 h 97"/>
                <a:gd name="T48" fmla="*/ 86 w 91"/>
                <a:gd name="T49" fmla="*/ 20 h 97"/>
                <a:gd name="T50" fmla="*/ 90 w 91"/>
                <a:gd name="T51" fmla="*/ 35 h 97"/>
                <a:gd name="T52" fmla="*/ 65 w 91"/>
                <a:gd name="T53" fmla="*/ 35 h 97"/>
                <a:gd name="T54" fmla="*/ 46 w 91"/>
                <a:gd name="T55" fmla="*/ 1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1" h="97">
                  <a:moveTo>
                    <a:pt x="46" y="19"/>
                  </a:moveTo>
                  <a:cubicBezTo>
                    <a:pt x="42" y="19"/>
                    <a:pt x="39" y="20"/>
                    <a:pt x="36" y="22"/>
                  </a:cubicBezTo>
                  <a:cubicBezTo>
                    <a:pt x="34" y="24"/>
                    <a:pt x="31" y="26"/>
                    <a:pt x="30" y="29"/>
                  </a:cubicBezTo>
                  <a:cubicBezTo>
                    <a:pt x="28" y="32"/>
                    <a:pt x="27" y="35"/>
                    <a:pt x="26" y="39"/>
                  </a:cubicBezTo>
                  <a:cubicBezTo>
                    <a:pt x="25" y="42"/>
                    <a:pt x="25" y="46"/>
                    <a:pt x="25" y="49"/>
                  </a:cubicBezTo>
                  <a:cubicBezTo>
                    <a:pt x="25" y="53"/>
                    <a:pt x="25" y="56"/>
                    <a:pt x="26" y="60"/>
                  </a:cubicBezTo>
                  <a:cubicBezTo>
                    <a:pt x="27" y="63"/>
                    <a:pt x="28" y="66"/>
                    <a:pt x="29" y="69"/>
                  </a:cubicBezTo>
                  <a:cubicBezTo>
                    <a:pt x="31" y="72"/>
                    <a:pt x="33" y="74"/>
                    <a:pt x="36" y="76"/>
                  </a:cubicBezTo>
                  <a:cubicBezTo>
                    <a:pt x="39" y="78"/>
                    <a:pt x="42" y="78"/>
                    <a:pt x="46" y="78"/>
                  </a:cubicBezTo>
                  <a:cubicBezTo>
                    <a:pt x="52" y="78"/>
                    <a:pt x="57" y="77"/>
                    <a:pt x="60" y="73"/>
                  </a:cubicBezTo>
                  <a:cubicBezTo>
                    <a:pt x="63" y="70"/>
                    <a:pt x="65" y="65"/>
                    <a:pt x="66" y="60"/>
                  </a:cubicBezTo>
                  <a:cubicBezTo>
                    <a:pt x="91" y="60"/>
                    <a:pt x="91" y="60"/>
                    <a:pt x="91" y="60"/>
                  </a:cubicBezTo>
                  <a:cubicBezTo>
                    <a:pt x="89" y="72"/>
                    <a:pt x="84" y="81"/>
                    <a:pt x="76" y="88"/>
                  </a:cubicBezTo>
                  <a:cubicBezTo>
                    <a:pt x="68" y="94"/>
                    <a:pt x="58" y="97"/>
                    <a:pt x="46" y="97"/>
                  </a:cubicBezTo>
                  <a:cubicBezTo>
                    <a:pt x="39" y="97"/>
                    <a:pt x="33" y="96"/>
                    <a:pt x="27" y="94"/>
                  </a:cubicBezTo>
                  <a:cubicBezTo>
                    <a:pt x="21" y="92"/>
                    <a:pt x="16" y="88"/>
                    <a:pt x="12" y="84"/>
                  </a:cubicBezTo>
                  <a:cubicBezTo>
                    <a:pt x="8" y="80"/>
                    <a:pt x="5" y="75"/>
                    <a:pt x="3" y="69"/>
                  </a:cubicBezTo>
                  <a:cubicBezTo>
                    <a:pt x="1" y="63"/>
                    <a:pt x="0" y="57"/>
                    <a:pt x="0" y="50"/>
                  </a:cubicBezTo>
                  <a:cubicBezTo>
                    <a:pt x="0" y="43"/>
                    <a:pt x="1" y="37"/>
                    <a:pt x="3" y="30"/>
                  </a:cubicBezTo>
                  <a:cubicBezTo>
                    <a:pt x="5" y="24"/>
                    <a:pt x="8" y="19"/>
                    <a:pt x="12" y="15"/>
                  </a:cubicBezTo>
                  <a:cubicBezTo>
                    <a:pt x="16" y="10"/>
                    <a:pt x="21" y="7"/>
                    <a:pt x="27" y="4"/>
                  </a:cubicBezTo>
                  <a:cubicBezTo>
                    <a:pt x="33" y="2"/>
                    <a:pt x="39" y="0"/>
                    <a:pt x="47" y="0"/>
                  </a:cubicBezTo>
                  <a:cubicBezTo>
                    <a:pt x="52" y="0"/>
                    <a:pt x="57" y="1"/>
                    <a:pt x="62" y="2"/>
                  </a:cubicBezTo>
                  <a:cubicBezTo>
                    <a:pt x="67" y="4"/>
                    <a:pt x="72" y="6"/>
                    <a:pt x="76" y="9"/>
                  </a:cubicBezTo>
                  <a:cubicBezTo>
                    <a:pt x="80" y="12"/>
                    <a:pt x="83" y="16"/>
                    <a:pt x="86" y="20"/>
                  </a:cubicBezTo>
                  <a:cubicBezTo>
                    <a:pt x="88" y="24"/>
                    <a:pt x="90" y="29"/>
                    <a:pt x="90" y="35"/>
                  </a:cubicBezTo>
                  <a:cubicBezTo>
                    <a:pt x="65" y="35"/>
                    <a:pt x="65" y="35"/>
                    <a:pt x="65" y="35"/>
                  </a:cubicBezTo>
                  <a:cubicBezTo>
                    <a:pt x="64" y="25"/>
                    <a:pt x="57" y="19"/>
                    <a:pt x="46" y="1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15"/>
            <p:cNvSpPr>
              <a:spLocks noEditPoints="1"/>
            </p:cNvSpPr>
            <p:nvPr/>
          </p:nvSpPr>
          <p:spPr bwMode="auto">
            <a:xfrm>
              <a:off x="5928041" y="3988923"/>
              <a:ext cx="239263" cy="258359"/>
            </a:xfrm>
            <a:custGeom>
              <a:avLst/>
              <a:gdLst>
                <a:gd name="T0" fmla="*/ 7 w 90"/>
                <a:gd name="T1" fmla="*/ 16 h 97"/>
                <a:gd name="T2" fmla="*/ 17 w 90"/>
                <a:gd name="T3" fmla="*/ 7 h 97"/>
                <a:gd name="T4" fmla="*/ 31 w 90"/>
                <a:gd name="T5" fmla="*/ 2 h 97"/>
                <a:gd name="T6" fmla="*/ 46 w 90"/>
                <a:gd name="T7" fmla="*/ 0 h 97"/>
                <a:gd name="T8" fmla="*/ 60 w 90"/>
                <a:gd name="T9" fmla="*/ 1 h 97"/>
                <a:gd name="T10" fmla="*/ 73 w 90"/>
                <a:gd name="T11" fmla="*/ 5 h 97"/>
                <a:gd name="T12" fmla="*/ 83 w 90"/>
                <a:gd name="T13" fmla="*/ 13 h 97"/>
                <a:gd name="T14" fmla="*/ 86 w 90"/>
                <a:gd name="T15" fmla="*/ 27 h 97"/>
                <a:gd name="T16" fmla="*/ 86 w 90"/>
                <a:gd name="T17" fmla="*/ 75 h 97"/>
                <a:gd name="T18" fmla="*/ 87 w 90"/>
                <a:gd name="T19" fmla="*/ 86 h 97"/>
                <a:gd name="T20" fmla="*/ 90 w 90"/>
                <a:gd name="T21" fmla="*/ 95 h 97"/>
                <a:gd name="T22" fmla="*/ 64 w 90"/>
                <a:gd name="T23" fmla="*/ 95 h 97"/>
                <a:gd name="T24" fmla="*/ 63 w 90"/>
                <a:gd name="T25" fmla="*/ 91 h 97"/>
                <a:gd name="T26" fmla="*/ 62 w 90"/>
                <a:gd name="T27" fmla="*/ 86 h 97"/>
                <a:gd name="T28" fmla="*/ 48 w 90"/>
                <a:gd name="T29" fmla="*/ 95 h 97"/>
                <a:gd name="T30" fmla="*/ 31 w 90"/>
                <a:gd name="T31" fmla="*/ 97 h 97"/>
                <a:gd name="T32" fmla="*/ 19 w 90"/>
                <a:gd name="T33" fmla="*/ 96 h 97"/>
                <a:gd name="T34" fmla="*/ 9 w 90"/>
                <a:gd name="T35" fmla="*/ 91 h 97"/>
                <a:gd name="T36" fmla="*/ 2 w 90"/>
                <a:gd name="T37" fmla="*/ 82 h 97"/>
                <a:gd name="T38" fmla="*/ 0 w 90"/>
                <a:gd name="T39" fmla="*/ 70 h 97"/>
                <a:gd name="T40" fmla="*/ 3 w 90"/>
                <a:gd name="T41" fmla="*/ 57 h 97"/>
                <a:gd name="T42" fmla="*/ 10 w 90"/>
                <a:gd name="T43" fmla="*/ 49 h 97"/>
                <a:gd name="T44" fmla="*/ 20 w 90"/>
                <a:gd name="T45" fmla="*/ 44 h 97"/>
                <a:gd name="T46" fmla="*/ 31 w 90"/>
                <a:gd name="T47" fmla="*/ 42 h 97"/>
                <a:gd name="T48" fmla="*/ 42 w 90"/>
                <a:gd name="T49" fmla="*/ 40 h 97"/>
                <a:gd name="T50" fmla="*/ 52 w 90"/>
                <a:gd name="T51" fmla="*/ 39 h 97"/>
                <a:gd name="T52" fmla="*/ 59 w 90"/>
                <a:gd name="T53" fmla="*/ 36 h 97"/>
                <a:gd name="T54" fmla="*/ 61 w 90"/>
                <a:gd name="T55" fmla="*/ 30 h 97"/>
                <a:gd name="T56" fmla="*/ 60 w 90"/>
                <a:gd name="T57" fmla="*/ 23 h 97"/>
                <a:gd name="T58" fmla="*/ 56 w 90"/>
                <a:gd name="T59" fmla="*/ 19 h 97"/>
                <a:gd name="T60" fmla="*/ 51 w 90"/>
                <a:gd name="T61" fmla="*/ 18 h 97"/>
                <a:gd name="T62" fmla="*/ 45 w 90"/>
                <a:gd name="T63" fmla="*/ 17 h 97"/>
                <a:gd name="T64" fmla="*/ 33 w 90"/>
                <a:gd name="T65" fmla="*/ 20 h 97"/>
                <a:gd name="T66" fmla="*/ 28 w 90"/>
                <a:gd name="T67" fmla="*/ 31 h 97"/>
                <a:gd name="T68" fmla="*/ 3 w 90"/>
                <a:gd name="T69" fmla="*/ 31 h 97"/>
                <a:gd name="T70" fmla="*/ 7 w 90"/>
                <a:gd name="T71" fmla="*/ 16 h 97"/>
                <a:gd name="T72" fmla="*/ 57 w 90"/>
                <a:gd name="T73" fmla="*/ 52 h 97"/>
                <a:gd name="T74" fmla="*/ 52 w 90"/>
                <a:gd name="T75" fmla="*/ 53 h 97"/>
                <a:gd name="T76" fmla="*/ 46 w 90"/>
                <a:gd name="T77" fmla="*/ 54 h 97"/>
                <a:gd name="T78" fmla="*/ 40 w 90"/>
                <a:gd name="T79" fmla="*/ 55 h 97"/>
                <a:gd name="T80" fmla="*/ 35 w 90"/>
                <a:gd name="T81" fmla="*/ 57 h 97"/>
                <a:gd name="T82" fmla="*/ 30 w 90"/>
                <a:gd name="T83" fmla="*/ 59 h 97"/>
                <a:gd name="T84" fmla="*/ 26 w 90"/>
                <a:gd name="T85" fmla="*/ 63 h 97"/>
                <a:gd name="T86" fmla="*/ 25 w 90"/>
                <a:gd name="T87" fmla="*/ 69 h 97"/>
                <a:gd name="T88" fmla="*/ 26 w 90"/>
                <a:gd name="T89" fmla="*/ 75 h 97"/>
                <a:gd name="T90" fmla="*/ 30 w 90"/>
                <a:gd name="T91" fmla="*/ 78 h 97"/>
                <a:gd name="T92" fmla="*/ 35 w 90"/>
                <a:gd name="T93" fmla="*/ 80 h 97"/>
                <a:gd name="T94" fmla="*/ 41 w 90"/>
                <a:gd name="T95" fmla="*/ 81 h 97"/>
                <a:gd name="T96" fmla="*/ 52 w 90"/>
                <a:gd name="T97" fmla="*/ 78 h 97"/>
                <a:gd name="T98" fmla="*/ 58 w 90"/>
                <a:gd name="T99" fmla="*/ 72 h 97"/>
                <a:gd name="T100" fmla="*/ 61 w 90"/>
                <a:gd name="T101" fmla="*/ 65 h 97"/>
                <a:gd name="T102" fmla="*/ 61 w 90"/>
                <a:gd name="T103" fmla="*/ 59 h 97"/>
                <a:gd name="T104" fmla="*/ 61 w 90"/>
                <a:gd name="T105" fmla="*/ 50 h 97"/>
                <a:gd name="T106" fmla="*/ 57 w 90"/>
                <a:gd name="T107" fmla="*/ 5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 h="97">
                  <a:moveTo>
                    <a:pt x="7" y="16"/>
                  </a:moveTo>
                  <a:cubicBezTo>
                    <a:pt x="10" y="12"/>
                    <a:pt x="13" y="9"/>
                    <a:pt x="17" y="7"/>
                  </a:cubicBezTo>
                  <a:cubicBezTo>
                    <a:pt x="21" y="5"/>
                    <a:pt x="26" y="3"/>
                    <a:pt x="31" y="2"/>
                  </a:cubicBezTo>
                  <a:cubicBezTo>
                    <a:pt x="36" y="1"/>
                    <a:pt x="41" y="0"/>
                    <a:pt x="46" y="0"/>
                  </a:cubicBezTo>
                  <a:cubicBezTo>
                    <a:pt x="51" y="0"/>
                    <a:pt x="55" y="1"/>
                    <a:pt x="60" y="1"/>
                  </a:cubicBezTo>
                  <a:cubicBezTo>
                    <a:pt x="65" y="2"/>
                    <a:pt x="69" y="3"/>
                    <a:pt x="73" y="5"/>
                  </a:cubicBezTo>
                  <a:cubicBezTo>
                    <a:pt x="77" y="7"/>
                    <a:pt x="80" y="10"/>
                    <a:pt x="83" y="13"/>
                  </a:cubicBezTo>
                  <a:cubicBezTo>
                    <a:pt x="85" y="16"/>
                    <a:pt x="86" y="21"/>
                    <a:pt x="86" y="27"/>
                  </a:cubicBezTo>
                  <a:cubicBezTo>
                    <a:pt x="86" y="75"/>
                    <a:pt x="86" y="75"/>
                    <a:pt x="86" y="75"/>
                  </a:cubicBezTo>
                  <a:cubicBezTo>
                    <a:pt x="86" y="79"/>
                    <a:pt x="87" y="83"/>
                    <a:pt x="87" y="86"/>
                  </a:cubicBezTo>
                  <a:cubicBezTo>
                    <a:pt x="88" y="90"/>
                    <a:pt x="88" y="93"/>
                    <a:pt x="90" y="95"/>
                  </a:cubicBezTo>
                  <a:cubicBezTo>
                    <a:pt x="64" y="95"/>
                    <a:pt x="64" y="95"/>
                    <a:pt x="64" y="95"/>
                  </a:cubicBezTo>
                  <a:cubicBezTo>
                    <a:pt x="64" y="94"/>
                    <a:pt x="63" y="92"/>
                    <a:pt x="63" y="91"/>
                  </a:cubicBezTo>
                  <a:cubicBezTo>
                    <a:pt x="63" y="89"/>
                    <a:pt x="62" y="88"/>
                    <a:pt x="62" y="86"/>
                  </a:cubicBezTo>
                  <a:cubicBezTo>
                    <a:pt x="58" y="90"/>
                    <a:pt x="53" y="93"/>
                    <a:pt x="48" y="95"/>
                  </a:cubicBezTo>
                  <a:cubicBezTo>
                    <a:pt x="43" y="96"/>
                    <a:pt x="37" y="97"/>
                    <a:pt x="31" y="97"/>
                  </a:cubicBezTo>
                  <a:cubicBezTo>
                    <a:pt x="27" y="97"/>
                    <a:pt x="23" y="97"/>
                    <a:pt x="19" y="96"/>
                  </a:cubicBezTo>
                  <a:cubicBezTo>
                    <a:pt x="15" y="95"/>
                    <a:pt x="12" y="93"/>
                    <a:pt x="9" y="91"/>
                  </a:cubicBezTo>
                  <a:cubicBezTo>
                    <a:pt x="6" y="88"/>
                    <a:pt x="4" y="86"/>
                    <a:pt x="2" y="82"/>
                  </a:cubicBezTo>
                  <a:cubicBezTo>
                    <a:pt x="1" y="79"/>
                    <a:pt x="0" y="75"/>
                    <a:pt x="0" y="70"/>
                  </a:cubicBezTo>
                  <a:cubicBezTo>
                    <a:pt x="0" y="65"/>
                    <a:pt x="1" y="60"/>
                    <a:pt x="3" y="57"/>
                  </a:cubicBezTo>
                  <a:cubicBezTo>
                    <a:pt x="4" y="54"/>
                    <a:pt x="7" y="51"/>
                    <a:pt x="10" y="49"/>
                  </a:cubicBezTo>
                  <a:cubicBezTo>
                    <a:pt x="13" y="47"/>
                    <a:pt x="16" y="45"/>
                    <a:pt x="20" y="44"/>
                  </a:cubicBezTo>
                  <a:cubicBezTo>
                    <a:pt x="23" y="43"/>
                    <a:pt x="27" y="42"/>
                    <a:pt x="31" y="42"/>
                  </a:cubicBezTo>
                  <a:cubicBezTo>
                    <a:pt x="35" y="41"/>
                    <a:pt x="39" y="41"/>
                    <a:pt x="42" y="40"/>
                  </a:cubicBezTo>
                  <a:cubicBezTo>
                    <a:pt x="46" y="40"/>
                    <a:pt x="49" y="40"/>
                    <a:pt x="52" y="39"/>
                  </a:cubicBezTo>
                  <a:cubicBezTo>
                    <a:pt x="55" y="38"/>
                    <a:pt x="57" y="37"/>
                    <a:pt x="59" y="36"/>
                  </a:cubicBezTo>
                  <a:cubicBezTo>
                    <a:pt x="61" y="34"/>
                    <a:pt x="61" y="32"/>
                    <a:pt x="61" y="30"/>
                  </a:cubicBezTo>
                  <a:cubicBezTo>
                    <a:pt x="61" y="27"/>
                    <a:pt x="61" y="25"/>
                    <a:pt x="60" y="23"/>
                  </a:cubicBezTo>
                  <a:cubicBezTo>
                    <a:pt x="59" y="22"/>
                    <a:pt x="58" y="20"/>
                    <a:pt x="56" y="19"/>
                  </a:cubicBezTo>
                  <a:cubicBezTo>
                    <a:pt x="55" y="19"/>
                    <a:pt x="53" y="18"/>
                    <a:pt x="51" y="18"/>
                  </a:cubicBezTo>
                  <a:cubicBezTo>
                    <a:pt x="49" y="17"/>
                    <a:pt x="47" y="17"/>
                    <a:pt x="45" y="17"/>
                  </a:cubicBezTo>
                  <a:cubicBezTo>
                    <a:pt x="40" y="17"/>
                    <a:pt x="36" y="18"/>
                    <a:pt x="33" y="20"/>
                  </a:cubicBezTo>
                  <a:cubicBezTo>
                    <a:pt x="30" y="23"/>
                    <a:pt x="28" y="26"/>
                    <a:pt x="28" y="31"/>
                  </a:cubicBezTo>
                  <a:cubicBezTo>
                    <a:pt x="3" y="31"/>
                    <a:pt x="3" y="31"/>
                    <a:pt x="3" y="31"/>
                  </a:cubicBezTo>
                  <a:cubicBezTo>
                    <a:pt x="3" y="25"/>
                    <a:pt x="5" y="20"/>
                    <a:pt x="7" y="16"/>
                  </a:cubicBezTo>
                  <a:close/>
                  <a:moveTo>
                    <a:pt x="57" y="52"/>
                  </a:moveTo>
                  <a:cubicBezTo>
                    <a:pt x="56" y="53"/>
                    <a:pt x="54" y="53"/>
                    <a:pt x="52" y="53"/>
                  </a:cubicBezTo>
                  <a:cubicBezTo>
                    <a:pt x="50" y="54"/>
                    <a:pt x="48" y="54"/>
                    <a:pt x="46" y="54"/>
                  </a:cubicBezTo>
                  <a:cubicBezTo>
                    <a:pt x="44" y="55"/>
                    <a:pt x="42" y="55"/>
                    <a:pt x="40" y="55"/>
                  </a:cubicBezTo>
                  <a:cubicBezTo>
                    <a:pt x="38" y="56"/>
                    <a:pt x="36" y="56"/>
                    <a:pt x="35" y="57"/>
                  </a:cubicBezTo>
                  <a:cubicBezTo>
                    <a:pt x="33" y="57"/>
                    <a:pt x="31" y="58"/>
                    <a:pt x="30" y="59"/>
                  </a:cubicBezTo>
                  <a:cubicBezTo>
                    <a:pt x="28" y="60"/>
                    <a:pt x="27" y="61"/>
                    <a:pt x="26" y="63"/>
                  </a:cubicBezTo>
                  <a:cubicBezTo>
                    <a:pt x="26" y="64"/>
                    <a:pt x="25" y="66"/>
                    <a:pt x="25" y="69"/>
                  </a:cubicBezTo>
                  <a:cubicBezTo>
                    <a:pt x="25" y="71"/>
                    <a:pt x="26" y="73"/>
                    <a:pt x="26" y="75"/>
                  </a:cubicBezTo>
                  <a:cubicBezTo>
                    <a:pt x="27" y="76"/>
                    <a:pt x="28" y="77"/>
                    <a:pt x="30" y="78"/>
                  </a:cubicBezTo>
                  <a:cubicBezTo>
                    <a:pt x="31" y="79"/>
                    <a:pt x="33" y="80"/>
                    <a:pt x="35" y="80"/>
                  </a:cubicBezTo>
                  <a:cubicBezTo>
                    <a:pt x="37" y="80"/>
                    <a:pt x="39" y="81"/>
                    <a:pt x="41" y="81"/>
                  </a:cubicBezTo>
                  <a:cubicBezTo>
                    <a:pt x="46" y="81"/>
                    <a:pt x="50" y="80"/>
                    <a:pt x="52" y="78"/>
                  </a:cubicBezTo>
                  <a:cubicBezTo>
                    <a:pt x="55" y="76"/>
                    <a:pt x="57" y="74"/>
                    <a:pt x="58" y="72"/>
                  </a:cubicBezTo>
                  <a:cubicBezTo>
                    <a:pt x="60" y="70"/>
                    <a:pt x="60" y="67"/>
                    <a:pt x="61" y="65"/>
                  </a:cubicBezTo>
                  <a:cubicBezTo>
                    <a:pt x="61" y="63"/>
                    <a:pt x="61" y="61"/>
                    <a:pt x="61" y="59"/>
                  </a:cubicBezTo>
                  <a:cubicBezTo>
                    <a:pt x="61" y="50"/>
                    <a:pt x="61" y="50"/>
                    <a:pt x="61" y="50"/>
                  </a:cubicBezTo>
                  <a:cubicBezTo>
                    <a:pt x="60" y="51"/>
                    <a:pt x="59" y="52"/>
                    <a:pt x="57" y="5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16"/>
            <p:cNvSpPr>
              <a:spLocks/>
            </p:cNvSpPr>
            <p:nvPr/>
          </p:nvSpPr>
          <p:spPr bwMode="auto">
            <a:xfrm>
              <a:off x="6209989" y="3988923"/>
              <a:ext cx="230277" cy="252743"/>
            </a:xfrm>
            <a:custGeom>
              <a:avLst/>
              <a:gdLst>
                <a:gd name="T0" fmla="*/ 24 w 87"/>
                <a:gd name="T1" fmla="*/ 3 h 95"/>
                <a:gd name="T2" fmla="*/ 24 w 87"/>
                <a:gd name="T3" fmla="*/ 16 h 95"/>
                <a:gd name="T4" fmla="*/ 25 w 87"/>
                <a:gd name="T5" fmla="*/ 16 h 95"/>
                <a:gd name="T6" fmla="*/ 37 w 87"/>
                <a:gd name="T7" fmla="*/ 4 h 95"/>
                <a:gd name="T8" fmla="*/ 53 w 87"/>
                <a:gd name="T9" fmla="*/ 0 h 95"/>
                <a:gd name="T10" fmla="*/ 70 w 87"/>
                <a:gd name="T11" fmla="*/ 3 h 95"/>
                <a:gd name="T12" fmla="*/ 80 w 87"/>
                <a:gd name="T13" fmla="*/ 11 h 95"/>
                <a:gd name="T14" fmla="*/ 85 w 87"/>
                <a:gd name="T15" fmla="*/ 23 h 95"/>
                <a:gd name="T16" fmla="*/ 87 w 87"/>
                <a:gd name="T17" fmla="*/ 38 h 95"/>
                <a:gd name="T18" fmla="*/ 87 w 87"/>
                <a:gd name="T19" fmla="*/ 95 h 95"/>
                <a:gd name="T20" fmla="*/ 61 w 87"/>
                <a:gd name="T21" fmla="*/ 95 h 95"/>
                <a:gd name="T22" fmla="*/ 61 w 87"/>
                <a:gd name="T23" fmla="*/ 43 h 95"/>
                <a:gd name="T24" fmla="*/ 58 w 87"/>
                <a:gd name="T25" fmla="*/ 26 h 95"/>
                <a:gd name="T26" fmla="*/ 45 w 87"/>
                <a:gd name="T27" fmla="*/ 20 h 95"/>
                <a:gd name="T28" fmla="*/ 30 w 87"/>
                <a:gd name="T29" fmla="*/ 26 h 95"/>
                <a:gd name="T30" fmla="*/ 25 w 87"/>
                <a:gd name="T31" fmla="*/ 47 h 95"/>
                <a:gd name="T32" fmla="*/ 25 w 87"/>
                <a:gd name="T33" fmla="*/ 95 h 95"/>
                <a:gd name="T34" fmla="*/ 0 w 87"/>
                <a:gd name="T35" fmla="*/ 95 h 95"/>
                <a:gd name="T36" fmla="*/ 0 w 87"/>
                <a:gd name="T37" fmla="*/ 3 h 95"/>
                <a:gd name="T38" fmla="*/ 24 w 87"/>
                <a:gd name="T39"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7" h="95">
                  <a:moveTo>
                    <a:pt x="24" y="3"/>
                  </a:moveTo>
                  <a:cubicBezTo>
                    <a:pt x="24" y="16"/>
                    <a:pt x="24" y="16"/>
                    <a:pt x="24" y="16"/>
                  </a:cubicBezTo>
                  <a:cubicBezTo>
                    <a:pt x="25" y="16"/>
                    <a:pt x="25" y="16"/>
                    <a:pt x="25" y="16"/>
                  </a:cubicBezTo>
                  <a:cubicBezTo>
                    <a:pt x="28" y="10"/>
                    <a:pt x="32" y="6"/>
                    <a:pt x="37" y="4"/>
                  </a:cubicBezTo>
                  <a:cubicBezTo>
                    <a:pt x="42" y="2"/>
                    <a:pt x="48" y="0"/>
                    <a:pt x="53" y="0"/>
                  </a:cubicBezTo>
                  <a:cubicBezTo>
                    <a:pt x="60" y="0"/>
                    <a:pt x="65" y="1"/>
                    <a:pt x="70" y="3"/>
                  </a:cubicBezTo>
                  <a:cubicBezTo>
                    <a:pt x="74" y="5"/>
                    <a:pt x="77" y="8"/>
                    <a:pt x="80" y="11"/>
                  </a:cubicBezTo>
                  <a:cubicBezTo>
                    <a:pt x="82" y="14"/>
                    <a:pt x="84" y="18"/>
                    <a:pt x="85" y="23"/>
                  </a:cubicBezTo>
                  <a:cubicBezTo>
                    <a:pt x="86" y="27"/>
                    <a:pt x="87" y="33"/>
                    <a:pt x="87" y="38"/>
                  </a:cubicBezTo>
                  <a:cubicBezTo>
                    <a:pt x="87" y="95"/>
                    <a:pt x="87" y="95"/>
                    <a:pt x="87" y="95"/>
                  </a:cubicBezTo>
                  <a:cubicBezTo>
                    <a:pt x="61" y="95"/>
                    <a:pt x="61" y="95"/>
                    <a:pt x="61" y="95"/>
                  </a:cubicBezTo>
                  <a:cubicBezTo>
                    <a:pt x="61" y="43"/>
                    <a:pt x="61" y="43"/>
                    <a:pt x="61" y="43"/>
                  </a:cubicBezTo>
                  <a:cubicBezTo>
                    <a:pt x="61" y="35"/>
                    <a:pt x="60" y="30"/>
                    <a:pt x="58" y="26"/>
                  </a:cubicBezTo>
                  <a:cubicBezTo>
                    <a:pt x="55" y="22"/>
                    <a:pt x="51" y="20"/>
                    <a:pt x="45" y="20"/>
                  </a:cubicBezTo>
                  <a:cubicBezTo>
                    <a:pt x="38" y="20"/>
                    <a:pt x="33" y="22"/>
                    <a:pt x="30" y="26"/>
                  </a:cubicBezTo>
                  <a:cubicBezTo>
                    <a:pt x="27" y="31"/>
                    <a:pt x="25" y="37"/>
                    <a:pt x="25" y="47"/>
                  </a:cubicBezTo>
                  <a:cubicBezTo>
                    <a:pt x="25" y="95"/>
                    <a:pt x="25" y="95"/>
                    <a:pt x="25" y="95"/>
                  </a:cubicBezTo>
                  <a:cubicBezTo>
                    <a:pt x="0" y="95"/>
                    <a:pt x="0" y="95"/>
                    <a:pt x="0" y="95"/>
                  </a:cubicBezTo>
                  <a:cubicBezTo>
                    <a:pt x="0" y="3"/>
                    <a:pt x="0" y="3"/>
                    <a:pt x="0" y="3"/>
                  </a:cubicBezTo>
                  <a:lnTo>
                    <a:pt x="24" y="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17"/>
            <p:cNvSpPr>
              <a:spLocks/>
            </p:cNvSpPr>
            <p:nvPr/>
          </p:nvSpPr>
          <p:spPr bwMode="auto">
            <a:xfrm>
              <a:off x="4348679" y="4383202"/>
              <a:ext cx="369566" cy="433594"/>
            </a:xfrm>
            <a:custGeom>
              <a:avLst/>
              <a:gdLst>
                <a:gd name="T0" fmla="*/ 86 w 329"/>
                <a:gd name="T1" fmla="*/ 0 h 386"/>
                <a:gd name="T2" fmla="*/ 86 w 329"/>
                <a:gd name="T3" fmla="*/ 149 h 386"/>
                <a:gd name="T4" fmla="*/ 244 w 329"/>
                <a:gd name="T5" fmla="*/ 149 h 386"/>
                <a:gd name="T6" fmla="*/ 244 w 329"/>
                <a:gd name="T7" fmla="*/ 0 h 386"/>
                <a:gd name="T8" fmla="*/ 329 w 329"/>
                <a:gd name="T9" fmla="*/ 0 h 386"/>
                <a:gd name="T10" fmla="*/ 329 w 329"/>
                <a:gd name="T11" fmla="*/ 386 h 386"/>
                <a:gd name="T12" fmla="*/ 244 w 329"/>
                <a:gd name="T13" fmla="*/ 386 h 386"/>
                <a:gd name="T14" fmla="*/ 244 w 329"/>
                <a:gd name="T15" fmla="*/ 220 h 386"/>
                <a:gd name="T16" fmla="*/ 86 w 329"/>
                <a:gd name="T17" fmla="*/ 220 h 386"/>
                <a:gd name="T18" fmla="*/ 86 w 329"/>
                <a:gd name="T19" fmla="*/ 386 h 386"/>
                <a:gd name="T20" fmla="*/ 0 w 329"/>
                <a:gd name="T21" fmla="*/ 386 h 386"/>
                <a:gd name="T22" fmla="*/ 0 w 329"/>
                <a:gd name="T23" fmla="*/ 0 h 386"/>
                <a:gd name="T24" fmla="*/ 86 w 329"/>
                <a:gd name="T25"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9" h="386">
                  <a:moveTo>
                    <a:pt x="86" y="0"/>
                  </a:moveTo>
                  <a:lnTo>
                    <a:pt x="86" y="149"/>
                  </a:lnTo>
                  <a:lnTo>
                    <a:pt x="244" y="149"/>
                  </a:lnTo>
                  <a:lnTo>
                    <a:pt x="244" y="0"/>
                  </a:lnTo>
                  <a:lnTo>
                    <a:pt x="329" y="0"/>
                  </a:lnTo>
                  <a:lnTo>
                    <a:pt x="329" y="386"/>
                  </a:lnTo>
                  <a:lnTo>
                    <a:pt x="244" y="386"/>
                  </a:lnTo>
                  <a:lnTo>
                    <a:pt x="244" y="220"/>
                  </a:lnTo>
                  <a:lnTo>
                    <a:pt x="86" y="220"/>
                  </a:lnTo>
                  <a:lnTo>
                    <a:pt x="86" y="386"/>
                  </a:lnTo>
                  <a:lnTo>
                    <a:pt x="0" y="386"/>
                  </a:lnTo>
                  <a:lnTo>
                    <a:pt x="0" y="0"/>
                  </a:lnTo>
                  <a:lnTo>
                    <a:pt x="86"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18"/>
            <p:cNvSpPr>
              <a:spLocks noEditPoints="1"/>
            </p:cNvSpPr>
            <p:nvPr/>
          </p:nvSpPr>
          <p:spPr bwMode="auto">
            <a:xfrm>
              <a:off x="4776657" y="4494409"/>
              <a:ext cx="316771" cy="330251"/>
            </a:xfrm>
            <a:custGeom>
              <a:avLst/>
              <a:gdLst>
                <a:gd name="T0" fmla="*/ 41 w 119"/>
                <a:gd name="T1" fmla="*/ 93 h 124"/>
                <a:gd name="T2" fmla="*/ 62 w 119"/>
                <a:gd name="T3" fmla="*/ 100 h 124"/>
                <a:gd name="T4" fmla="*/ 79 w 119"/>
                <a:gd name="T5" fmla="*/ 95 h 124"/>
                <a:gd name="T6" fmla="*/ 87 w 119"/>
                <a:gd name="T7" fmla="*/ 85 h 124"/>
                <a:gd name="T8" fmla="*/ 116 w 119"/>
                <a:gd name="T9" fmla="*/ 85 h 124"/>
                <a:gd name="T10" fmla="*/ 95 w 119"/>
                <a:gd name="T11" fmla="*/ 115 h 124"/>
                <a:gd name="T12" fmla="*/ 61 w 119"/>
                <a:gd name="T13" fmla="*/ 124 h 124"/>
                <a:gd name="T14" fmla="*/ 35 w 119"/>
                <a:gd name="T15" fmla="*/ 120 h 124"/>
                <a:gd name="T16" fmla="*/ 16 w 119"/>
                <a:gd name="T17" fmla="*/ 107 h 124"/>
                <a:gd name="T18" fmla="*/ 4 w 119"/>
                <a:gd name="T19" fmla="*/ 88 h 124"/>
                <a:gd name="T20" fmla="*/ 0 w 119"/>
                <a:gd name="T21" fmla="*/ 62 h 124"/>
                <a:gd name="T22" fmla="*/ 4 w 119"/>
                <a:gd name="T23" fmla="*/ 38 h 124"/>
                <a:gd name="T24" fmla="*/ 17 w 119"/>
                <a:gd name="T25" fmla="*/ 18 h 124"/>
                <a:gd name="T26" fmla="*/ 36 w 119"/>
                <a:gd name="T27" fmla="*/ 5 h 124"/>
                <a:gd name="T28" fmla="*/ 61 w 119"/>
                <a:gd name="T29" fmla="*/ 0 h 124"/>
                <a:gd name="T30" fmla="*/ 87 w 119"/>
                <a:gd name="T31" fmla="*/ 6 h 124"/>
                <a:gd name="T32" fmla="*/ 105 w 119"/>
                <a:gd name="T33" fmla="*/ 21 h 124"/>
                <a:gd name="T34" fmla="*/ 116 w 119"/>
                <a:gd name="T35" fmla="*/ 44 h 124"/>
                <a:gd name="T36" fmla="*/ 118 w 119"/>
                <a:gd name="T37" fmla="*/ 70 h 124"/>
                <a:gd name="T38" fmla="*/ 33 w 119"/>
                <a:gd name="T39" fmla="*/ 70 h 124"/>
                <a:gd name="T40" fmla="*/ 41 w 119"/>
                <a:gd name="T41" fmla="*/ 93 h 124"/>
                <a:gd name="T42" fmla="*/ 77 w 119"/>
                <a:gd name="T43" fmla="*/ 31 h 124"/>
                <a:gd name="T44" fmla="*/ 60 w 119"/>
                <a:gd name="T45" fmla="*/ 24 h 124"/>
                <a:gd name="T46" fmla="*/ 47 w 119"/>
                <a:gd name="T47" fmla="*/ 27 h 124"/>
                <a:gd name="T48" fmla="*/ 38 w 119"/>
                <a:gd name="T49" fmla="*/ 33 h 124"/>
                <a:gd name="T50" fmla="*/ 34 w 119"/>
                <a:gd name="T51" fmla="*/ 42 h 124"/>
                <a:gd name="T52" fmla="*/ 33 w 119"/>
                <a:gd name="T53" fmla="*/ 49 h 124"/>
                <a:gd name="T54" fmla="*/ 85 w 119"/>
                <a:gd name="T55" fmla="*/ 49 h 124"/>
                <a:gd name="T56" fmla="*/ 77 w 119"/>
                <a:gd name="T57" fmla="*/ 3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124">
                  <a:moveTo>
                    <a:pt x="41" y="93"/>
                  </a:moveTo>
                  <a:cubicBezTo>
                    <a:pt x="45" y="98"/>
                    <a:pt x="52" y="100"/>
                    <a:pt x="62" y="100"/>
                  </a:cubicBezTo>
                  <a:cubicBezTo>
                    <a:pt x="68" y="100"/>
                    <a:pt x="74" y="99"/>
                    <a:pt x="79" y="95"/>
                  </a:cubicBezTo>
                  <a:cubicBezTo>
                    <a:pt x="83" y="92"/>
                    <a:pt x="86" y="88"/>
                    <a:pt x="87" y="85"/>
                  </a:cubicBezTo>
                  <a:cubicBezTo>
                    <a:pt x="116" y="85"/>
                    <a:pt x="116" y="85"/>
                    <a:pt x="116" y="85"/>
                  </a:cubicBezTo>
                  <a:cubicBezTo>
                    <a:pt x="111" y="99"/>
                    <a:pt x="104" y="109"/>
                    <a:pt x="95" y="115"/>
                  </a:cubicBezTo>
                  <a:cubicBezTo>
                    <a:pt x="85" y="121"/>
                    <a:pt x="74" y="124"/>
                    <a:pt x="61" y="124"/>
                  </a:cubicBezTo>
                  <a:cubicBezTo>
                    <a:pt x="51" y="124"/>
                    <a:pt x="43" y="123"/>
                    <a:pt x="35" y="120"/>
                  </a:cubicBezTo>
                  <a:cubicBezTo>
                    <a:pt x="28" y="117"/>
                    <a:pt x="21" y="113"/>
                    <a:pt x="16" y="107"/>
                  </a:cubicBezTo>
                  <a:cubicBezTo>
                    <a:pt x="11" y="102"/>
                    <a:pt x="7" y="95"/>
                    <a:pt x="4" y="88"/>
                  </a:cubicBezTo>
                  <a:cubicBezTo>
                    <a:pt x="1" y="80"/>
                    <a:pt x="0" y="72"/>
                    <a:pt x="0" y="62"/>
                  </a:cubicBezTo>
                  <a:cubicBezTo>
                    <a:pt x="0" y="53"/>
                    <a:pt x="1" y="45"/>
                    <a:pt x="4" y="38"/>
                  </a:cubicBezTo>
                  <a:cubicBezTo>
                    <a:pt x="7" y="30"/>
                    <a:pt x="11" y="23"/>
                    <a:pt x="17" y="18"/>
                  </a:cubicBezTo>
                  <a:cubicBezTo>
                    <a:pt x="22" y="12"/>
                    <a:pt x="28" y="8"/>
                    <a:pt x="36" y="5"/>
                  </a:cubicBezTo>
                  <a:cubicBezTo>
                    <a:pt x="43" y="1"/>
                    <a:pt x="51" y="0"/>
                    <a:pt x="61" y="0"/>
                  </a:cubicBezTo>
                  <a:cubicBezTo>
                    <a:pt x="71" y="0"/>
                    <a:pt x="79" y="2"/>
                    <a:pt x="87" y="6"/>
                  </a:cubicBezTo>
                  <a:cubicBezTo>
                    <a:pt x="94" y="10"/>
                    <a:pt x="100" y="15"/>
                    <a:pt x="105" y="21"/>
                  </a:cubicBezTo>
                  <a:cubicBezTo>
                    <a:pt x="110" y="28"/>
                    <a:pt x="114" y="35"/>
                    <a:pt x="116" y="44"/>
                  </a:cubicBezTo>
                  <a:cubicBezTo>
                    <a:pt x="118" y="52"/>
                    <a:pt x="119" y="61"/>
                    <a:pt x="118" y="70"/>
                  </a:cubicBezTo>
                  <a:cubicBezTo>
                    <a:pt x="33" y="70"/>
                    <a:pt x="33" y="70"/>
                    <a:pt x="33" y="70"/>
                  </a:cubicBezTo>
                  <a:cubicBezTo>
                    <a:pt x="33" y="81"/>
                    <a:pt x="36" y="88"/>
                    <a:pt x="41" y="93"/>
                  </a:cubicBezTo>
                  <a:close/>
                  <a:moveTo>
                    <a:pt x="77" y="31"/>
                  </a:moveTo>
                  <a:cubicBezTo>
                    <a:pt x="73" y="26"/>
                    <a:pt x="68" y="24"/>
                    <a:pt x="60" y="24"/>
                  </a:cubicBezTo>
                  <a:cubicBezTo>
                    <a:pt x="54" y="24"/>
                    <a:pt x="50" y="25"/>
                    <a:pt x="47" y="27"/>
                  </a:cubicBezTo>
                  <a:cubicBezTo>
                    <a:pt x="43" y="29"/>
                    <a:pt x="40" y="31"/>
                    <a:pt x="38" y="33"/>
                  </a:cubicBezTo>
                  <a:cubicBezTo>
                    <a:pt x="36" y="36"/>
                    <a:pt x="35" y="39"/>
                    <a:pt x="34" y="42"/>
                  </a:cubicBezTo>
                  <a:cubicBezTo>
                    <a:pt x="33" y="45"/>
                    <a:pt x="33" y="47"/>
                    <a:pt x="33" y="49"/>
                  </a:cubicBezTo>
                  <a:cubicBezTo>
                    <a:pt x="85" y="49"/>
                    <a:pt x="85" y="49"/>
                    <a:pt x="85" y="49"/>
                  </a:cubicBezTo>
                  <a:cubicBezTo>
                    <a:pt x="84" y="41"/>
                    <a:pt x="81" y="35"/>
                    <a:pt x="77" y="3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19"/>
            <p:cNvSpPr>
              <a:spLocks noEditPoints="1"/>
            </p:cNvSpPr>
            <p:nvPr/>
          </p:nvSpPr>
          <p:spPr bwMode="auto">
            <a:xfrm>
              <a:off x="5128250" y="4494409"/>
              <a:ext cx="307785" cy="330251"/>
            </a:xfrm>
            <a:custGeom>
              <a:avLst/>
              <a:gdLst>
                <a:gd name="T0" fmla="*/ 10 w 116"/>
                <a:gd name="T1" fmla="*/ 20 h 124"/>
                <a:gd name="T2" fmla="*/ 22 w 116"/>
                <a:gd name="T3" fmla="*/ 8 h 124"/>
                <a:gd name="T4" fmla="*/ 40 w 116"/>
                <a:gd name="T5" fmla="*/ 2 h 124"/>
                <a:gd name="T6" fmla="*/ 60 w 116"/>
                <a:gd name="T7" fmla="*/ 0 h 124"/>
                <a:gd name="T8" fmla="*/ 78 w 116"/>
                <a:gd name="T9" fmla="*/ 1 h 124"/>
                <a:gd name="T10" fmla="*/ 94 w 116"/>
                <a:gd name="T11" fmla="*/ 6 h 124"/>
                <a:gd name="T12" fmla="*/ 107 w 116"/>
                <a:gd name="T13" fmla="*/ 16 h 124"/>
                <a:gd name="T14" fmla="*/ 112 w 116"/>
                <a:gd name="T15" fmla="*/ 33 h 124"/>
                <a:gd name="T16" fmla="*/ 112 w 116"/>
                <a:gd name="T17" fmla="*/ 95 h 124"/>
                <a:gd name="T18" fmla="*/ 113 w 116"/>
                <a:gd name="T19" fmla="*/ 110 h 124"/>
                <a:gd name="T20" fmla="*/ 116 w 116"/>
                <a:gd name="T21" fmla="*/ 121 h 124"/>
                <a:gd name="T22" fmla="*/ 83 w 116"/>
                <a:gd name="T23" fmla="*/ 121 h 124"/>
                <a:gd name="T24" fmla="*/ 81 w 116"/>
                <a:gd name="T25" fmla="*/ 116 h 124"/>
                <a:gd name="T26" fmla="*/ 80 w 116"/>
                <a:gd name="T27" fmla="*/ 110 h 124"/>
                <a:gd name="T28" fmla="*/ 62 w 116"/>
                <a:gd name="T29" fmla="*/ 121 h 124"/>
                <a:gd name="T30" fmla="*/ 41 w 116"/>
                <a:gd name="T31" fmla="*/ 124 h 124"/>
                <a:gd name="T32" fmla="*/ 25 w 116"/>
                <a:gd name="T33" fmla="*/ 122 h 124"/>
                <a:gd name="T34" fmla="*/ 12 w 116"/>
                <a:gd name="T35" fmla="*/ 116 h 124"/>
                <a:gd name="T36" fmla="*/ 3 w 116"/>
                <a:gd name="T37" fmla="*/ 105 h 124"/>
                <a:gd name="T38" fmla="*/ 0 w 116"/>
                <a:gd name="T39" fmla="*/ 89 h 124"/>
                <a:gd name="T40" fmla="*/ 4 w 116"/>
                <a:gd name="T41" fmla="*/ 73 h 124"/>
                <a:gd name="T42" fmla="*/ 13 w 116"/>
                <a:gd name="T43" fmla="*/ 62 h 124"/>
                <a:gd name="T44" fmla="*/ 26 w 116"/>
                <a:gd name="T45" fmla="*/ 56 h 124"/>
                <a:gd name="T46" fmla="*/ 40 w 116"/>
                <a:gd name="T47" fmla="*/ 53 h 124"/>
                <a:gd name="T48" fmla="*/ 55 w 116"/>
                <a:gd name="T49" fmla="*/ 51 h 124"/>
                <a:gd name="T50" fmla="*/ 67 w 116"/>
                <a:gd name="T51" fmla="*/ 49 h 124"/>
                <a:gd name="T52" fmla="*/ 76 w 116"/>
                <a:gd name="T53" fmla="*/ 45 h 124"/>
                <a:gd name="T54" fmla="*/ 79 w 116"/>
                <a:gd name="T55" fmla="*/ 38 h 124"/>
                <a:gd name="T56" fmla="*/ 77 w 116"/>
                <a:gd name="T57" fmla="*/ 29 h 124"/>
                <a:gd name="T58" fmla="*/ 73 w 116"/>
                <a:gd name="T59" fmla="*/ 24 h 124"/>
                <a:gd name="T60" fmla="*/ 66 w 116"/>
                <a:gd name="T61" fmla="*/ 22 h 124"/>
                <a:gd name="T62" fmla="*/ 58 w 116"/>
                <a:gd name="T63" fmla="*/ 22 h 124"/>
                <a:gd name="T64" fmla="*/ 43 w 116"/>
                <a:gd name="T65" fmla="*/ 26 h 124"/>
                <a:gd name="T66" fmla="*/ 36 w 116"/>
                <a:gd name="T67" fmla="*/ 39 h 124"/>
                <a:gd name="T68" fmla="*/ 4 w 116"/>
                <a:gd name="T69" fmla="*/ 39 h 124"/>
                <a:gd name="T70" fmla="*/ 10 w 116"/>
                <a:gd name="T71" fmla="*/ 20 h 124"/>
                <a:gd name="T72" fmla="*/ 74 w 116"/>
                <a:gd name="T73" fmla="*/ 66 h 124"/>
                <a:gd name="T74" fmla="*/ 67 w 116"/>
                <a:gd name="T75" fmla="*/ 68 h 124"/>
                <a:gd name="T76" fmla="*/ 60 w 116"/>
                <a:gd name="T77" fmla="*/ 69 h 124"/>
                <a:gd name="T78" fmla="*/ 52 w 116"/>
                <a:gd name="T79" fmla="*/ 70 h 124"/>
                <a:gd name="T80" fmla="*/ 45 w 116"/>
                <a:gd name="T81" fmla="*/ 72 h 124"/>
                <a:gd name="T82" fmla="*/ 39 w 116"/>
                <a:gd name="T83" fmla="*/ 75 h 124"/>
                <a:gd name="T84" fmla="*/ 34 w 116"/>
                <a:gd name="T85" fmla="*/ 80 h 124"/>
                <a:gd name="T86" fmla="*/ 33 w 116"/>
                <a:gd name="T87" fmla="*/ 88 h 124"/>
                <a:gd name="T88" fmla="*/ 34 w 116"/>
                <a:gd name="T89" fmla="*/ 95 h 124"/>
                <a:gd name="T90" fmla="*/ 39 w 116"/>
                <a:gd name="T91" fmla="*/ 100 h 124"/>
                <a:gd name="T92" fmla="*/ 45 w 116"/>
                <a:gd name="T93" fmla="*/ 102 h 124"/>
                <a:gd name="T94" fmla="*/ 53 w 116"/>
                <a:gd name="T95" fmla="*/ 103 h 124"/>
                <a:gd name="T96" fmla="*/ 68 w 116"/>
                <a:gd name="T97" fmla="*/ 100 h 124"/>
                <a:gd name="T98" fmla="*/ 75 w 116"/>
                <a:gd name="T99" fmla="*/ 92 h 124"/>
                <a:gd name="T100" fmla="*/ 79 w 116"/>
                <a:gd name="T101" fmla="*/ 83 h 124"/>
                <a:gd name="T102" fmla="*/ 79 w 116"/>
                <a:gd name="T103" fmla="*/ 76 h 124"/>
                <a:gd name="T104" fmla="*/ 79 w 116"/>
                <a:gd name="T105" fmla="*/ 63 h 124"/>
                <a:gd name="T106" fmla="*/ 74 w 116"/>
                <a:gd name="T107" fmla="*/ 66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6" h="124">
                  <a:moveTo>
                    <a:pt x="10" y="20"/>
                  </a:moveTo>
                  <a:cubicBezTo>
                    <a:pt x="13" y="15"/>
                    <a:pt x="17" y="11"/>
                    <a:pt x="22" y="8"/>
                  </a:cubicBezTo>
                  <a:cubicBezTo>
                    <a:pt x="28" y="5"/>
                    <a:pt x="34" y="3"/>
                    <a:pt x="40" y="2"/>
                  </a:cubicBezTo>
                  <a:cubicBezTo>
                    <a:pt x="47" y="0"/>
                    <a:pt x="53" y="0"/>
                    <a:pt x="60" y="0"/>
                  </a:cubicBezTo>
                  <a:cubicBezTo>
                    <a:pt x="66" y="0"/>
                    <a:pt x="72" y="0"/>
                    <a:pt x="78" y="1"/>
                  </a:cubicBezTo>
                  <a:cubicBezTo>
                    <a:pt x="84" y="2"/>
                    <a:pt x="89" y="4"/>
                    <a:pt x="94" y="6"/>
                  </a:cubicBezTo>
                  <a:cubicBezTo>
                    <a:pt x="99" y="8"/>
                    <a:pt x="104" y="12"/>
                    <a:pt x="107" y="16"/>
                  </a:cubicBezTo>
                  <a:cubicBezTo>
                    <a:pt x="110" y="20"/>
                    <a:pt x="112" y="26"/>
                    <a:pt x="112" y="33"/>
                  </a:cubicBezTo>
                  <a:cubicBezTo>
                    <a:pt x="112" y="95"/>
                    <a:pt x="112" y="95"/>
                    <a:pt x="112" y="95"/>
                  </a:cubicBezTo>
                  <a:cubicBezTo>
                    <a:pt x="112" y="100"/>
                    <a:pt x="112" y="106"/>
                    <a:pt x="113" y="110"/>
                  </a:cubicBezTo>
                  <a:cubicBezTo>
                    <a:pt x="113" y="115"/>
                    <a:pt x="114" y="119"/>
                    <a:pt x="116" y="121"/>
                  </a:cubicBezTo>
                  <a:cubicBezTo>
                    <a:pt x="83" y="121"/>
                    <a:pt x="83" y="121"/>
                    <a:pt x="83" y="121"/>
                  </a:cubicBezTo>
                  <a:cubicBezTo>
                    <a:pt x="82" y="120"/>
                    <a:pt x="82" y="118"/>
                    <a:pt x="81" y="116"/>
                  </a:cubicBezTo>
                  <a:cubicBezTo>
                    <a:pt x="81" y="114"/>
                    <a:pt x="81" y="112"/>
                    <a:pt x="80" y="110"/>
                  </a:cubicBezTo>
                  <a:cubicBezTo>
                    <a:pt x="75" y="115"/>
                    <a:pt x="69" y="119"/>
                    <a:pt x="62" y="121"/>
                  </a:cubicBezTo>
                  <a:cubicBezTo>
                    <a:pt x="55" y="123"/>
                    <a:pt x="48" y="124"/>
                    <a:pt x="41" y="124"/>
                  </a:cubicBezTo>
                  <a:cubicBezTo>
                    <a:pt x="35" y="124"/>
                    <a:pt x="30" y="124"/>
                    <a:pt x="25" y="122"/>
                  </a:cubicBezTo>
                  <a:cubicBezTo>
                    <a:pt x="20" y="121"/>
                    <a:pt x="16" y="119"/>
                    <a:pt x="12" y="116"/>
                  </a:cubicBezTo>
                  <a:cubicBezTo>
                    <a:pt x="8" y="113"/>
                    <a:pt x="5" y="109"/>
                    <a:pt x="3" y="105"/>
                  </a:cubicBezTo>
                  <a:cubicBezTo>
                    <a:pt x="1" y="101"/>
                    <a:pt x="0" y="95"/>
                    <a:pt x="0" y="89"/>
                  </a:cubicBezTo>
                  <a:cubicBezTo>
                    <a:pt x="0" y="82"/>
                    <a:pt x="1" y="77"/>
                    <a:pt x="4" y="73"/>
                  </a:cubicBezTo>
                  <a:cubicBezTo>
                    <a:pt x="6" y="68"/>
                    <a:pt x="9" y="65"/>
                    <a:pt x="13" y="62"/>
                  </a:cubicBezTo>
                  <a:cubicBezTo>
                    <a:pt x="17" y="60"/>
                    <a:pt x="21" y="58"/>
                    <a:pt x="26" y="56"/>
                  </a:cubicBezTo>
                  <a:cubicBezTo>
                    <a:pt x="31" y="55"/>
                    <a:pt x="35" y="54"/>
                    <a:pt x="40" y="53"/>
                  </a:cubicBezTo>
                  <a:cubicBezTo>
                    <a:pt x="45" y="52"/>
                    <a:pt x="50" y="52"/>
                    <a:pt x="55" y="51"/>
                  </a:cubicBezTo>
                  <a:cubicBezTo>
                    <a:pt x="60" y="51"/>
                    <a:pt x="64" y="50"/>
                    <a:pt x="67" y="49"/>
                  </a:cubicBezTo>
                  <a:cubicBezTo>
                    <a:pt x="71" y="48"/>
                    <a:pt x="74" y="47"/>
                    <a:pt x="76" y="45"/>
                  </a:cubicBezTo>
                  <a:cubicBezTo>
                    <a:pt x="78" y="44"/>
                    <a:pt x="79" y="41"/>
                    <a:pt x="79" y="38"/>
                  </a:cubicBezTo>
                  <a:cubicBezTo>
                    <a:pt x="79" y="34"/>
                    <a:pt x="79" y="31"/>
                    <a:pt x="77" y="29"/>
                  </a:cubicBezTo>
                  <a:cubicBezTo>
                    <a:pt x="76" y="27"/>
                    <a:pt x="75" y="26"/>
                    <a:pt x="73" y="24"/>
                  </a:cubicBezTo>
                  <a:cubicBezTo>
                    <a:pt x="71" y="23"/>
                    <a:pt x="69" y="22"/>
                    <a:pt x="66" y="22"/>
                  </a:cubicBezTo>
                  <a:cubicBezTo>
                    <a:pt x="64" y="22"/>
                    <a:pt x="61" y="22"/>
                    <a:pt x="58" y="22"/>
                  </a:cubicBezTo>
                  <a:cubicBezTo>
                    <a:pt x="52" y="22"/>
                    <a:pt x="47" y="23"/>
                    <a:pt x="43" y="26"/>
                  </a:cubicBezTo>
                  <a:cubicBezTo>
                    <a:pt x="39" y="28"/>
                    <a:pt x="37" y="33"/>
                    <a:pt x="36" y="39"/>
                  </a:cubicBezTo>
                  <a:cubicBezTo>
                    <a:pt x="4" y="39"/>
                    <a:pt x="4" y="39"/>
                    <a:pt x="4" y="39"/>
                  </a:cubicBezTo>
                  <a:cubicBezTo>
                    <a:pt x="4" y="32"/>
                    <a:pt x="6" y="25"/>
                    <a:pt x="10" y="20"/>
                  </a:cubicBezTo>
                  <a:close/>
                  <a:moveTo>
                    <a:pt x="74" y="66"/>
                  </a:moveTo>
                  <a:cubicBezTo>
                    <a:pt x="72" y="67"/>
                    <a:pt x="70" y="68"/>
                    <a:pt x="67" y="68"/>
                  </a:cubicBezTo>
                  <a:cubicBezTo>
                    <a:pt x="65" y="69"/>
                    <a:pt x="62" y="69"/>
                    <a:pt x="60" y="69"/>
                  </a:cubicBezTo>
                  <a:cubicBezTo>
                    <a:pt x="57" y="70"/>
                    <a:pt x="55" y="70"/>
                    <a:pt x="52" y="70"/>
                  </a:cubicBezTo>
                  <a:cubicBezTo>
                    <a:pt x="50" y="71"/>
                    <a:pt x="47" y="71"/>
                    <a:pt x="45" y="72"/>
                  </a:cubicBezTo>
                  <a:cubicBezTo>
                    <a:pt x="42" y="73"/>
                    <a:pt x="40" y="74"/>
                    <a:pt x="39" y="75"/>
                  </a:cubicBezTo>
                  <a:cubicBezTo>
                    <a:pt x="37" y="77"/>
                    <a:pt x="35" y="78"/>
                    <a:pt x="34" y="80"/>
                  </a:cubicBezTo>
                  <a:cubicBezTo>
                    <a:pt x="33" y="82"/>
                    <a:pt x="33" y="85"/>
                    <a:pt x="33" y="88"/>
                  </a:cubicBezTo>
                  <a:cubicBezTo>
                    <a:pt x="33" y="91"/>
                    <a:pt x="33" y="93"/>
                    <a:pt x="34" y="95"/>
                  </a:cubicBezTo>
                  <a:cubicBezTo>
                    <a:pt x="35" y="97"/>
                    <a:pt x="37" y="99"/>
                    <a:pt x="39" y="100"/>
                  </a:cubicBezTo>
                  <a:cubicBezTo>
                    <a:pt x="41" y="101"/>
                    <a:pt x="43" y="102"/>
                    <a:pt x="45" y="102"/>
                  </a:cubicBezTo>
                  <a:cubicBezTo>
                    <a:pt x="48" y="103"/>
                    <a:pt x="50" y="103"/>
                    <a:pt x="53" y="103"/>
                  </a:cubicBezTo>
                  <a:cubicBezTo>
                    <a:pt x="59" y="103"/>
                    <a:pt x="64" y="102"/>
                    <a:pt x="68" y="100"/>
                  </a:cubicBezTo>
                  <a:cubicBezTo>
                    <a:pt x="71" y="98"/>
                    <a:pt x="74" y="95"/>
                    <a:pt x="75" y="92"/>
                  </a:cubicBezTo>
                  <a:cubicBezTo>
                    <a:pt x="77" y="89"/>
                    <a:pt x="78" y="86"/>
                    <a:pt x="79" y="83"/>
                  </a:cubicBezTo>
                  <a:cubicBezTo>
                    <a:pt x="79" y="80"/>
                    <a:pt x="79" y="77"/>
                    <a:pt x="79" y="76"/>
                  </a:cubicBezTo>
                  <a:cubicBezTo>
                    <a:pt x="79" y="63"/>
                    <a:pt x="79" y="63"/>
                    <a:pt x="79" y="63"/>
                  </a:cubicBezTo>
                  <a:cubicBezTo>
                    <a:pt x="78" y="65"/>
                    <a:pt x="76" y="66"/>
                    <a:pt x="74" y="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0"/>
            <p:cNvSpPr>
              <a:spLocks/>
            </p:cNvSpPr>
            <p:nvPr/>
          </p:nvSpPr>
          <p:spPr bwMode="auto">
            <a:xfrm>
              <a:off x="5492200" y="4494409"/>
              <a:ext cx="202194" cy="322388"/>
            </a:xfrm>
            <a:custGeom>
              <a:avLst/>
              <a:gdLst>
                <a:gd name="T0" fmla="*/ 31 w 76"/>
                <a:gd name="T1" fmla="*/ 3 h 121"/>
                <a:gd name="T2" fmla="*/ 31 w 76"/>
                <a:gd name="T3" fmla="*/ 25 h 121"/>
                <a:gd name="T4" fmla="*/ 31 w 76"/>
                <a:gd name="T5" fmla="*/ 25 h 121"/>
                <a:gd name="T6" fmla="*/ 37 w 76"/>
                <a:gd name="T7" fmla="*/ 15 h 121"/>
                <a:gd name="T8" fmla="*/ 46 w 76"/>
                <a:gd name="T9" fmla="*/ 7 h 121"/>
                <a:gd name="T10" fmla="*/ 57 w 76"/>
                <a:gd name="T11" fmla="*/ 2 h 121"/>
                <a:gd name="T12" fmla="*/ 69 w 76"/>
                <a:gd name="T13" fmla="*/ 0 h 121"/>
                <a:gd name="T14" fmla="*/ 76 w 76"/>
                <a:gd name="T15" fmla="*/ 1 h 121"/>
                <a:gd name="T16" fmla="*/ 76 w 76"/>
                <a:gd name="T17" fmla="*/ 31 h 121"/>
                <a:gd name="T18" fmla="*/ 71 w 76"/>
                <a:gd name="T19" fmla="*/ 30 h 121"/>
                <a:gd name="T20" fmla="*/ 64 w 76"/>
                <a:gd name="T21" fmla="*/ 30 h 121"/>
                <a:gd name="T22" fmla="*/ 49 w 76"/>
                <a:gd name="T23" fmla="*/ 33 h 121"/>
                <a:gd name="T24" fmla="*/ 39 w 76"/>
                <a:gd name="T25" fmla="*/ 41 h 121"/>
                <a:gd name="T26" fmla="*/ 34 w 76"/>
                <a:gd name="T27" fmla="*/ 53 h 121"/>
                <a:gd name="T28" fmla="*/ 32 w 76"/>
                <a:gd name="T29" fmla="*/ 68 h 121"/>
                <a:gd name="T30" fmla="*/ 32 w 76"/>
                <a:gd name="T31" fmla="*/ 121 h 121"/>
                <a:gd name="T32" fmla="*/ 0 w 76"/>
                <a:gd name="T33" fmla="*/ 121 h 121"/>
                <a:gd name="T34" fmla="*/ 0 w 76"/>
                <a:gd name="T35" fmla="*/ 3 h 121"/>
                <a:gd name="T36" fmla="*/ 31 w 76"/>
                <a:gd name="T37" fmla="*/ 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 h="121">
                  <a:moveTo>
                    <a:pt x="31" y="3"/>
                  </a:moveTo>
                  <a:cubicBezTo>
                    <a:pt x="31" y="25"/>
                    <a:pt x="31" y="25"/>
                    <a:pt x="31" y="25"/>
                  </a:cubicBezTo>
                  <a:cubicBezTo>
                    <a:pt x="31" y="25"/>
                    <a:pt x="31" y="25"/>
                    <a:pt x="31" y="25"/>
                  </a:cubicBezTo>
                  <a:cubicBezTo>
                    <a:pt x="33" y="21"/>
                    <a:pt x="35" y="18"/>
                    <a:pt x="37" y="15"/>
                  </a:cubicBezTo>
                  <a:cubicBezTo>
                    <a:pt x="40" y="12"/>
                    <a:pt x="43" y="9"/>
                    <a:pt x="46" y="7"/>
                  </a:cubicBezTo>
                  <a:cubicBezTo>
                    <a:pt x="50" y="5"/>
                    <a:pt x="53" y="3"/>
                    <a:pt x="57" y="2"/>
                  </a:cubicBezTo>
                  <a:cubicBezTo>
                    <a:pt x="61" y="0"/>
                    <a:pt x="65" y="0"/>
                    <a:pt x="69" y="0"/>
                  </a:cubicBezTo>
                  <a:cubicBezTo>
                    <a:pt x="71" y="0"/>
                    <a:pt x="74" y="0"/>
                    <a:pt x="76" y="1"/>
                  </a:cubicBezTo>
                  <a:cubicBezTo>
                    <a:pt x="76" y="31"/>
                    <a:pt x="76" y="31"/>
                    <a:pt x="76" y="31"/>
                  </a:cubicBezTo>
                  <a:cubicBezTo>
                    <a:pt x="75" y="31"/>
                    <a:pt x="73" y="31"/>
                    <a:pt x="71" y="30"/>
                  </a:cubicBezTo>
                  <a:cubicBezTo>
                    <a:pt x="69" y="30"/>
                    <a:pt x="66" y="30"/>
                    <a:pt x="64" y="30"/>
                  </a:cubicBezTo>
                  <a:cubicBezTo>
                    <a:pt x="59" y="30"/>
                    <a:pt x="53" y="31"/>
                    <a:pt x="49" y="33"/>
                  </a:cubicBezTo>
                  <a:cubicBezTo>
                    <a:pt x="45" y="35"/>
                    <a:pt x="42" y="38"/>
                    <a:pt x="39" y="41"/>
                  </a:cubicBezTo>
                  <a:cubicBezTo>
                    <a:pt x="37" y="45"/>
                    <a:pt x="35" y="49"/>
                    <a:pt x="34" y="53"/>
                  </a:cubicBezTo>
                  <a:cubicBezTo>
                    <a:pt x="33" y="58"/>
                    <a:pt x="32" y="63"/>
                    <a:pt x="32" y="68"/>
                  </a:cubicBezTo>
                  <a:cubicBezTo>
                    <a:pt x="32" y="121"/>
                    <a:pt x="32" y="121"/>
                    <a:pt x="32" y="121"/>
                  </a:cubicBezTo>
                  <a:cubicBezTo>
                    <a:pt x="0" y="121"/>
                    <a:pt x="0" y="121"/>
                    <a:pt x="0" y="121"/>
                  </a:cubicBezTo>
                  <a:cubicBezTo>
                    <a:pt x="0" y="3"/>
                    <a:pt x="0" y="3"/>
                    <a:pt x="0" y="3"/>
                  </a:cubicBezTo>
                  <a:lnTo>
                    <a:pt x="31" y="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1"/>
            <p:cNvSpPr>
              <a:spLocks/>
            </p:cNvSpPr>
            <p:nvPr/>
          </p:nvSpPr>
          <p:spPr bwMode="auto">
            <a:xfrm>
              <a:off x="5733709" y="4406791"/>
              <a:ext cx="202194" cy="415622"/>
            </a:xfrm>
            <a:custGeom>
              <a:avLst/>
              <a:gdLst>
                <a:gd name="T0" fmla="*/ 76 w 76"/>
                <a:gd name="T1" fmla="*/ 36 h 156"/>
                <a:gd name="T2" fmla="*/ 76 w 76"/>
                <a:gd name="T3" fmla="*/ 58 h 156"/>
                <a:gd name="T4" fmla="*/ 52 w 76"/>
                <a:gd name="T5" fmla="*/ 58 h 156"/>
                <a:gd name="T6" fmla="*/ 52 w 76"/>
                <a:gd name="T7" fmla="*/ 116 h 156"/>
                <a:gd name="T8" fmla="*/ 55 w 76"/>
                <a:gd name="T9" fmla="*/ 127 h 156"/>
                <a:gd name="T10" fmla="*/ 66 w 76"/>
                <a:gd name="T11" fmla="*/ 130 h 156"/>
                <a:gd name="T12" fmla="*/ 71 w 76"/>
                <a:gd name="T13" fmla="*/ 130 h 156"/>
                <a:gd name="T14" fmla="*/ 76 w 76"/>
                <a:gd name="T15" fmla="*/ 129 h 156"/>
                <a:gd name="T16" fmla="*/ 76 w 76"/>
                <a:gd name="T17" fmla="*/ 154 h 156"/>
                <a:gd name="T18" fmla="*/ 67 w 76"/>
                <a:gd name="T19" fmla="*/ 155 h 156"/>
                <a:gd name="T20" fmla="*/ 57 w 76"/>
                <a:gd name="T21" fmla="*/ 156 h 156"/>
                <a:gd name="T22" fmla="*/ 43 w 76"/>
                <a:gd name="T23" fmla="*/ 155 h 156"/>
                <a:gd name="T24" fmla="*/ 31 w 76"/>
                <a:gd name="T25" fmla="*/ 151 h 156"/>
                <a:gd name="T26" fmla="*/ 22 w 76"/>
                <a:gd name="T27" fmla="*/ 142 h 156"/>
                <a:gd name="T28" fmla="*/ 19 w 76"/>
                <a:gd name="T29" fmla="*/ 128 h 156"/>
                <a:gd name="T30" fmla="*/ 19 w 76"/>
                <a:gd name="T31" fmla="*/ 58 h 156"/>
                <a:gd name="T32" fmla="*/ 0 w 76"/>
                <a:gd name="T33" fmla="*/ 58 h 156"/>
                <a:gd name="T34" fmla="*/ 0 w 76"/>
                <a:gd name="T35" fmla="*/ 36 h 156"/>
                <a:gd name="T36" fmla="*/ 19 w 76"/>
                <a:gd name="T37" fmla="*/ 36 h 156"/>
                <a:gd name="T38" fmla="*/ 19 w 76"/>
                <a:gd name="T39" fmla="*/ 0 h 156"/>
                <a:gd name="T40" fmla="*/ 52 w 76"/>
                <a:gd name="T41" fmla="*/ 0 h 156"/>
                <a:gd name="T42" fmla="*/ 52 w 76"/>
                <a:gd name="T43" fmla="*/ 36 h 156"/>
                <a:gd name="T44" fmla="*/ 76 w 76"/>
                <a:gd name="T45" fmla="*/ 3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 h="156">
                  <a:moveTo>
                    <a:pt x="76" y="36"/>
                  </a:moveTo>
                  <a:cubicBezTo>
                    <a:pt x="76" y="58"/>
                    <a:pt x="76" y="58"/>
                    <a:pt x="76" y="58"/>
                  </a:cubicBezTo>
                  <a:cubicBezTo>
                    <a:pt x="52" y="58"/>
                    <a:pt x="52" y="58"/>
                    <a:pt x="52" y="58"/>
                  </a:cubicBezTo>
                  <a:cubicBezTo>
                    <a:pt x="52" y="116"/>
                    <a:pt x="52" y="116"/>
                    <a:pt x="52" y="116"/>
                  </a:cubicBezTo>
                  <a:cubicBezTo>
                    <a:pt x="52" y="122"/>
                    <a:pt x="53" y="126"/>
                    <a:pt x="55" y="127"/>
                  </a:cubicBezTo>
                  <a:cubicBezTo>
                    <a:pt x="57" y="129"/>
                    <a:pt x="60" y="130"/>
                    <a:pt x="66" y="130"/>
                  </a:cubicBezTo>
                  <a:cubicBezTo>
                    <a:pt x="68" y="130"/>
                    <a:pt x="69" y="130"/>
                    <a:pt x="71" y="130"/>
                  </a:cubicBezTo>
                  <a:cubicBezTo>
                    <a:pt x="73" y="130"/>
                    <a:pt x="74" y="130"/>
                    <a:pt x="76" y="129"/>
                  </a:cubicBezTo>
                  <a:cubicBezTo>
                    <a:pt x="76" y="154"/>
                    <a:pt x="76" y="154"/>
                    <a:pt x="76" y="154"/>
                  </a:cubicBezTo>
                  <a:cubicBezTo>
                    <a:pt x="73" y="155"/>
                    <a:pt x="70" y="155"/>
                    <a:pt x="67" y="155"/>
                  </a:cubicBezTo>
                  <a:cubicBezTo>
                    <a:pt x="63" y="156"/>
                    <a:pt x="60" y="156"/>
                    <a:pt x="57" y="156"/>
                  </a:cubicBezTo>
                  <a:cubicBezTo>
                    <a:pt x="52" y="156"/>
                    <a:pt x="47" y="155"/>
                    <a:pt x="43" y="155"/>
                  </a:cubicBezTo>
                  <a:cubicBezTo>
                    <a:pt x="38" y="154"/>
                    <a:pt x="34" y="153"/>
                    <a:pt x="31" y="151"/>
                  </a:cubicBezTo>
                  <a:cubicBezTo>
                    <a:pt x="27" y="149"/>
                    <a:pt x="24" y="146"/>
                    <a:pt x="22" y="142"/>
                  </a:cubicBezTo>
                  <a:cubicBezTo>
                    <a:pt x="20" y="138"/>
                    <a:pt x="19" y="134"/>
                    <a:pt x="19" y="128"/>
                  </a:cubicBezTo>
                  <a:cubicBezTo>
                    <a:pt x="19" y="58"/>
                    <a:pt x="19" y="58"/>
                    <a:pt x="19" y="58"/>
                  </a:cubicBezTo>
                  <a:cubicBezTo>
                    <a:pt x="0" y="58"/>
                    <a:pt x="0" y="58"/>
                    <a:pt x="0" y="58"/>
                  </a:cubicBezTo>
                  <a:cubicBezTo>
                    <a:pt x="0" y="36"/>
                    <a:pt x="0" y="36"/>
                    <a:pt x="0" y="36"/>
                  </a:cubicBezTo>
                  <a:cubicBezTo>
                    <a:pt x="19" y="36"/>
                    <a:pt x="19" y="36"/>
                    <a:pt x="19" y="36"/>
                  </a:cubicBezTo>
                  <a:cubicBezTo>
                    <a:pt x="19" y="0"/>
                    <a:pt x="19" y="0"/>
                    <a:pt x="19" y="0"/>
                  </a:cubicBezTo>
                  <a:cubicBezTo>
                    <a:pt x="52" y="0"/>
                    <a:pt x="52" y="0"/>
                    <a:pt x="52" y="0"/>
                  </a:cubicBezTo>
                  <a:cubicBezTo>
                    <a:pt x="52" y="36"/>
                    <a:pt x="52" y="36"/>
                    <a:pt x="52" y="36"/>
                  </a:cubicBezTo>
                  <a:lnTo>
                    <a:pt x="76" y="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2"/>
            <p:cNvSpPr>
              <a:spLocks noEditPoints="1"/>
            </p:cNvSpPr>
            <p:nvPr/>
          </p:nvSpPr>
          <p:spPr bwMode="auto">
            <a:xfrm>
              <a:off x="4303747" y="4952716"/>
              <a:ext cx="332497" cy="341484"/>
            </a:xfrm>
            <a:custGeom>
              <a:avLst/>
              <a:gdLst>
                <a:gd name="T0" fmla="*/ 182 w 296"/>
                <a:gd name="T1" fmla="*/ 0 h 304"/>
                <a:gd name="T2" fmla="*/ 296 w 296"/>
                <a:gd name="T3" fmla="*/ 304 h 304"/>
                <a:gd name="T4" fmla="*/ 227 w 296"/>
                <a:gd name="T5" fmla="*/ 304 h 304"/>
                <a:gd name="T6" fmla="*/ 204 w 296"/>
                <a:gd name="T7" fmla="*/ 235 h 304"/>
                <a:gd name="T8" fmla="*/ 92 w 296"/>
                <a:gd name="T9" fmla="*/ 235 h 304"/>
                <a:gd name="T10" fmla="*/ 69 w 296"/>
                <a:gd name="T11" fmla="*/ 304 h 304"/>
                <a:gd name="T12" fmla="*/ 0 w 296"/>
                <a:gd name="T13" fmla="*/ 304 h 304"/>
                <a:gd name="T14" fmla="*/ 116 w 296"/>
                <a:gd name="T15" fmla="*/ 0 h 304"/>
                <a:gd name="T16" fmla="*/ 182 w 296"/>
                <a:gd name="T17" fmla="*/ 0 h 304"/>
                <a:gd name="T18" fmla="*/ 187 w 296"/>
                <a:gd name="T19" fmla="*/ 187 h 304"/>
                <a:gd name="T20" fmla="*/ 149 w 296"/>
                <a:gd name="T21" fmla="*/ 76 h 304"/>
                <a:gd name="T22" fmla="*/ 147 w 296"/>
                <a:gd name="T23" fmla="*/ 76 h 304"/>
                <a:gd name="T24" fmla="*/ 109 w 296"/>
                <a:gd name="T25" fmla="*/ 187 h 304"/>
                <a:gd name="T26" fmla="*/ 187 w 296"/>
                <a:gd name="T27" fmla="*/ 187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6" h="304">
                  <a:moveTo>
                    <a:pt x="182" y="0"/>
                  </a:moveTo>
                  <a:lnTo>
                    <a:pt x="296" y="304"/>
                  </a:lnTo>
                  <a:lnTo>
                    <a:pt x="227" y="304"/>
                  </a:lnTo>
                  <a:lnTo>
                    <a:pt x="204" y="235"/>
                  </a:lnTo>
                  <a:lnTo>
                    <a:pt x="92" y="235"/>
                  </a:lnTo>
                  <a:lnTo>
                    <a:pt x="69" y="304"/>
                  </a:lnTo>
                  <a:lnTo>
                    <a:pt x="0" y="304"/>
                  </a:lnTo>
                  <a:lnTo>
                    <a:pt x="116" y="0"/>
                  </a:lnTo>
                  <a:lnTo>
                    <a:pt x="182" y="0"/>
                  </a:lnTo>
                  <a:close/>
                  <a:moveTo>
                    <a:pt x="187" y="187"/>
                  </a:moveTo>
                  <a:lnTo>
                    <a:pt x="149" y="76"/>
                  </a:lnTo>
                  <a:lnTo>
                    <a:pt x="147" y="76"/>
                  </a:lnTo>
                  <a:lnTo>
                    <a:pt x="109" y="187"/>
                  </a:lnTo>
                  <a:lnTo>
                    <a:pt x="187" y="18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3"/>
            <p:cNvSpPr>
              <a:spLocks/>
            </p:cNvSpPr>
            <p:nvPr/>
          </p:nvSpPr>
          <p:spPr bwMode="auto">
            <a:xfrm>
              <a:off x="4646354" y="5040333"/>
              <a:ext cx="226907" cy="258359"/>
            </a:xfrm>
            <a:custGeom>
              <a:avLst/>
              <a:gdLst>
                <a:gd name="T0" fmla="*/ 26 w 85"/>
                <a:gd name="T1" fmla="*/ 72 h 97"/>
                <a:gd name="T2" fmla="*/ 30 w 85"/>
                <a:gd name="T3" fmla="*/ 77 h 97"/>
                <a:gd name="T4" fmla="*/ 36 w 85"/>
                <a:gd name="T5" fmla="*/ 79 h 97"/>
                <a:gd name="T6" fmla="*/ 43 w 85"/>
                <a:gd name="T7" fmla="*/ 80 h 97"/>
                <a:gd name="T8" fmla="*/ 49 w 85"/>
                <a:gd name="T9" fmla="*/ 80 h 97"/>
                <a:gd name="T10" fmla="*/ 54 w 85"/>
                <a:gd name="T11" fmla="*/ 78 h 97"/>
                <a:gd name="T12" fmla="*/ 58 w 85"/>
                <a:gd name="T13" fmla="*/ 74 h 97"/>
                <a:gd name="T14" fmla="*/ 60 w 85"/>
                <a:gd name="T15" fmla="*/ 69 h 97"/>
                <a:gd name="T16" fmla="*/ 52 w 85"/>
                <a:gd name="T17" fmla="*/ 60 h 97"/>
                <a:gd name="T18" fmla="*/ 31 w 85"/>
                <a:gd name="T19" fmla="*/ 54 h 97"/>
                <a:gd name="T20" fmla="*/ 20 w 85"/>
                <a:gd name="T21" fmla="*/ 51 h 97"/>
                <a:gd name="T22" fmla="*/ 11 w 85"/>
                <a:gd name="T23" fmla="*/ 47 h 97"/>
                <a:gd name="T24" fmla="*/ 4 w 85"/>
                <a:gd name="T25" fmla="*/ 40 h 97"/>
                <a:gd name="T26" fmla="*/ 2 w 85"/>
                <a:gd name="T27" fmla="*/ 30 h 97"/>
                <a:gd name="T28" fmla="*/ 5 w 85"/>
                <a:gd name="T29" fmla="*/ 15 h 97"/>
                <a:gd name="T30" fmla="*/ 15 w 85"/>
                <a:gd name="T31" fmla="*/ 6 h 97"/>
                <a:gd name="T32" fmla="*/ 27 w 85"/>
                <a:gd name="T33" fmla="*/ 1 h 97"/>
                <a:gd name="T34" fmla="*/ 42 w 85"/>
                <a:gd name="T35" fmla="*/ 0 h 97"/>
                <a:gd name="T36" fmla="*/ 57 w 85"/>
                <a:gd name="T37" fmla="*/ 2 h 97"/>
                <a:gd name="T38" fmla="*/ 69 w 85"/>
                <a:gd name="T39" fmla="*/ 6 h 97"/>
                <a:gd name="T40" fmla="*/ 78 w 85"/>
                <a:gd name="T41" fmla="*/ 15 h 97"/>
                <a:gd name="T42" fmla="*/ 83 w 85"/>
                <a:gd name="T43" fmla="*/ 30 h 97"/>
                <a:gd name="T44" fmla="*/ 59 w 85"/>
                <a:gd name="T45" fmla="*/ 30 h 97"/>
                <a:gd name="T46" fmla="*/ 53 w 85"/>
                <a:gd name="T47" fmla="*/ 20 h 97"/>
                <a:gd name="T48" fmla="*/ 41 w 85"/>
                <a:gd name="T49" fmla="*/ 17 h 97"/>
                <a:gd name="T50" fmla="*/ 37 w 85"/>
                <a:gd name="T51" fmla="*/ 17 h 97"/>
                <a:gd name="T52" fmla="*/ 32 w 85"/>
                <a:gd name="T53" fmla="*/ 18 h 97"/>
                <a:gd name="T54" fmla="*/ 29 w 85"/>
                <a:gd name="T55" fmla="*/ 21 h 97"/>
                <a:gd name="T56" fmla="*/ 27 w 85"/>
                <a:gd name="T57" fmla="*/ 26 h 97"/>
                <a:gd name="T58" fmla="*/ 30 w 85"/>
                <a:gd name="T59" fmla="*/ 31 h 97"/>
                <a:gd name="T60" fmla="*/ 36 w 85"/>
                <a:gd name="T61" fmla="*/ 35 h 97"/>
                <a:gd name="T62" fmla="*/ 45 w 85"/>
                <a:gd name="T63" fmla="*/ 37 h 97"/>
                <a:gd name="T64" fmla="*/ 56 w 85"/>
                <a:gd name="T65" fmla="*/ 39 h 97"/>
                <a:gd name="T66" fmla="*/ 67 w 85"/>
                <a:gd name="T67" fmla="*/ 42 h 97"/>
                <a:gd name="T68" fmla="*/ 76 w 85"/>
                <a:gd name="T69" fmla="*/ 47 h 97"/>
                <a:gd name="T70" fmla="*/ 83 w 85"/>
                <a:gd name="T71" fmla="*/ 54 h 97"/>
                <a:gd name="T72" fmla="*/ 85 w 85"/>
                <a:gd name="T73" fmla="*/ 65 h 97"/>
                <a:gd name="T74" fmla="*/ 82 w 85"/>
                <a:gd name="T75" fmla="*/ 80 h 97"/>
                <a:gd name="T76" fmla="*/ 72 w 85"/>
                <a:gd name="T77" fmla="*/ 90 h 97"/>
                <a:gd name="T78" fmla="*/ 59 w 85"/>
                <a:gd name="T79" fmla="*/ 96 h 97"/>
                <a:gd name="T80" fmla="*/ 43 w 85"/>
                <a:gd name="T81" fmla="*/ 97 h 97"/>
                <a:gd name="T82" fmla="*/ 27 w 85"/>
                <a:gd name="T83" fmla="*/ 95 h 97"/>
                <a:gd name="T84" fmla="*/ 14 w 85"/>
                <a:gd name="T85" fmla="*/ 90 h 97"/>
                <a:gd name="T86" fmla="*/ 4 w 85"/>
                <a:gd name="T87" fmla="*/ 80 h 97"/>
                <a:gd name="T88" fmla="*/ 0 w 85"/>
                <a:gd name="T89" fmla="*/ 65 h 97"/>
                <a:gd name="T90" fmla="*/ 24 w 85"/>
                <a:gd name="T91" fmla="*/ 65 h 97"/>
                <a:gd name="T92" fmla="*/ 26 w 85"/>
                <a:gd name="T93" fmla="*/ 7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97">
                  <a:moveTo>
                    <a:pt x="26" y="72"/>
                  </a:moveTo>
                  <a:cubicBezTo>
                    <a:pt x="27" y="74"/>
                    <a:pt x="28" y="75"/>
                    <a:pt x="30" y="77"/>
                  </a:cubicBezTo>
                  <a:cubicBezTo>
                    <a:pt x="32" y="78"/>
                    <a:pt x="34" y="79"/>
                    <a:pt x="36" y="79"/>
                  </a:cubicBezTo>
                  <a:cubicBezTo>
                    <a:pt x="38" y="80"/>
                    <a:pt x="41" y="80"/>
                    <a:pt x="43" y="80"/>
                  </a:cubicBezTo>
                  <a:cubicBezTo>
                    <a:pt x="45" y="80"/>
                    <a:pt x="47" y="80"/>
                    <a:pt x="49" y="80"/>
                  </a:cubicBezTo>
                  <a:cubicBezTo>
                    <a:pt x="51" y="79"/>
                    <a:pt x="53" y="79"/>
                    <a:pt x="54" y="78"/>
                  </a:cubicBezTo>
                  <a:cubicBezTo>
                    <a:pt x="56" y="77"/>
                    <a:pt x="57" y="76"/>
                    <a:pt x="58" y="74"/>
                  </a:cubicBezTo>
                  <a:cubicBezTo>
                    <a:pt x="59" y="73"/>
                    <a:pt x="60" y="71"/>
                    <a:pt x="60" y="69"/>
                  </a:cubicBezTo>
                  <a:cubicBezTo>
                    <a:pt x="60" y="65"/>
                    <a:pt x="57" y="62"/>
                    <a:pt x="52" y="60"/>
                  </a:cubicBezTo>
                  <a:cubicBezTo>
                    <a:pt x="47" y="58"/>
                    <a:pt x="40" y="56"/>
                    <a:pt x="31" y="54"/>
                  </a:cubicBezTo>
                  <a:cubicBezTo>
                    <a:pt x="27" y="53"/>
                    <a:pt x="24" y="52"/>
                    <a:pt x="20" y="51"/>
                  </a:cubicBezTo>
                  <a:cubicBezTo>
                    <a:pt x="17" y="50"/>
                    <a:pt x="14" y="49"/>
                    <a:pt x="11" y="47"/>
                  </a:cubicBezTo>
                  <a:cubicBezTo>
                    <a:pt x="8" y="45"/>
                    <a:pt x="6" y="43"/>
                    <a:pt x="4" y="40"/>
                  </a:cubicBezTo>
                  <a:cubicBezTo>
                    <a:pt x="3" y="37"/>
                    <a:pt x="2" y="34"/>
                    <a:pt x="2" y="30"/>
                  </a:cubicBezTo>
                  <a:cubicBezTo>
                    <a:pt x="2" y="24"/>
                    <a:pt x="3" y="19"/>
                    <a:pt x="5" y="15"/>
                  </a:cubicBezTo>
                  <a:cubicBezTo>
                    <a:pt x="8" y="11"/>
                    <a:pt x="11" y="8"/>
                    <a:pt x="15" y="6"/>
                  </a:cubicBezTo>
                  <a:cubicBezTo>
                    <a:pt x="18" y="4"/>
                    <a:pt x="23" y="2"/>
                    <a:pt x="27" y="1"/>
                  </a:cubicBezTo>
                  <a:cubicBezTo>
                    <a:pt x="32" y="1"/>
                    <a:pt x="37" y="0"/>
                    <a:pt x="42" y="0"/>
                  </a:cubicBezTo>
                  <a:cubicBezTo>
                    <a:pt x="47" y="0"/>
                    <a:pt x="52" y="1"/>
                    <a:pt x="57" y="2"/>
                  </a:cubicBezTo>
                  <a:cubicBezTo>
                    <a:pt x="61" y="2"/>
                    <a:pt x="65" y="4"/>
                    <a:pt x="69" y="6"/>
                  </a:cubicBezTo>
                  <a:cubicBezTo>
                    <a:pt x="73" y="9"/>
                    <a:pt x="76" y="12"/>
                    <a:pt x="78" y="15"/>
                  </a:cubicBezTo>
                  <a:cubicBezTo>
                    <a:pt x="81" y="19"/>
                    <a:pt x="82" y="24"/>
                    <a:pt x="83" y="30"/>
                  </a:cubicBezTo>
                  <a:cubicBezTo>
                    <a:pt x="59" y="30"/>
                    <a:pt x="59" y="30"/>
                    <a:pt x="59" y="30"/>
                  </a:cubicBezTo>
                  <a:cubicBezTo>
                    <a:pt x="58" y="25"/>
                    <a:pt x="56" y="21"/>
                    <a:pt x="53" y="20"/>
                  </a:cubicBezTo>
                  <a:cubicBezTo>
                    <a:pt x="50" y="18"/>
                    <a:pt x="46" y="17"/>
                    <a:pt x="41" y="17"/>
                  </a:cubicBezTo>
                  <a:cubicBezTo>
                    <a:pt x="40" y="17"/>
                    <a:pt x="38" y="17"/>
                    <a:pt x="37" y="17"/>
                  </a:cubicBezTo>
                  <a:cubicBezTo>
                    <a:pt x="35" y="17"/>
                    <a:pt x="34" y="18"/>
                    <a:pt x="32" y="18"/>
                  </a:cubicBezTo>
                  <a:cubicBezTo>
                    <a:pt x="31" y="19"/>
                    <a:pt x="30" y="20"/>
                    <a:pt x="29" y="21"/>
                  </a:cubicBezTo>
                  <a:cubicBezTo>
                    <a:pt x="28" y="22"/>
                    <a:pt x="27" y="24"/>
                    <a:pt x="27" y="26"/>
                  </a:cubicBezTo>
                  <a:cubicBezTo>
                    <a:pt x="27" y="28"/>
                    <a:pt x="28" y="30"/>
                    <a:pt x="30" y="31"/>
                  </a:cubicBezTo>
                  <a:cubicBezTo>
                    <a:pt x="31" y="33"/>
                    <a:pt x="34" y="34"/>
                    <a:pt x="36" y="35"/>
                  </a:cubicBezTo>
                  <a:cubicBezTo>
                    <a:pt x="39" y="35"/>
                    <a:pt x="42" y="36"/>
                    <a:pt x="45" y="37"/>
                  </a:cubicBezTo>
                  <a:cubicBezTo>
                    <a:pt x="49" y="38"/>
                    <a:pt x="52" y="38"/>
                    <a:pt x="56" y="39"/>
                  </a:cubicBezTo>
                  <a:cubicBezTo>
                    <a:pt x="60" y="40"/>
                    <a:pt x="63" y="41"/>
                    <a:pt x="67" y="42"/>
                  </a:cubicBezTo>
                  <a:cubicBezTo>
                    <a:pt x="70" y="44"/>
                    <a:pt x="73" y="45"/>
                    <a:pt x="76" y="47"/>
                  </a:cubicBezTo>
                  <a:cubicBezTo>
                    <a:pt x="79" y="49"/>
                    <a:pt x="81" y="51"/>
                    <a:pt x="83" y="54"/>
                  </a:cubicBezTo>
                  <a:cubicBezTo>
                    <a:pt x="84" y="57"/>
                    <a:pt x="85" y="61"/>
                    <a:pt x="85" y="65"/>
                  </a:cubicBezTo>
                  <a:cubicBezTo>
                    <a:pt x="85" y="71"/>
                    <a:pt x="84" y="76"/>
                    <a:pt x="82" y="80"/>
                  </a:cubicBezTo>
                  <a:cubicBezTo>
                    <a:pt x="79" y="85"/>
                    <a:pt x="76" y="88"/>
                    <a:pt x="72" y="90"/>
                  </a:cubicBezTo>
                  <a:cubicBezTo>
                    <a:pt x="68" y="93"/>
                    <a:pt x="64" y="95"/>
                    <a:pt x="59" y="96"/>
                  </a:cubicBezTo>
                  <a:cubicBezTo>
                    <a:pt x="53" y="97"/>
                    <a:pt x="48" y="97"/>
                    <a:pt x="43" y="97"/>
                  </a:cubicBezTo>
                  <a:cubicBezTo>
                    <a:pt x="38" y="97"/>
                    <a:pt x="33" y="97"/>
                    <a:pt x="27" y="95"/>
                  </a:cubicBezTo>
                  <a:cubicBezTo>
                    <a:pt x="22" y="94"/>
                    <a:pt x="18" y="93"/>
                    <a:pt x="14" y="90"/>
                  </a:cubicBezTo>
                  <a:cubicBezTo>
                    <a:pt x="10" y="88"/>
                    <a:pt x="7" y="84"/>
                    <a:pt x="4" y="80"/>
                  </a:cubicBezTo>
                  <a:cubicBezTo>
                    <a:pt x="1" y="76"/>
                    <a:pt x="0" y="71"/>
                    <a:pt x="0" y="65"/>
                  </a:cubicBezTo>
                  <a:cubicBezTo>
                    <a:pt x="24" y="65"/>
                    <a:pt x="24" y="65"/>
                    <a:pt x="24" y="65"/>
                  </a:cubicBezTo>
                  <a:cubicBezTo>
                    <a:pt x="24" y="68"/>
                    <a:pt x="24" y="70"/>
                    <a:pt x="26" y="7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24"/>
            <p:cNvSpPr>
              <a:spLocks/>
            </p:cNvSpPr>
            <p:nvPr/>
          </p:nvSpPr>
          <p:spPr bwMode="auto">
            <a:xfrm>
              <a:off x="4902466" y="5040333"/>
              <a:ext cx="225784" cy="258359"/>
            </a:xfrm>
            <a:custGeom>
              <a:avLst/>
              <a:gdLst>
                <a:gd name="T0" fmla="*/ 25 w 85"/>
                <a:gd name="T1" fmla="*/ 72 h 97"/>
                <a:gd name="T2" fmla="*/ 30 w 85"/>
                <a:gd name="T3" fmla="*/ 77 h 97"/>
                <a:gd name="T4" fmla="*/ 36 w 85"/>
                <a:gd name="T5" fmla="*/ 79 h 97"/>
                <a:gd name="T6" fmla="*/ 43 w 85"/>
                <a:gd name="T7" fmla="*/ 80 h 97"/>
                <a:gd name="T8" fmla="*/ 49 w 85"/>
                <a:gd name="T9" fmla="*/ 80 h 97"/>
                <a:gd name="T10" fmla="*/ 54 w 85"/>
                <a:gd name="T11" fmla="*/ 78 h 97"/>
                <a:gd name="T12" fmla="*/ 58 w 85"/>
                <a:gd name="T13" fmla="*/ 74 h 97"/>
                <a:gd name="T14" fmla="*/ 60 w 85"/>
                <a:gd name="T15" fmla="*/ 69 h 97"/>
                <a:gd name="T16" fmla="*/ 52 w 85"/>
                <a:gd name="T17" fmla="*/ 60 h 97"/>
                <a:gd name="T18" fmla="*/ 31 w 85"/>
                <a:gd name="T19" fmla="*/ 54 h 97"/>
                <a:gd name="T20" fmla="*/ 20 w 85"/>
                <a:gd name="T21" fmla="*/ 51 h 97"/>
                <a:gd name="T22" fmla="*/ 11 w 85"/>
                <a:gd name="T23" fmla="*/ 47 h 97"/>
                <a:gd name="T24" fmla="*/ 4 w 85"/>
                <a:gd name="T25" fmla="*/ 40 h 97"/>
                <a:gd name="T26" fmla="*/ 2 w 85"/>
                <a:gd name="T27" fmla="*/ 30 h 97"/>
                <a:gd name="T28" fmla="*/ 5 w 85"/>
                <a:gd name="T29" fmla="*/ 15 h 97"/>
                <a:gd name="T30" fmla="*/ 14 w 85"/>
                <a:gd name="T31" fmla="*/ 6 h 97"/>
                <a:gd name="T32" fmla="*/ 27 w 85"/>
                <a:gd name="T33" fmla="*/ 1 h 97"/>
                <a:gd name="T34" fmla="*/ 42 w 85"/>
                <a:gd name="T35" fmla="*/ 0 h 97"/>
                <a:gd name="T36" fmla="*/ 56 w 85"/>
                <a:gd name="T37" fmla="*/ 2 h 97"/>
                <a:gd name="T38" fmla="*/ 69 w 85"/>
                <a:gd name="T39" fmla="*/ 6 h 97"/>
                <a:gd name="T40" fmla="*/ 78 w 85"/>
                <a:gd name="T41" fmla="*/ 15 h 97"/>
                <a:gd name="T42" fmla="*/ 82 w 85"/>
                <a:gd name="T43" fmla="*/ 30 h 97"/>
                <a:gd name="T44" fmla="*/ 58 w 85"/>
                <a:gd name="T45" fmla="*/ 30 h 97"/>
                <a:gd name="T46" fmla="*/ 53 w 85"/>
                <a:gd name="T47" fmla="*/ 20 h 97"/>
                <a:gd name="T48" fmla="*/ 41 w 85"/>
                <a:gd name="T49" fmla="*/ 17 h 97"/>
                <a:gd name="T50" fmla="*/ 36 w 85"/>
                <a:gd name="T51" fmla="*/ 17 h 97"/>
                <a:gd name="T52" fmla="*/ 32 w 85"/>
                <a:gd name="T53" fmla="*/ 18 h 97"/>
                <a:gd name="T54" fmla="*/ 28 w 85"/>
                <a:gd name="T55" fmla="*/ 21 h 97"/>
                <a:gd name="T56" fmla="*/ 27 w 85"/>
                <a:gd name="T57" fmla="*/ 26 h 97"/>
                <a:gd name="T58" fmla="*/ 29 w 85"/>
                <a:gd name="T59" fmla="*/ 31 h 97"/>
                <a:gd name="T60" fmla="*/ 36 w 85"/>
                <a:gd name="T61" fmla="*/ 35 h 97"/>
                <a:gd name="T62" fmla="*/ 45 w 85"/>
                <a:gd name="T63" fmla="*/ 37 h 97"/>
                <a:gd name="T64" fmla="*/ 56 w 85"/>
                <a:gd name="T65" fmla="*/ 39 h 97"/>
                <a:gd name="T66" fmla="*/ 66 w 85"/>
                <a:gd name="T67" fmla="*/ 42 h 97"/>
                <a:gd name="T68" fmla="*/ 76 w 85"/>
                <a:gd name="T69" fmla="*/ 47 h 97"/>
                <a:gd name="T70" fmla="*/ 82 w 85"/>
                <a:gd name="T71" fmla="*/ 54 h 97"/>
                <a:gd name="T72" fmla="*/ 85 w 85"/>
                <a:gd name="T73" fmla="*/ 65 h 97"/>
                <a:gd name="T74" fmla="*/ 81 w 85"/>
                <a:gd name="T75" fmla="*/ 80 h 97"/>
                <a:gd name="T76" fmla="*/ 72 w 85"/>
                <a:gd name="T77" fmla="*/ 90 h 97"/>
                <a:gd name="T78" fmla="*/ 58 w 85"/>
                <a:gd name="T79" fmla="*/ 96 h 97"/>
                <a:gd name="T80" fmla="*/ 43 w 85"/>
                <a:gd name="T81" fmla="*/ 97 h 97"/>
                <a:gd name="T82" fmla="*/ 27 w 85"/>
                <a:gd name="T83" fmla="*/ 95 h 97"/>
                <a:gd name="T84" fmla="*/ 14 w 85"/>
                <a:gd name="T85" fmla="*/ 90 h 97"/>
                <a:gd name="T86" fmla="*/ 4 w 85"/>
                <a:gd name="T87" fmla="*/ 80 h 97"/>
                <a:gd name="T88" fmla="*/ 0 w 85"/>
                <a:gd name="T89" fmla="*/ 65 h 97"/>
                <a:gd name="T90" fmla="*/ 24 w 85"/>
                <a:gd name="T91" fmla="*/ 65 h 97"/>
                <a:gd name="T92" fmla="*/ 25 w 85"/>
                <a:gd name="T93" fmla="*/ 7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97">
                  <a:moveTo>
                    <a:pt x="25" y="72"/>
                  </a:moveTo>
                  <a:cubicBezTo>
                    <a:pt x="26" y="74"/>
                    <a:pt x="28" y="75"/>
                    <a:pt x="30" y="77"/>
                  </a:cubicBezTo>
                  <a:cubicBezTo>
                    <a:pt x="31" y="78"/>
                    <a:pt x="33" y="79"/>
                    <a:pt x="36" y="79"/>
                  </a:cubicBezTo>
                  <a:cubicBezTo>
                    <a:pt x="38" y="80"/>
                    <a:pt x="41" y="80"/>
                    <a:pt x="43" y="80"/>
                  </a:cubicBezTo>
                  <a:cubicBezTo>
                    <a:pt x="45" y="80"/>
                    <a:pt x="47" y="80"/>
                    <a:pt x="49" y="80"/>
                  </a:cubicBezTo>
                  <a:cubicBezTo>
                    <a:pt x="51" y="79"/>
                    <a:pt x="52" y="79"/>
                    <a:pt x="54" y="78"/>
                  </a:cubicBezTo>
                  <a:cubicBezTo>
                    <a:pt x="56" y="77"/>
                    <a:pt x="57" y="76"/>
                    <a:pt x="58" y="74"/>
                  </a:cubicBezTo>
                  <a:cubicBezTo>
                    <a:pt x="59" y="73"/>
                    <a:pt x="60" y="71"/>
                    <a:pt x="60" y="69"/>
                  </a:cubicBezTo>
                  <a:cubicBezTo>
                    <a:pt x="60" y="65"/>
                    <a:pt x="57" y="62"/>
                    <a:pt x="52" y="60"/>
                  </a:cubicBezTo>
                  <a:cubicBezTo>
                    <a:pt x="47" y="58"/>
                    <a:pt x="40" y="56"/>
                    <a:pt x="31" y="54"/>
                  </a:cubicBezTo>
                  <a:cubicBezTo>
                    <a:pt x="27" y="53"/>
                    <a:pt x="24" y="52"/>
                    <a:pt x="20" y="51"/>
                  </a:cubicBezTo>
                  <a:cubicBezTo>
                    <a:pt x="17" y="50"/>
                    <a:pt x="13" y="49"/>
                    <a:pt x="11" y="47"/>
                  </a:cubicBezTo>
                  <a:cubicBezTo>
                    <a:pt x="8" y="45"/>
                    <a:pt x="6" y="43"/>
                    <a:pt x="4" y="40"/>
                  </a:cubicBezTo>
                  <a:cubicBezTo>
                    <a:pt x="2" y="37"/>
                    <a:pt x="2" y="34"/>
                    <a:pt x="2" y="30"/>
                  </a:cubicBezTo>
                  <a:cubicBezTo>
                    <a:pt x="2" y="24"/>
                    <a:pt x="3" y="19"/>
                    <a:pt x="5" y="15"/>
                  </a:cubicBezTo>
                  <a:cubicBezTo>
                    <a:pt x="7" y="11"/>
                    <a:pt x="11" y="8"/>
                    <a:pt x="14" y="6"/>
                  </a:cubicBezTo>
                  <a:cubicBezTo>
                    <a:pt x="18" y="4"/>
                    <a:pt x="22" y="2"/>
                    <a:pt x="27" y="1"/>
                  </a:cubicBezTo>
                  <a:cubicBezTo>
                    <a:pt x="32" y="1"/>
                    <a:pt x="37" y="0"/>
                    <a:pt x="42" y="0"/>
                  </a:cubicBezTo>
                  <a:cubicBezTo>
                    <a:pt x="47" y="0"/>
                    <a:pt x="52" y="1"/>
                    <a:pt x="56" y="2"/>
                  </a:cubicBezTo>
                  <a:cubicBezTo>
                    <a:pt x="61" y="2"/>
                    <a:pt x="65" y="4"/>
                    <a:pt x="69" y="6"/>
                  </a:cubicBezTo>
                  <a:cubicBezTo>
                    <a:pt x="73" y="9"/>
                    <a:pt x="76" y="12"/>
                    <a:pt x="78" y="15"/>
                  </a:cubicBezTo>
                  <a:cubicBezTo>
                    <a:pt x="80" y="19"/>
                    <a:pt x="82" y="24"/>
                    <a:pt x="82" y="30"/>
                  </a:cubicBezTo>
                  <a:cubicBezTo>
                    <a:pt x="58" y="30"/>
                    <a:pt x="58" y="30"/>
                    <a:pt x="58" y="30"/>
                  </a:cubicBezTo>
                  <a:cubicBezTo>
                    <a:pt x="58" y="25"/>
                    <a:pt x="56" y="21"/>
                    <a:pt x="53" y="20"/>
                  </a:cubicBezTo>
                  <a:cubicBezTo>
                    <a:pt x="49" y="18"/>
                    <a:pt x="46" y="17"/>
                    <a:pt x="41" y="17"/>
                  </a:cubicBezTo>
                  <a:cubicBezTo>
                    <a:pt x="40" y="17"/>
                    <a:pt x="38" y="17"/>
                    <a:pt x="36" y="17"/>
                  </a:cubicBezTo>
                  <a:cubicBezTo>
                    <a:pt x="35" y="17"/>
                    <a:pt x="33" y="18"/>
                    <a:pt x="32" y="18"/>
                  </a:cubicBezTo>
                  <a:cubicBezTo>
                    <a:pt x="31" y="19"/>
                    <a:pt x="29" y="20"/>
                    <a:pt x="28" y="21"/>
                  </a:cubicBezTo>
                  <a:cubicBezTo>
                    <a:pt x="27" y="22"/>
                    <a:pt x="27" y="24"/>
                    <a:pt x="27" y="26"/>
                  </a:cubicBezTo>
                  <a:cubicBezTo>
                    <a:pt x="27" y="28"/>
                    <a:pt x="28" y="30"/>
                    <a:pt x="29" y="31"/>
                  </a:cubicBezTo>
                  <a:cubicBezTo>
                    <a:pt x="31" y="33"/>
                    <a:pt x="33" y="34"/>
                    <a:pt x="36" y="35"/>
                  </a:cubicBezTo>
                  <a:cubicBezTo>
                    <a:pt x="39" y="35"/>
                    <a:pt x="42" y="36"/>
                    <a:pt x="45" y="37"/>
                  </a:cubicBezTo>
                  <a:cubicBezTo>
                    <a:pt x="49" y="38"/>
                    <a:pt x="52" y="38"/>
                    <a:pt x="56" y="39"/>
                  </a:cubicBezTo>
                  <a:cubicBezTo>
                    <a:pt x="59" y="40"/>
                    <a:pt x="63" y="41"/>
                    <a:pt x="66" y="42"/>
                  </a:cubicBezTo>
                  <a:cubicBezTo>
                    <a:pt x="70" y="44"/>
                    <a:pt x="73" y="45"/>
                    <a:pt x="76" y="47"/>
                  </a:cubicBezTo>
                  <a:cubicBezTo>
                    <a:pt x="79" y="49"/>
                    <a:pt x="81" y="51"/>
                    <a:pt x="82" y="54"/>
                  </a:cubicBezTo>
                  <a:cubicBezTo>
                    <a:pt x="84" y="57"/>
                    <a:pt x="85" y="61"/>
                    <a:pt x="85" y="65"/>
                  </a:cubicBezTo>
                  <a:cubicBezTo>
                    <a:pt x="85" y="71"/>
                    <a:pt x="84" y="76"/>
                    <a:pt x="81" y="80"/>
                  </a:cubicBezTo>
                  <a:cubicBezTo>
                    <a:pt x="79" y="85"/>
                    <a:pt x="76" y="88"/>
                    <a:pt x="72" y="90"/>
                  </a:cubicBezTo>
                  <a:cubicBezTo>
                    <a:pt x="68" y="93"/>
                    <a:pt x="63" y="95"/>
                    <a:pt x="58" y="96"/>
                  </a:cubicBezTo>
                  <a:cubicBezTo>
                    <a:pt x="53" y="97"/>
                    <a:pt x="48" y="97"/>
                    <a:pt x="43" y="97"/>
                  </a:cubicBezTo>
                  <a:cubicBezTo>
                    <a:pt x="38" y="97"/>
                    <a:pt x="32" y="97"/>
                    <a:pt x="27" y="95"/>
                  </a:cubicBezTo>
                  <a:cubicBezTo>
                    <a:pt x="22" y="94"/>
                    <a:pt x="17" y="93"/>
                    <a:pt x="14" y="90"/>
                  </a:cubicBezTo>
                  <a:cubicBezTo>
                    <a:pt x="10" y="88"/>
                    <a:pt x="6" y="84"/>
                    <a:pt x="4" y="80"/>
                  </a:cubicBezTo>
                  <a:cubicBezTo>
                    <a:pt x="1" y="76"/>
                    <a:pt x="0" y="71"/>
                    <a:pt x="0" y="65"/>
                  </a:cubicBezTo>
                  <a:cubicBezTo>
                    <a:pt x="24" y="65"/>
                    <a:pt x="24" y="65"/>
                    <a:pt x="24" y="65"/>
                  </a:cubicBezTo>
                  <a:cubicBezTo>
                    <a:pt x="24" y="68"/>
                    <a:pt x="24" y="70"/>
                    <a:pt x="25" y="7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25"/>
            <p:cNvSpPr>
              <a:spLocks noEditPoints="1"/>
            </p:cNvSpPr>
            <p:nvPr/>
          </p:nvSpPr>
          <p:spPr bwMode="auto">
            <a:xfrm>
              <a:off x="5159702" y="5040333"/>
              <a:ext cx="252743" cy="258359"/>
            </a:xfrm>
            <a:custGeom>
              <a:avLst/>
              <a:gdLst>
                <a:gd name="T0" fmla="*/ 3 w 95"/>
                <a:gd name="T1" fmla="*/ 29 h 97"/>
                <a:gd name="T2" fmla="*/ 13 w 95"/>
                <a:gd name="T3" fmla="*/ 13 h 97"/>
                <a:gd name="T4" fmla="*/ 28 w 95"/>
                <a:gd name="T5" fmla="*/ 4 h 97"/>
                <a:gd name="T6" fmla="*/ 47 w 95"/>
                <a:gd name="T7" fmla="*/ 0 h 97"/>
                <a:gd name="T8" fmla="*/ 67 w 95"/>
                <a:gd name="T9" fmla="*/ 4 h 97"/>
                <a:gd name="T10" fmla="*/ 82 w 95"/>
                <a:gd name="T11" fmla="*/ 13 h 97"/>
                <a:gd name="T12" fmla="*/ 92 w 95"/>
                <a:gd name="T13" fmla="*/ 29 h 97"/>
                <a:gd name="T14" fmla="*/ 95 w 95"/>
                <a:gd name="T15" fmla="*/ 49 h 97"/>
                <a:gd name="T16" fmla="*/ 92 w 95"/>
                <a:gd name="T17" fmla="*/ 69 h 97"/>
                <a:gd name="T18" fmla="*/ 82 w 95"/>
                <a:gd name="T19" fmla="*/ 84 h 97"/>
                <a:gd name="T20" fmla="*/ 67 w 95"/>
                <a:gd name="T21" fmla="*/ 94 h 97"/>
                <a:gd name="T22" fmla="*/ 47 w 95"/>
                <a:gd name="T23" fmla="*/ 97 h 97"/>
                <a:gd name="T24" fmla="*/ 28 w 95"/>
                <a:gd name="T25" fmla="*/ 94 h 97"/>
                <a:gd name="T26" fmla="*/ 13 w 95"/>
                <a:gd name="T27" fmla="*/ 84 h 97"/>
                <a:gd name="T28" fmla="*/ 3 w 95"/>
                <a:gd name="T29" fmla="*/ 69 h 97"/>
                <a:gd name="T30" fmla="*/ 0 w 95"/>
                <a:gd name="T31" fmla="*/ 49 h 97"/>
                <a:gd name="T32" fmla="*/ 3 w 95"/>
                <a:gd name="T33" fmla="*/ 29 h 97"/>
                <a:gd name="T34" fmla="*/ 26 w 95"/>
                <a:gd name="T35" fmla="*/ 60 h 97"/>
                <a:gd name="T36" fmla="*/ 30 w 95"/>
                <a:gd name="T37" fmla="*/ 69 h 97"/>
                <a:gd name="T38" fmla="*/ 37 w 95"/>
                <a:gd name="T39" fmla="*/ 76 h 97"/>
                <a:gd name="T40" fmla="*/ 47 w 95"/>
                <a:gd name="T41" fmla="*/ 78 h 97"/>
                <a:gd name="T42" fmla="*/ 58 w 95"/>
                <a:gd name="T43" fmla="*/ 76 h 97"/>
                <a:gd name="T44" fmla="*/ 65 w 95"/>
                <a:gd name="T45" fmla="*/ 69 h 97"/>
                <a:gd name="T46" fmla="*/ 69 w 95"/>
                <a:gd name="T47" fmla="*/ 60 h 97"/>
                <a:gd name="T48" fmla="*/ 70 w 95"/>
                <a:gd name="T49" fmla="*/ 49 h 97"/>
                <a:gd name="T50" fmla="*/ 69 w 95"/>
                <a:gd name="T51" fmla="*/ 38 h 97"/>
                <a:gd name="T52" fmla="*/ 65 w 95"/>
                <a:gd name="T53" fmla="*/ 28 h 97"/>
                <a:gd name="T54" fmla="*/ 58 w 95"/>
                <a:gd name="T55" fmla="*/ 22 h 97"/>
                <a:gd name="T56" fmla="*/ 47 w 95"/>
                <a:gd name="T57" fmla="*/ 19 h 97"/>
                <a:gd name="T58" fmla="*/ 37 w 95"/>
                <a:gd name="T59" fmla="*/ 22 h 97"/>
                <a:gd name="T60" fmla="*/ 30 w 95"/>
                <a:gd name="T61" fmla="*/ 28 h 97"/>
                <a:gd name="T62" fmla="*/ 26 w 95"/>
                <a:gd name="T63" fmla="*/ 38 h 97"/>
                <a:gd name="T64" fmla="*/ 25 w 95"/>
                <a:gd name="T65" fmla="*/ 49 h 97"/>
                <a:gd name="T66" fmla="*/ 26 w 95"/>
                <a:gd name="T67" fmla="*/ 6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5" h="97">
                  <a:moveTo>
                    <a:pt x="3" y="29"/>
                  </a:moveTo>
                  <a:cubicBezTo>
                    <a:pt x="5" y="23"/>
                    <a:pt x="9" y="18"/>
                    <a:pt x="13" y="13"/>
                  </a:cubicBezTo>
                  <a:cubicBezTo>
                    <a:pt x="17" y="9"/>
                    <a:pt x="22" y="6"/>
                    <a:pt x="28" y="4"/>
                  </a:cubicBezTo>
                  <a:cubicBezTo>
                    <a:pt x="34" y="1"/>
                    <a:pt x="40" y="0"/>
                    <a:pt x="47" y="0"/>
                  </a:cubicBezTo>
                  <a:cubicBezTo>
                    <a:pt x="55" y="0"/>
                    <a:pt x="61" y="1"/>
                    <a:pt x="67" y="4"/>
                  </a:cubicBezTo>
                  <a:cubicBezTo>
                    <a:pt x="73" y="6"/>
                    <a:pt x="78" y="9"/>
                    <a:pt x="82" y="13"/>
                  </a:cubicBezTo>
                  <a:cubicBezTo>
                    <a:pt x="86" y="18"/>
                    <a:pt x="90" y="23"/>
                    <a:pt x="92" y="29"/>
                  </a:cubicBezTo>
                  <a:cubicBezTo>
                    <a:pt x="94" y="35"/>
                    <a:pt x="95" y="41"/>
                    <a:pt x="95" y="49"/>
                  </a:cubicBezTo>
                  <a:cubicBezTo>
                    <a:pt x="95" y="56"/>
                    <a:pt x="94" y="63"/>
                    <a:pt x="92" y="69"/>
                  </a:cubicBezTo>
                  <a:cubicBezTo>
                    <a:pt x="90" y="75"/>
                    <a:pt x="86" y="80"/>
                    <a:pt x="82" y="84"/>
                  </a:cubicBezTo>
                  <a:cubicBezTo>
                    <a:pt x="78" y="88"/>
                    <a:pt x="73" y="91"/>
                    <a:pt x="67" y="94"/>
                  </a:cubicBezTo>
                  <a:cubicBezTo>
                    <a:pt x="61" y="96"/>
                    <a:pt x="55" y="97"/>
                    <a:pt x="47" y="97"/>
                  </a:cubicBezTo>
                  <a:cubicBezTo>
                    <a:pt x="40" y="97"/>
                    <a:pt x="34" y="96"/>
                    <a:pt x="28" y="94"/>
                  </a:cubicBezTo>
                  <a:cubicBezTo>
                    <a:pt x="22" y="91"/>
                    <a:pt x="17" y="88"/>
                    <a:pt x="13" y="84"/>
                  </a:cubicBezTo>
                  <a:cubicBezTo>
                    <a:pt x="9" y="80"/>
                    <a:pt x="5" y="75"/>
                    <a:pt x="3" y="69"/>
                  </a:cubicBezTo>
                  <a:cubicBezTo>
                    <a:pt x="1" y="63"/>
                    <a:pt x="0" y="56"/>
                    <a:pt x="0" y="49"/>
                  </a:cubicBezTo>
                  <a:cubicBezTo>
                    <a:pt x="0" y="41"/>
                    <a:pt x="1" y="35"/>
                    <a:pt x="3" y="29"/>
                  </a:cubicBezTo>
                  <a:close/>
                  <a:moveTo>
                    <a:pt x="26" y="60"/>
                  </a:moveTo>
                  <a:cubicBezTo>
                    <a:pt x="27" y="63"/>
                    <a:pt x="28" y="66"/>
                    <a:pt x="30" y="69"/>
                  </a:cubicBezTo>
                  <a:cubicBezTo>
                    <a:pt x="32" y="72"/>
                    <a:pt x="34" y="74"/>
                    <a:pt x="37" y="76"/>
                  </a:cubicBezTo>
                  <a:cubicBezTo>
                    <a:pt x="40" y="77"/>
                    <a:pt x="43" y="78"/>
                    <a:pt x="47" y="78"/>
                  </a:cubicBezTo>
                  <a:cubicBezTo>
                    <a:pt x="52" y="78"/>
                    <a:pt x="55" y="77"/>
                    <a:pt x="58" y="76"/>
                  </a:cubicBezTo>
                  <a:cubicBezTo>
                    <a:pt x="61" y="74"/>
                    <a:pt x="63" y="72"/>
                    <a:pt x="65" y="69"/>
                  </a:cubicBezTo>
                  <a:cubicBezTo>
                    <a:pt x="67" y="66"/>
                    <a:pt x="68" y="63"/>
                    <a:pt x="69" y="60"/>
                  </a:cubicBezTo>
                  <a:cubicBezTo>
                    <a:pt x="70" y="56"/>
                    <a:pt x="70" y="52"/>
                    <a:pt x="70" y="49"/>
                  </a:cubicBezTo>
                  <a:cubicBezTo>
                    <a:pt x="70" y="45"/>
                    <a:pt x="70" y="41"/>
                    <a:pt x="69" y="38"/>
                  </a:cubicBezTo>
                  <a:cubicBezTo>
                    <a:pt x="68" y="34"/>
                    <a:pt x="67" y="31"/>
                    <a:pt x="65" y="28"/>
                  </a:cubicBezTo>
                  <a:cubicBezTo>
                    <a:pt x="63" y="26"/>
                    <a:pt x="61" y="23"/>
                    <a:pt x="58" y="22"/>
                  </a:cubicBezTo>
                  <a:cubicBezTo>
                    <a:pt x="55" y="20"/>
                    <a:pt x="52" y="19"/>
                    <a:pt x="47" y="19"/>
                  </a:cubicBezTo>
                  <a:cubicBezTo>
                    <a:pt x="43" y="19"/>
                    <a:pt x="40" y="20"/>
                    <a:pt x="37" y="22"/>
                  </a:cubicBezTo>
                  <a:cubicBezTo>
                    <a:pt x="34" y="23"/>
                    <a:pt x="32" y="26"/>
                    <a:pt x="30" y="28"/>
                  </a:cubicBezTo>
                  <a:cubicBezTo>
                    <a:pt x="28" y="31"/>
                    <a:pt x="27" y="34"/>
                    <a:pt x="26" y="38"/>
                  </a:cubicBezTo>
                  <a:cubicBezTo>
                    <a:pt x="26" y="41"/>
                    <a:pt x="25" y="45"/>
                    <a:pt x="25" y="49"/>
                  </a:cubicBezTo>
                  <a:cubicBezTo>
                    <a:pt x="25" y="52"/>
                    <a:pt x="26" y="56"/>
                    <a:pt x="26" y="6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26"/>
            <p:cNvSpPr>
              <a:spLocks/>
            </p:cNvSpPr>
            <p:nvPr/>
          </p:nvSpPr>
          <p:spPr bwMode="auto">
            <a:xfrm>
              <a:off x="5449514" y="5040333"/>
              <a:ext cx="241510" cy="258359"/>
            </a:xfrm>
            <a:custGeom>
              <a:avLst/>
              <a:gdLst>
                <a:gd name="T0" fmla="*/ 47 w 91"/>
                <a:gd name="T1" fmla="*/ 19 h 97"/>
                <a:gd name="T2" fmla="*/ 37 w 91"/>
                <a:gd name="T3" fmla="*/ 22 h 97"/>
                <a:gd name="T4" fmla="*/ 30 w 91"/>
                <a:gd name="T5" fmla="*/ 29 h 97"/>
                <a:gd name="T6" fmla="*/ 26 w 91"/>
                <a:gd name="T7" fmla="*/ 39 h 97"/>
                <a:gd name="T8" fmla="*/ 25 w 91"/>
                <a:gd name="T9" fmla="*/ 49 h 97"/>
                <a:gd name="T10" fmla="*/ 26 w 91"/>
                <a:gd name="T11" fmla="*/ 59 h 97"/>
                <a:gd name="T12" fmla="*/ 30 w 91"/>
                <a:gd name="T13" fmla="*/ 69 h 97"/>
                <a:gd name="T14" fmla="*/ 36 w 91"/>
                <a:gd name="T15" fmla="*/ 75 h 97"/>
                <a:gd name="T16" fmla="*/ 46 w 91"/>
                <a:gd name="T17" fmla="*/ 78 h 97"/>
                <a:gd name="T18" fmla="*/ 60 w 91"/>
                <a:gd name="T19" fmla="*/ 73 h 97"/>
                <a:gd name="T20" fmla="*/ 66 w 91"/>
                <a:gd name="T21" fmla="*/ 59 h 97"/>
                <a:gd name="T22" fmla="*/ 91 w 91"/>
                <a:gd name="T23" fmla="*/ 59 h 97"/>
                <a:gd name="T24" fmla="*/ 76 w 91"/>
                <a:gd name="T25" fmla="*/ 87 h 97"/>
                <a:gd name="T26" fmla="*/ 46 w 91"/>
                <a:gd name="T27" fmla="*/ 97 h 97"/>
                <a:gd name="T28" fmla="*/ 27 w 91"/>
                <a:gd name="T29" fmla="*/ 94 h 97"/>
                <a:gd name="T30" fmla="*/ 13 w 91"/>
                <a:gd name="T31" fmla="*/ 84 h 97"/>
                <a:gd name="T32" fmla="*/ 3 w 91"/>
                <a:gd name="T33" fmla="*/ 69 h 97"/>
                <a:gd name="T34" fmla="*/ 0 w 91"/>
                <a:gd name="T35" fmla="*/ 50 h 97"/>
                <a:gd name="T36" fmla="*/ 3 w 91"/>
                <a:gd name="T37" fmla="*/ 30 h 97"/>
                <a:gd name="T38" fmla="*/ 12 w 91"/>
                <a:gd name="T39" fmla="*/ 14 h 97"/>
                <a:gd name="T40" fmla="*/ 27 w 91"/>
                <a:gd name="T41" fmla="*/ 4 h 97"/>
                <a:gd name="T42" fmla="*/ 47 w 91"/>
                <a:gd name="T43" fmla="*/ 0 h 97"/>
                <a:gd name="T44" fmla="*/ 63 w 91"/>
                <a:gd name="T45" fmla="*/ 2 h 97"/>
                <a:gd name="T46" fmla="*/ 76 w 91"/>
                <a:gd name="T47" fmla="*/ 9 h 97"/>
                <a:gd name="T48" fmla="*/ 86 w 91"/>
                <a:gd name="T49" fmla="*/ 20 h 97"/>
                <a:gd name="T50" fmla="*/ 90 w 91"/>
                <a:gd name="T51" fmla="*/ 35 h 97"/>
                <a:gd name="T52" fmla="*/ 65 w 91"/>
                <a:gd name="T53" fmla="*/ 35 h 97"/>
                <a:gd name="T54" fmla="*/ 47 w 91"/>
                <a:gd name="T55" fmla="*/ 1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1" h="97">
                  <a:moveTo>
                    <a:pt x="47" y="19"/>
                  </a:moveTo>
                  <a:cubicBezTo>
                    <a:pt x="43" y="19"/>
                    <a:pt x="39" y="20"/>
                    <a:pt x="37" y="22"/>
                  </a:cubicBezTo>
                  <a:cubicBezTo>
                    <a:pt x="34" y="24"/>
                    <a:pt x="32" y="26"/>
                    <a:pt x="30" y="29"/>
                  </a:cubicBezTo>
                  <a:cubicBezTo>
                    <a:pt x="28" y="32"/>
                    <a:pt x="27" y="35"/>
                    <a:pt x="26" y="39"/>
                  </a:cubicBezTo>
                  <a:cubicBezTo>
                    <a:pt x="25" y="42"/>
                    <a:pt x="25" y="46"/>
                    <a:pt x="25" y="49"/>
                  </a:cubicBezTo>
                  <a:cubicBezTo>
                    <a:pt x="25" y="52"/>
                    <a:pt x="25" y="56"/>
                    <a:pt x="26" y="59"/>
                  </a:cubicBezTo>
                  <a:cubicBezTo>
                    <a:pt x="27" y="63"/>
                    <a:pt x="28" y="66"/>
                    <a:pt x="30" y="69"/>
                  </a:cubicBezTo>
                  <a:cubicBezTo>
                    <a:pt x="31" y="71"/>
                    <a:pt x="33" y="74"/>
                    <a:pt x="36" y="75"/>
                  </a:cubicBezTo>
                  <a:cubicBezTo>
                    <a:pt x="39" y="77"/>
                    <a:pt x="42" y="78"/>
                    <a:pt x="46" y="78"/>
                  </a:cubicBezTo>
                  <a:cubicBezTo>
                    <a:pt x="52" y="78"/>
                    <a:pt x="57" y="76"/>
                    <a:pt x="60" y="73"/>
                  </a:cubicBezTo>
                  <a:cubicBezTo>
                    <a:pt x="63" y="70"/>
                    <a:pt x="65" y="65"/>
                    <a:pt x="66" y="59"/>
                  </a:cubicBezTo>
                  <a:cubicBezTo>
                    <a:pt x="91" y="59"/>
                    <a:pt x="91" y="59"/>
                    <a:pt x="91" y="59"/>
                  </a:cubicBezTo>
                  <a:cubicBezTo>
                    <a:pt x="89" y="72"/>
                    <a:pt x="84" y="81"/>
                    <a:pt x="76" y="87"/>
                  </a:cubicBezTo>
                  <a:cubicBezTo>
                    <a:pt x="69" y="94"/>
                    <a:pt x="59" y="97"/>
                    <a:pt x="46" y="97"/>
                  </a:cubicBezTo>
                  <a:cubicBezTo>
                    <a:pt x="39" y="97"/>
                    <a:pt x="33" y="96"/>
                    <a:pt x="27" y="94"/>
                  </a:cubicBezTo>
                  <a:cubicBezTo>
                    <a:pt x="22" y="91"/>
                    <a:pt x="17" y="88"/>
                    <a:pt x="13" y="84"/>
                  </a:cubicBezTo>
                  <a:cubicBezTo>
                    <a:pt x="9" y="80"/>
                    <a:pt x="5" y="75"/>
                    <a:pt x="3" y="69"/>
                  </a:cubicBezTo>
                  <a:cubicBezTo>
                    <a:pt x="1" y="63"/>
                    <a:pt x="0" y="57"/>
                    <a:pt x="0" y="50"/>
                  </a:cubicBezTo>
                  <a:cubicBezTo>
                    <a:pt x="0" y="43"/>
                    <a:pt x="1" y="36"/>
                    <a:pt x="3" y="30"/>
                  </a:cubicBezTo>
                  <a:cubicBezTo>
                    <a:pt x="5" y="24"/>
                    <a:pt x="8" y="19"/>
                    <a:pt x="12" y="14"/>
                  </a:cubicBezTo>
                  <a:cubicBezTo>
                    <a:pt x="16" y="10"/>
                    <a:pt x="21" y="6"/>
                    <a:pt x="27" y="4"/>
                  </a:cubicBezTo>
                  <a:cubicBezTo>
                    <a:pt x="33" y="1"/>
                    <a:pt x="39" y="0"/>
                    <a:pt x="47" y="0"/>
                  </a:cubicBezTo>
                  <a:cubicBezTo>
                    <a:pt x="52" y="0"/>
                    <a:pt x="58" y="1"/>
                    <a:pt x="63" y="2"/>
                  </a:cubicBezTo>
                  <a:cubicBezTo>
                    <a:pt x="68" y="4"/>
                    <a:pt x="72" y="6"/>
                    <a:pt x="76" y="9"/>
                  </a:cubicBezTo>
                  <a:cubicBezTo>
                    <a:pt x="80" y="12"/>
                    <a:pt x="83" y="15"/>
                    <a:pt x="86" y="20"/>
                  </a:cubicBezTo>
                  <a:cubicBezTo>
                    <a:pt x="88" y="24"/>
                    <a:pt x="90" y="29"/>
                    <a:pt x="90" y="35"/>
                  </a:cubicBezTo>
                  <a:cubicBezTo>
                    <a:pt x="65" y="35"/>
                    <a:pt x="65" y="35"/>
                    <a:pt x="65" y="35"/>
                  </a:cubicBezTo>
                  <a:cubicBezTo>
                    <a:pt x="64" y="24"/>
                    <a:pt x="57" y="19"/>
                    <a:pt x="47" y="1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27"/>
            <p:cNvSpPr>
              <a:spLocks noEditPoints="1"/>
            </p:cNvSpPr>
            <p:nvPr/>
          </p:nvSpPr>
          <p:spPr bwMode="auto">
            <a:xfrm>
              <a:off x="5731463" y="4952716"/>
              <a:ext cx="66275" cy="341484"/>
            </a:xfrm>
            <a:custGeom>
              <a:avLst/>
              <a:gdLst>
                <a:gd name="T0" fmla="*/ 0 w 59"/>
                <a:gd name="T1" fmla="*/ 50 h 304"/>
                <a:gd name="T2" fmla="*/ 0 w 59"/>
                <a:gd name="T3" fmla="*/ 0 h 304"/>
                <a:gd name="T4" fmla="*/ 59 w 59"/>
                <a:gd name="T5" fmla="*/ 0 h 304"/>
                <a:gd name="T6" fmla="*/ 59 w 59"/>
                <a:gd name="T7" fmla="*/ 50 h 304"/>
                <a:gd name="T8" fmla="*/ 0 w 59"/>
                <a:gd name="T9" fmla="*/ 50 h 304"/>
                <a:gd name="T10" fmla="*/ 59 w 59"/>
                <a:gd name="T11" fmla="*/ 85 h 304"/>
                <a:gd name="T12" fmla="*/ 59 w 59"/>
                <a:gd name="T13" fmla="*/ 304 h 304"/>
                <a:gd name="T14" fmla="*/ 0 w 59"/>
                <a:gd name="T15" fmla="*/ 304 h 304"/>
                <a:gd name="T16" fmla="*/ 0 w 59"/>
                <a:gd name="T17" fmla="*/ 85 h 304"/>
                <a:gd name="T18" fmla="*/ 59 w 59"/>
                <a:gd name="T19" fmla="*/ 85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304">
                  <a:moveTo>
                    <a:pt x="0" y="50"/>
                  </a:moveTo>
                  <a:lnTo>
                    <a:pt x="0" y="0"/>
                  </a:lnTo>
                  <a:lnTo>
                    <a:pt x="59" y="0"/>
                  </a:lnTo>
                  <a:lnTo>
                    <a:pt x="59" y="50"/>
                  </a:lnTo>
                  <a:lnTo>
                    <a:pt x="0" y="50"/>
                  </a:lnTo>
                  <a:close/>
                  <a:moveTo>
                    <a:pt x="59" y="85"/>
                  </a:moveTo>
                  <a:lnTo>
                    <a:pt x="59" y="304"/>
                  </a:lnTo>
                  <a:lnTo>
                    <a:pt x="0" y="304"/>
                  </a:lnTo>
                  <a:lnTo>
                    <a:pt x="0" y="85"/>
                  </a:lnTo>
                  <a:lnTo>
                    <a:pt x="59" y="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28"/>
            <p:cNvSpPr>
              <a:spLocks noEditPoints="1"/>
            </p:cNvSpPr>
            <p:nvPr/>
          </p:nvSpPr>
          <p:spPr bwMode="auto">
            <a:xfrm>
              <a:off x="5840423" y="5040333"/>
              <a:ext cx="239263" cy="258359"/>
            </a:xfrm>
            <a:custGeom>
              <a:avLst/>
              <a:gdLst>
                <a:gd name="T0" fmla="*/ 7 w 90"/>
                <a:gd name="T1" fmla="*/ 16 h 97"/>
                <a:gd name="T2" fmla="*/ 17 w 90"/>
                <a:gd name="T3" fmla="*/ 7 h 97"/>
                <a:gd name="T4" fmla="*/ 31 w 90"/>
                <a:gd name="T5" fmla="*/ 2 h 97"/>
                <a:gd name="T6" fmla="*/ 46 w 90"/>
                <a:gd name="T7" fmla="*/ 0 h 97"/>
                <a:gd name="T8" fmla="*/ 60 w 90"/>
                <a:gd name="T9" fmla="*/ 1 h 97"/>
                <a:gd name="T10" fmla="*/ 73 w 90"/>
                <a:gd name="T11" fmla="*/ 5 h 97"/>
                <a:gd name="T12" fmla="*/ 83 w 90"/>
                <a:gd name="T13" fmla="*/ 13 h 97"/>
                <a:gd name="T14" fmla="*/ 87 w 90"/>
                <a:gd name="T15" fmla="*/ 26 h 97"/>
                <a:gd name="T16" fmla="*/ 87 w 90"/>
                <a:gd name="T17" fmla="*/ 74 h 97"/>
                <a:gd name="T18" fmla="*/ 87 w 90"/>
                <a:gd name="T19" fmla="*/ 86 h 97"/>
                <a:gd name="T20" fmla="*/ 90 w 90"/>
                <a:gd name="T21" fmla="*/ 95 h 97"/>
                <a:gd name="T22" fmla="*/ 64 w 90"/>
                <a:gd name="T23" fmla="*/ 95 h 97"/>
                <a:gd name="T24" fmla="*/ 63 w 90"/>
                <a:gd name="T25" fmla="*/ 90 h 97"/>
                <a:gd name="T26" fmla="*/ 62 w 90"/>
                <a:gd name="T27" fmla="*/ 86 h 97"/>
                <a:gd name="T28" fmla="*/ 48 w 90"/>
                <a:gd name="T29" fmla="*/ 95 h 97"/>
                <a:gd name="T30" fmla="*/ 31 w 90"/>
                <a:gd name="T31" fmla="*/ 97 h 97"/>
                <a:gd name="T32" fmla="*/ 19 w 90"/>
                <a:gd name="T33" fmla="*/ 95 h 97"/>
                <a:gd name="T34" fmla="*/ 9 w 90"/>
                <a:gd name="T35" fmla="*/ 90 h 97"/>
                <a:gd name="T36" fmla="*/ 2 w 90"/>
                <a:gd name="T37" fmla="*/ 82 h 97"/>
                <a:gd name="T38" fmla="*/ 0 w 90"/>
                <a:gd name="T39" fmla="*/ 70 h 97"/>
                <a:gd name="T40" fmla="*/ 3 w 90"/>
                <a:gd name="T41" fmla="*/ 57 h 97"/>
                <a:gd name="T42" fmla="*/ 10 w 90"/>
                <a:gd name="T43" fmla="*/ 49 h 97"/>
                <a:gd name="T44" fmla="*/ 20 w 90"/>
                <a:gd name="T45" fmla="*/ 44 h 97"/>
                <a:gd name="T46" fmla="*/ 31 w 90"/>
                <a:gd name="T47" fmla="*/ 42 h 97"/>
                <a:gd name="T48" fmla="*/ 42 w 90"/>
                <a:gd name="T49" fmla="*/ 40 h 97"/>
                <a:gd name="T50" fmla="*/ 52 w 90"/>
                <a:gd name="T51" fmla="*/ 39 h 97"/>
                <a:gd name="T52" fmla="*/ 59 w 90"/>
                <a:gd name="T53" fmla="*/ 35 h 97"/>
                <a:gd name="T54" fmla="*/ 61 w 90"/>
                <a:gd name="T55" fmla="*/ 30 h 97"/>
                <a:gd name="T56" fmla="*/ 60 w 90"/>
                <a:gd name="T57" fmla="*/ 23 h 97"/>
                <a:gd name="T58" fmla="*/ 56 w 90"/>
                <a:gd name="T59" fmla="*/ 19 h 97"/>
                <a:gd name="T60" fmla="*/ 51 w 90"/>
                <a:gd name="T61" fmla="*/ 17 h 97"/>
                <a:gd name="T62" fmla="*/ 45 w 90"/>
                <a:gd name="T63" fmla="*/ 17 h 97"/>
                <a:gd name="T64" fmla="*/ 33 w 90"/>
                <a:gd name="T65" fmla="*/ 20 h 97"/>
                <a:gd name="T66" fmla="*/ 28 w 90"/>
                <a:gd name="T67" fmla="*/ 31 h 97"/>
                <a:gd name="T68" fmla="*/ 3 w 90"/>
                <a:gd name="T69" fmla="*/ 31 h 97"/>
                <a:gd name="T70" fmla="*/ 7 w 90"/>
                <a:gd name="T71" fmla="*/ 16 h 97"/>
                <a:gd name="T72" fmla="*/ 57 w 90"/>
                <a:gd name="T73" fmla="*/ 52 h 97"/>
                <a:gd name="T74" fmla="*/ 52 w 90"/>
                <a:gd name="T75" fmla="*/ 53 h 97"/>
                <a:gd name="T76" fmla="*/ 46 w 90"/>
                <a:gd name="T77" fmla="*/ 54 h 97"/>
                <a:gd name="T78" fmla="*/ 40 w 90"/>
                <a:gd name="T79" fmla="*/ 55 h 97"/>
                <a:gd name="T80" fmla="*/ 35 w 90"/>
                <a:gd name="T81" fmla="*/ 56 h 97"/>
                <a:gd name="T82" fmla="*/ 30 w 90"/>
                <a:gd name="T83" fmla="*/ 59 h 97"/>
                <a:gd name="T84" fmla="*/ 27 w 90"/>
                <a:gd name="T85" fmla="*/ 63 h 97"/>
                <a:gd name="T86" fmla="*/ 25 w 90"/>
                <a:gd name="T87" fmla="*/ 69 h 97"/>
                <a:gd name="T88" fmla="*/ 27 w 90"/>
                <a:gd name="T89" fmla="*/ 74 h 97"/>
                <a:gd name="T90" fmla="*/ 30 w 90"/>
                <a:gd name="T91" fmla="*/ 78 h 97"/>
                <a:gd name="T92" fmla="*/ 35 w 90"/>
                <a:gd name="T93" fmla="*/ 80 h 97"/>
                <a:gd name="T94" fmla="*/ 41 w 90"/>
                <a:gd name="T95" fmla="*/ 80 h 97"/>
                <a:gd name="T96" fmla="*/ 52 w 90"/>
                <a:gd name="T97" fmla="*/ 78 h 97"/>
                <a:gd name="T98" fmla="*/ 59 w 90"/>
                <a:gd name="T99" fmla="*/ 72 h 97"/>
                <a:gd name="T100" fmla="*/ 61 w 90"/>
                <a:gd name="T101" fmla="*/ 65 h 97"/>
                <a:gd name="T102" fmla="*/ 61 w 90"/>
                <a:gd name="T103" fmla="*/ 59 h 97"/>
                <a:gd name="T104" fmla="*/ 61 w 90"/>
                <a:gd name="T105" fmla="*/ 50 h 97"/>
                <a:gd name="T106" fmla="*/ 57 w 90"/>
                <a:gd name="T107" fmla="*/ 5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0" h="97">
                  <a:moveTo>
                    <a:pt x="7" y="16"/>
                  </a:moveTo>
                  <a:cubicBezTo>
                    <a:pt x="10" y="12"/>
                    <a:pt x="13" y="9"/>
                    <a:pt x="17" y="7"/>
                  </a:cubicBezTo>
                  <a:cubicBezTo>
                    <a:pt x="21" y="4"/>
                    <a:pt x="26" y="3"/>
                    <a:pt x="31" y="2"/>
                  </a:cubicBezTo>
                  <a:cubicBezTo>
                    <a:pt x="36" y="1"/>
                    <a:pt x="41" y="0"/>
                    <a:pt x="46" y="0"/>
                  </a:cubicBezTo>
                  <a:cubicBezTo>
                    <a:pt x="51" y="0"/>
                    <a:pt x="56" y="0"/>
                    <a:pt x="60" y="1"/>
                  </a:cubicBezTo>
                  <a:cubicBezTo>
                    <a:pt x="65" y="2"/>
                    <a:pt x="69" y="3"/>
                    <a:pt x="73" y="5"/>
                  </a:cubicBezTo>
                  <a:cubicBezTo>
                    <a:pt x="77" y="7"/>
                    <a:pt x="80" y="9"/>
                    <a:pt x="83" y="13"/>
                  </a:cubicBezTo>
                  <a:cubicBezTo>
                    <a:pt x="85" y="16"/>
                    <a:pt x="87" y="21"/>
                    <a:pt x="87" y="26"/>
                  </a:cubicBezTo>
                  <a:cubicBezTo>
                    <a:pt x="87" y="74"/>
                    <a:pt x="87" y="74"/>
                    <a:pt x="87" y="74"/>
                  </a:cubicBezTo>
                  <a:cubicBezTo>
                    <a:pt x="87" y="78"/>
                    <a:pt x="87" y="82"/>
                    <a:pt x="87" y="86"/>
                  </a:cubicBezTo>
                  <a:cubicBezTo>
                    <a:pt x="88" y="90"/>
                    <a:pt x="89" y="93"/>
                    <a:pt x="90" y="95"/>
                  </a:cubicBezTo>
                  <a:cubicBezTo>
                    <a:pt x="64" y="95"/>
                    <a:pt x="64" y="95"/>
                    <a:pt x="64" y="95"/>
                  </a:cubicBezTo>
                  <a:cubicBezTo>
                    <a:pt x="64" y="93"/>
                    <a:pt x="63" y="92"/>
                    <a:pt x="63" y="90"/>
                  </a:cubicBezTo>
                  <a:cubicBezTo>
                    <a:pt x="63" y="89"/>
                    <a:pt x="63" y="87"/>
                    <a:pt x="62" y="86"/>
                  </a:cubicBezTo>
                  <a:cubicBezTo>
                    <a:pt x="58" y="90"/>
                    <a:pt x="54" y="93"/>
                    <a:pt x="48" y="95"/>
                  </a:cubicBezTo>
                  <a:cubicBezTo>
                    <a:pt x="43" y="96"/>
                    <a:pt x="37" y="97"/>
                    <a:pt x="31" y="97"/>
                  </a:cubicBezTo>
                  <a:cubicBezTo>
                    <a:pt x="27" y="97"/>
                    <a:pt x="23" y="97"/>
                    <a:pt x="19" y="95"/>
                  </a:cubicBezTo>
                  <a:cubicBezTo>
                    <a:pt x="15" y="94"/>
                    <a:pt x="12" y="93"/>
                    <a:pt x="9" y="90"/>
                  </a:cubicBezTo>
                  <a:cubicBezTo>
                    <a:pt x="6" y="88"/>
                    <a:pt x="4" y="85"/>
                    <a:pt x="2" y="82"/>
                  </a:cubicBezTo>
                  <a:cubicBezTo>
                    <a:pt x="1" y="78"/>
                    <a:pt x="0" y="74"/>
                    <a:pt x="0" y="70"/>
                  </a:cubicBezTo>
                  <a:cubicBezTo>
                    <a:pt x="0" y="64"/>
                    <a:pt x="1" y="60"/>
                    <a:pt x="3" y="57"/>
                  </a:cubicBezTo>
                  <a:cubicBezTo>
                    <a:pt x="5" y="53"/>
                    <a:pt x="7" y="51"/>
                    <a:pt x="10" y="49"/>
                  </a:cubicBezTo>
                  <a:cubicBezTo>
                    <a:pt x="13" y="47"/>
                    <a:pt x="16" y="45"/>
                    <a:pt x="20" y="44"/>
                  </a:cubicBezTo>
                  <a:cubicBezTo>
                    <a:pt x="24" y="43"/>
                    <a:pt x="27" y="42"/>
                    <a:pt x="31" y="42"/>
                  </a:cubicBezTo>
                  <a:cubicBezTo>
                    <a:pt x="35" y="41"/>
                    <a:pt x="39" y="41"/>
                    <a:pt x="42" y="40"/>
                  </a:cubicBezTo>
                  <a:cubicBezTo>
                    <a:pt x="46" y="40"/>
                    <a:pt x="49" y="39"/>
                    <a:pt x="52" y="39"/>
                  </a:cubicBezTo>
                  <a:cubicBezTo>
                    <a:pt x="55" y="38"/>
                    <a:pt x="57" y="37"/>
                    <a:pt x="59" y="35"/>
                  </a:cubicBezTo>
                  <a:cubicBezTo>
                    <a:pt x="61" y="34"/>
                    <a:pt x="61" y="32"/>
                    <a:pt x="61" y="30"/>
                  </a:cubicBezTo>
                  <a:cubicBezTo>
                    <a:pt x="61" y="27"/>
                    <a:pt x="61" y="25"/>
                    <a:pt x="60" y="23"/>
                  </a:cubicBezTo>
                  <a:cubicBezTo>
                    <a:pt x="59" y="21"/>
                    <a:pt x="58" y="20"/>
                    <a:pt x="56" y="19"/>
                  </a:cubicBezTo>
                  <a:cubicBezTo>
                    <a:pt x="55" y="18"/>
                    <a:pt x="53" y="18"/>
                    <a:pt x="51" y="17"/>
                  </a:cubicBezTo>
                  <a:cubicBezTo>
                    <a:pt x="49" y="17"/>
                    <a:pt x="47" y="17"/>
                    <a:pt x="45" y="17"/>
                  </a:cubicBezTo>
                  <a:cubicBezTo>
                    <a:pt x="40" y="17"/>
                    <a:pt x="36" y="18"/>
                    <a:pt x="33" y="20"/>
                  </a:cubicBezTo>
                  <a:cubicBezTo>
                    <a:pt x="30" y="22"/>
                    <a:pt x="29" y="26"/>
                    <a:pt x="28" y="31"/>
                  </a:cubicBezTo>
                  <a:cubicBezTo>
                    <a:pt x="3" y="31"/>
                    <a:pt x="3" y="31"/>
                    <a:pt x="3" y="31"/>
                  </a:cubicBezTo>
                  <a:cubicBezTo>
                    <a:pt x="3" y="25"/>
                    <a:pt x="5" y="20"/>
                    <a:pt x="7" y="16"/>
                  </a:cubicBezTo>
                  <a:close/>
                  <a:moveTo>
                    <a:pt x="57" y="52"/>
                  </a:moveTo>
                  <a:cubicBezTo>
                    <a:pt x="56" y="52"/>
                    <a:pt x="54" y="53"/>
                    <a:pt x="52" y="53"/>
                  </a:cubicBezTo>
                  <a:cubicBezTo>
                    <a:pt x="50" y="54"/>
                    <a:pt x="48" y="54"/>
                    <a:pt x="46" y="54"/>
                  </a:cubicBezTo>
                  <a:cubicBezTo>
                    <a:pt x="44" y="54"/>
                    <a:pt x="42" y="55"/>
                    <a:pt x="40" y="55"/>
                  </a:cubicBezTo>
                  <a:cubicBezTo>
                    <a:pt x="38" y="55"/>
                    <a:pt x="37" y="56"/>
                    <a:pt x="35" y="56"/>
                  </a:cubicBezTo>
                  <a:cubicBezTo>
                    <a:pt x="33" y="57"/>
                    <a:pt x="31" y="58"/>
                    <a:pt x="30" y="59"/>
                  </a:cubicBezTo>
                  <a:cubicBezTo>
                    <a:pt x="29" y="60"/>
                    <a:pt x="27" y="61"/>
                    <a:pt x="27" y="63"/>
                  </a:cubicBezTo>
                  <a:cubicBezTo>
                    <a:pt x="26" y="64"/>
                    <a:pt x="25" y="66"/>
                    <a:pt x="25" y="69"/>
                  </a:cubicBezTo>
                  <a:cubicBezTo>
                    <a:pt x="25" y="71"/>
                    <a:pt x="26" y="73"/>
                    <a:pt x="27" y="74"/>
                  </a:cubicBezTo>
                  <a:cubicBezTo>
                    <a:pt x="27" y="76"/>
                    <a:pt x="29" y="77"/>
                    <a:pt x="30" y="78"/>
                  </a:cubicBezTo>
                  <a:cubicBezTo>
                    <a:pt x="31" y="79"/>
                    <a:pt x="33" y="79"/>
                    <a:pt x="35" y="80"/>
                  </a:cubicBezTo>
                  <a:cubicBezTo>
                    <a:pt x="37" y="80"/>
                    <a:pt x="39" y="80"/>
                    <a:pt x="41" y="80"/>
                  </a:cubicBezTo>
                  <a:cubicBezTo>
                    <a:pt x="46" y="80"/>
                    <a:pt x="50" y="79"/>
                    <a:pt x="52" y="78"/>
                  </a:cubicBezTo>
                  <a:cubicBezTo>
                    <a:pt x="55" y="76"/>
                    <a:pt x="57" y="74"/>
                    <a:pt x="59" y="72"/>
                  </a:cubicBezTo>
                  <a:cubicBezTo>
                    <a:pt x="60" y="70"/>
                    <a:pt x="61" y="67"/>
                    <a:pt x="61" y="65"/>
                  </a:cubicBezTo>
                  <a:cubicBezTo>
                    <a:pt x="61" y="62"/>
                    <a:pt x="61" y="61"/>
                    <a:pt x="61" y="59"/>
                  </a:cubicBezTo>
                  <a:cubicBezTo>
                    <a:pt x="61" y="50"/>
                    <a:pt x="61" y="50"/>
                    <a:pt x="61" y="50"/>
                  </a:cubicBezTo>
                  <a:cubicBezTo>
                    <a:pt x="60" y="51"/>
                    <a:pt x="59" y="51"/>
                    <a:pt x="57" y="5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29"/>
            <p:cNvSpPr>
              <a:spLocks/>
            </p:cNvSpPr>
            <p:nvPr/>
          </p:nvSpPr>
          <p:spPr bwMode="auto">
            <a:xfrm>
              <a:off x="6101029" y="4974058"/>
              <a:ext cx="156139" cy="322388"/>
            </a:xfrm>
            <a:custGeom>
              <a:avLst/>
              <a:gdLst>
                <a:gd name="T0" fmla="*/ 59 w 59"/>
                <a:gd name="T1" fmla="*/ 28 h 121"/>
                <a:gd name="T2" fmla="*/ 59 w 59"/>
                <a:gd name="T3" fmla="*/ 45 h 121"/>
                <a:gd name="T4" fmla="*/ 40 w 59"/>
                <a:gd name="T5" fmla="*/ 45 h 121"/>
                <a:gd name="T6" fmla="*/ 40 w 59"/>
                <a:gd name="T7" fmla="*/ 90 h 121"/>
                <a:gd name="T8" fmla="*/ 43 w 59"/>
                <a:gd name="T9" fmla="*/ 99 h 121"/>
                <a:gd name="T10" fmla="*/ 51 w 59"/>
                <a:gd name="T11" fmla="*/ 101 h 121"/>
                <a:gd name="T12" fmla="*/ 55 w 59"/>
                <a:gd name="T13" fmla="*/ 101 h 121"/>
                <a:gd name="T14" fmla="*/ 59 w 59"/>
                <a:gd name="T15" fmla="*/ 100 h 121"/>
                <a:gd name="T16" fmla="*/ 59 w 59"/>
                <a:gd name="T17" fmla="*/ 120 h 121"/>
                <a:gd name="T18" fmla="*/ 52 w 59"/>
                <a:gd name="T19" fmla="*/ 120 h 121"/>
                <a:gd name="T20" fmla="*/ 44 w 59"/>
                <a:gd name="T21" fmla="*/ 121 h 121"/>
                <a:gd name="T22" fmla="*/ 33 w 59"/>
                <a:gd name="T23" fmla="*/ 120 h 121"/>
                <a:gd name="T24" fmla="*/ 24 w 59"/>
                <a:gd name="T25" fmla="*/ 117 h 121"/>
                <a:gd name="T26" fmla="*/ 17 w 59"/>
                <a:gd name="T27" fmla="*/ 110 h 121"/>
                <a:gd name="T28" fmla="*/ 15 w 59"/>
                <a:gd name="T29" fmla="*/ 99 h 121"/>
                <a:gd name="T30" fmla="*/ 15 w 59"/>
                <a:gd name="T31" fmla="*/ 45 h 121"/>
                <a:gd name="T32" fmla="*/ 0 w 59"/>
                <a:gd name="T33" fmla="*/ 45 h 121"/>
                <a:gd name="T34" fmla="*/ 0 w 59"/>
                <a:gd name="T35" fmla="*/ 28 h 121"/>
                <a:gd name="T36" fmla="*/ 15 w 59"/>
                <a:gd name="T37" fmla="*/ 28 h 121"/>
                <a:gd name="T38" fmla="*/ 15 w 59"/>
                <a:gd name="T39" fmla="*/ 0 h 121"/>
                <a:gd name="T40" fmla="*/ 40 w 59"/>
                <a:gd name="T41" fmla="*/ 0 h 121"/>
                <a:gd name="T42" fmla="*/ 40 w 59"/>
                <a:gd name="T43" fmla="*/ 28 h 121"/>
                <a:gd name="T44" fmla="*/ 59 w 59"/>
                <a:gd name="T45" fmla="*/ 2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 h="121">
                  <a:moveTo>
                    <a:pt x="59" y="28"/>
                  </a:moveTo>
                  <a:cubicBezTo>
                    <a:pt x="59" y="45"/>
                    <a:pt x="59" y="45"/>
                    <a:pt x="59" y="45"/>
                  </a:cubicBezTo>
                  <a:cubicBezTo>
                    <a:pt x="40" y="45"/>
                    <a:pt x="40" y="45"/>
                    <a:pt x="40" y="45"/>
                  </a:cubicBezTo>
                  <a:cubicBezTo>
                    <a:pt x="40" y="90"/>
                    <a:pt x="40" y="90"/>
                    <a:pt x="40" y="90"/>
                  </a:cubicBezTo>
                  <a:cubicBezTo>
                    <a:pt x="40" y="94"/>
                    <a:pt x="41" y="97"/>
                    <a:pt x="43" y="99"/>
                  </a:cubicBezTo>
                  <a:cubicBezTo>
                    <a:pt x="44" y="100"/>
                    <a:pt x="47" y="101"/>
                    <a:pt x="51" y="101"/>
                  </a:cubicBezTo>
                  <a:cubicBezTo>
                    <a:pt x="52" y="101"/>
                    <a:pt x="54" y="101"/>
                    <a:pt x="55" y="101"/>
                  </a:cubicBezTo>
                  <a:cubicBezTo>
                    <a:pt x="56" y="101"/>
                    <a:pt x="58" y="100"/>
                    <a:pt x="59" y="100"/>
                  </a:cubicBezTo>
                  <a:cubicBezTo>
                    <a:pt x="59" y="120"/>
                    <a:pt x="59" y="120"/>
                    <a:pt x="59" y="120"/>
                  </a:cubicBezTo>
                  <a:cubicBezTo>
                    <a:pt x="57" y="120"/>
                    <a:pt x="54" y="120"/>
                    <a:pt x="52" y="120"/>
                  </a:cubicBezTo>
                  <a:cubicBezTo>
                    <a:pt x="49" y="121"/>
                    <a:pt x="47" y="121"/>
                    <a:pt x="44" y="121"/>
                  </a:cubicBezTo>
                  <a:cubicBezTo>
                    <a:pt x="40" y="121"/>
                    <a:pt x="36" y="120"/>
                    <a:pt x="33" y="120"/>
                  </a:cubicBezTo>
                  <a:cubicBezTo>
                    <a:pt x="29" y="119"/>
                    <a:pt x="26" y="118"/>
                    <a:pt x="24" y="117"/>
                  </a:cubicBezTo>
                  <a:cubicBezTo>
                    <a:pt x="21" y="115"/>
                    <a:pt x="19" y="113"/>
                    <a:pt x="17" y="110"/>
                  </a:cubicBezTo>
                  <a:cubicBezTo>
                    <a:pt x="16" y="107"/>
                    <a:pt x="15" y="104"/>
                    <a:pt x="15" y="99"/>
                  </a:cubicBezTo>
                  <a:cubicBezTo>
                    <a:pt x="15" y="45"/>
                    <a:pt x="15" y="45"/>
                    <a:pt x="15" y="45"/>
                  </a:cubicBezTo>
                  <a:cubicBezTo>
                    <a:pt x="0" y="45"/>
                    <a:pt x="0" y="45"/>
                    <a:pt x="0" y="45"/>
                  </a:cubicBezTo>
                  <a:cubicBezTo>
                    <a:pt x="0" y="28"/>
                    <a:pt x="0" y="28"/>
                    <a:pt x="0" y="28"/>
                  </a:cubicBezTo>
                  <a:cubicBezTo>
                    <a:pt x="15" y="28"/>
                    <a:pt x="15" y="28"/>
                    <a:pt x="15" y="28"/>
                  </a:cubicBezTo>
                  <a:cubicBezTo>
                    <a:pt x="15" y="0"/>
                    <a:pt x="15" y="0"/>
                    <a:pt x="15" y="0"/>
                  </a:cubicBezTo>
                  <a:cubicBezTo>
                    <a:pt x="40" y="0"/>
                    <a:pt x="40" y="0"/>
                    <a:pt x="40" y="0"/>
                  </a:cubicBezTo>
                  <a:cubicBezTo>
                    <a:pt x="40" y="28"/>
                    <a:pt x="40" y="28"/>
                    <a:pt x="40" y="28"/>
                  </a:cubicBezTo>
                  <a:lnTo>
                    <a:pt x="59" y="2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30"/>
            <p:cNvSpPr>
              <a:spLocks noEditPoints="1"/>
            </p:cNvSpPr>
            <p:nvPr/>
          </p:nvSpPr>
          <p:spPr bwMode="auto">
            <a:xfrm>
              <a:off x="6291990" y="4952716"/>
              <a:ext cx="66275" cy="341484"/>
            </a:xfrm>
            <a:custGeom>
              <a:avLst/>
              <a:gdLst>
                <a:gd name="T0" fmla="*/ 0 w 59"/>
                <a:gd name="T1" fmla="*/ 50 h 304"/>
                <a:gd name="T2" fmla="*/ 0 w 59"/>
                <a:gd name="T3" fmla="*/ 0 h 304"/>
                <a:gd name="T4" fmla="*/ 59 w 59"/>
                <a:gd name="T5" fmla="*/ 0 h 304"/>
                <a:gd name="T6" fmla="*/ 59 w 59"/>
                <a:gd name="T7" fmla="*/ 50 h 304"/>
                <a:gd name="T8" fmla="*/ 0 w 59"/>
                <a:gd name="T9" fmla="*/ 50 h 304"/>
                <a:gd name="T10" fmla="*/ 59 w 59"/>
                <a:gd name="T11" fmla="*/ 85 h 304"/>
                <a:gd name="T12" fmla="*/ 59 w 59"/>
                <a:gd name="T13" fmla="*/ 304 h 304"/>
                <a:gd name="T14" fmla="*/ 0 w 59"/>
                <a:gd name="T15" fmla="*/ 304 h 304"/>
                <a:gd name="T16" fmla="*/ 0 w 59"/>
                <a:gd name="T17" fmla="*/ 85 h 304"/>
                <a:gd name="T18" fmla="*/ 59 w 59"/>
                <a:gd name="T19" fmla="*/ 85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304">
                  <a:moveTo>
                    <a:pt x="0" y="50"/>
                  </a:moveTo>
                  <a:lnTo>
                    <a:pt x="0" y="0"/>
                  </a:lnTo>
                  <a:lnTo>
                    <a:pt x="59" y="0"/>
                  </a:lnTo>
                  <a:lnTo>
                    <a:pt x="59" y="50"/>
                  </a:lnTo>
                  <a:lnTo>
                    <a:pt x="0" y="50"/>
                  </a:lnTo>
                  <a:close/>
                  <a:moveTo>
                    <a:pt x="59" y="85"/>
                  </a:moveTo>
                  <a:lnTo>
                    <a:pt x="59" y="304"/>
                  </a:lnTo>
                  <a:lnTo>
                    <a:pt x="0" y="304"/>
                  </a:lnTo>
                  <a:lnTo>
                    <a:pt x="0" y="85"/>
                  </a:lnTo>
                  <a:lnTo>
                    <a:pt x="59" y="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31"/>
            <p:cNvSpPr>
              <a:spLocks noEditPoints="1"/>
            </p:cNvSpPr>
            <p:nvPr/>
          </p:nvSpPr>
          <p:spPr bwMode="auto">
            <a:xfrm>
              <a:off x="6403197" y="5040333"/>
              <a:ext cx="254989" cy="258359"/>
            </a:xfrm>
            <a:custGeom>
              <a:avLst/>
              <a:gdLst>
                <a:gd name="T0" fmla="*/ 4 w 96"/>
                <a:gd name="T1" fmla="*/ 29 h 97"/>
                <a:gd name="T2" fmla="*/ 13 w 96"/>
                <a:gd name="T3" fmla="*/ 13 h 97"/>
                <a:gd name="T4" fmla="*/ 28 w 96"/>
                <a:gd name="T5" fmla="*/ 4 h 97"/>
                <a:gd name="T6" fmla="*/ 48 w 96"/>
                <a:gd name="T7" fmla="*/ 0 h 97"/>
                <a:gd name="T8" fmla="*/ 67 w 96"/>
                <a:gd name="T9" fmla="*/ 4 h 97"/>
                <a:gd name="T10" fmla="*/ 83 w 96"/>
                <a:gd name="T11" fmla="*/ 13 h 97"/>
                <a:gd name="T12" fmla="*/ 92 w 96"/>
                <a:gd name="T13" fmla="*/ 29 h 97"/>
                <a:gd name="T14" fmla="*/ 96 w 96"/>
                <a:gd name="T15" fmla="*/ 49 h 97"/>
                <a:gd name="T16" fmla="*/ 92 w 96"/>
                <a:gd name="T17" fmla="*/ 69 h 97"/>
                <a:gd name="T18" fmla="*/ 83 w 96"/>
                <a:gd name="T19" fmla="*/ 84 h 97"/>
                <a:gd name="T20" fmla="*/ 67 w 96"/>
                <a:gd name="T21" fmla="*/ 94 h 97"/>
                <a:gd name="T22" fmla="*/ 48 w 96"/>
                <a:gd name="T23" fmla="*/ 97 h 97"/>
                <a:gd name="T24" fmla="*/ 28 w 96"/>
                <a:gd name="T25" fmla="*/ 94 h 97"/>
                <a:gd name="T26" fmla="*/ 13 w 96"/>
                <a:gd name="T27" fmla="*/ 84 h 97"/>
                <a:gd name="T28" fmla="*/ 4 w 96"/>
                <a:gd name="T29" fmla="*/ 69 h 97"/>
                <a:gd name="T30" fmla="*/ 0 w 96"/>
                <a:gd name="T31" fmla="*/ 49 h 97"/>
                <a:gd name="T32" fmla="*/ 4 w 96"/>
                <a:gd name="T33" fmla="*/ 29 h 97"/>
                <a:gd name="T34" fmla="*/ 27 w 96"/>
                <a:gd name="T35" fmla="*/ 60 h 97"/>
                <a:gd name="T36" fmla="*/ 30 w 96"/>
                <a:gd name="T37" fmla="*/ 69 h 97"/>
                <a:gd name="T38" fmla="*/ 37 w 96"/>
                <a:gd name="T39" fmla="*/ 76 h 97"/>
                <a:gd name="T40" fmla="*/ 48 w 96"/>
                <a:gd name="T41" fmla="*/ 78 h 97"/>
                <a:gd name="T42" fmla="*/ 59 w 96"/>
                <a:gd name="T43" fmla="*/ 76 h 97"/>
                <a:gd name="T44" fmla="*/ 66 w 96"/>
                <a:gd name="T45" fmla="*/ 69 h 97"/>
                <a:gd name="T46" fmla="*/ 69 w 96"/>
                <a:gd name="T47" fmla="*/ 60 h 97"/>
                <a:gd name="T48" fmla="*/ 70 w 96"/>
                <a:gd name="T49" fmla="*/ 49 h 97"/>
                <a:gd name="T50" fmla="*/ 69 w 96"/>
                <a:gd name="T51" fmla="*/ 38 h 97"/>
                <a:gd name="T52" fmla="*/ 66 w 96"/>
                <a:gd name="T53" fmla="*/ 28 h 97"/>
                <a:gd name="T54" fmla="*/ 59 w 96"/>
                <a:gd name="T55" fmla="*/ 22 h 97"/>
                <a:gd name="T56" fmla="*/ 48 w 96"/>
                <a:gd name="T57" fmla="*/ 19 h 97"/>
                <a:gd name="T58" fmla="*/ 37 w 96"/>
                <a:gd name="T59" fmla="*/ 22 h 97"/>
                <a:gd name="T60" fmla="*/ 30 w 96"/>
                <a:gd name="T61" fmla="*/ 28 h 97"/>
                <a:gd name="T62" fmla="*/ 27 w 96"/>
                <a:gd name="T63" fmla="*/ 38 h 97"/>
                <a:gd name="T64" fmla="*/ 25 w 96"/>
                <a:gd name="T65" fmla="*/ 49 h 97"/>
                <a:gd name="T66" fmla="*/ 27 w 96"/>
                <a:gd name="T67" fmla="*/ 6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6" h="97">
                  <a:moveTo>
                    <a:pt x="4" y="29"/>
                  </a:moveTo>
                  <a:cubicBezTo>
                    <a:pt x="6" y="23"/>
                    <a:pt x="9" y="18"/>
                    <a:pt x="13" y="13"/>
                  </a:cubicBezTo>
                  <a:cubicBezTo>
                    <a:pt x="17" y="9"/>
                    <a:pt x="22" y="6"/>
                    <a:pt x="28" y="4"/>
                  </a:cubicBezTo>
                  <a:cubicBezTo>
                    <a:pt x="34" y="1"/>
                    <a:pt x="41" y="0"/>
                    <a:pt x="48" y="0"/>
                  </a:cubicBezTo>
                  <a:cubicBezTo>
                    <a:pt x="55" y="0"/>
                    <a:pt x="62" y="1"/>
                    <a:pt x="67" y="4"/>
                  </a:cubicBezTo>
                  <a:cubicBezTo>
                    <a:pt x="73" y="6"/>
                    <a:pt x="78" y="9"/>
                    <a:pt x="83" y="13"/>
                  </a:cubicBezTo>
                  <a:cubicBezTo>
                    <a:pt x="87" y="18"/>
                    <a:pt x="90" y="23"/>
                    <a:pt x="92" y="29"/>
                  </a:cubicBezTo>
                  <a:cubicBezTo>
                    <a:pt x="94" y="35"/>
                    <a:pt x="96" y="41"/>
                    <a:pt x="96" y="49"/>
                  </a:cubicBezTo>
                  <a:cubicBezTo>
                    <a:pt x="96" y="56"/>
                    <a:pt x="94" y="63"/>
                    <a:pt x="92" y="69"/>
                  </a:cubicBezTo>
                  <a:cubicBezTo>
                    <a:pt x="90" y="75"/>
                    <a:pt x="87" y="80"/>
                    <a:pt x="83" y="84"/>
                  </a:cubicBezTo>
                  <a:cubicBezTo>
                    <a:pt x="78" y="88"/>
                    <a:pt x="73" y="91"/>
                    <a:pt x="67" y="94"/>
                  </a:cubicBezTo>
                  <a:cubicBezTo>
                    <a:pt x="62" y="96"/>
                    <a:pt x="55" y="97"/>
                    <a:pt x="48" y="97"/>
                  </a:cubicBezTo>
                  <a:cubicBezTo>
                    <a:pt x="41" y="97"/>
                    <a:pt x="34" y="96"/>
                    <a:pt x="28" y="94"/>
                  </a:cubicBezTo>
                  <a:cubicBezTo>
                    <a:pt x="22" y="91"/>
                    <a:pt x="17" y="88"/>
                    <a:pt x="13" y="84"/>
                  </a:cubicBezTo>
                  <a:cubicBezTo>
                    <a:pt x="9" y="80"/>
                    <a:pt x="6" y="75"/>
                    <a:pt x="4" y="69"/>
                  </a:cubicBezTo>
                  <a:cubicBezTo>
                    <a:pt x="1" y="63"/>
                    <a:pt x="0" y="56"/>
                    <a:pt x="0" y="49"/>
                  </a:cubicBezTo>
                  <a:cubicBezTo>
                    <a:pt x="0" y="41"/>
                    <a:pt x="1" y="35"/>
                    <a:pt x="4" y="29"/>
                  </a:cubicBezTo>
                  <a:close/>
                  <a:moveTo>
                    <a:pt x="27" y="60"/>
                  </a:moveTo>
                  <a:cubicBezTo>
                    <a:pt x="27" y="63"/>
                    <a:pt x="28" y="66"/>
                    <a:pt x="30" y="69"/>
                  </a:cubicBezTo>
                  <a:cubicBezTo>
                    <a:pt x="32" y="72"/>
                    <a:pt x="34" y="74"/>
                    <a:pt x="37" y="76"/>
                  </a:cubicBezTo>
                  <a:cubicBezTo>
                    <a:pt x="40" y="77"/>
                    <a:pt x="43" y="78"/>
                    <a:pt x="48" y="78"/>
                  </a:cubicBezTo>
                  <a:cubicBezTo>
                    <a:pt x="52" y="78"/>
                    <a:pt x="56" y="77"/>
                    <a:pt x="59" y="76"/>
                  </a:cubicBezTo>
                  <a:cubicBezTo>
                    <a:pt x="61" y="74"/>
                    <a:pt x="64" y="72"/>
                    <a:pt x="66" y="69"/>
                  </a:cubicBezTo>
                  <a:cubicBezTo>
                    <a:pt x="67" y="66"/>
                    <a:pt x="68" y="63"/>
                    <a:pt x="69" y="60"/>
                  </a:cubicBezTo>
                  <a:cubicBezTo>
                    <a:pt x="70" y="56"/>
                    <a:pt x="70" y="52"/>
                    <a:pt x="70" y="49"/>
                  </a:cubicBezTo>
                  <a:cubicBezTo>
                    <a:pt x="70" y="45"/>
                    <a:pt x="70" y="41"/>
                    <a:pt x="69" y="38"/>
                  </a:cubicBezTo>
                  <a:cubicBezTo>
                    <a:pt x="68" y="34"/>
                    <a:pt x="67" y="31"/>
                    <a:pt x="66" y="28"/>
                  </a:cubicBezTo>
                  <a:cubicBezTo>
                    <a:pt x="64" y="26"/>
                    <a:pt x="61" y="23"/>
                    <a:pt x="59" y="22"/>
                  </a:cubicBezTo>
                  <a:cubicBezTo>
                    <a:pt x="56" y="20"/>
                    <a:pt x="52" y="19"/>
                    <a:pt x="48" y="19"/>
                  </a:cubicBezTo>
                  <a:cubicBezTo>
                    <a:pt x="43" y="19"/>
                    <a:pt x="40" y="20"/>
                    <a:pt x="37" y="22"/>
                  </a:cubicBezTo>
                  <a:cubicBezTo>
                    <a:pt x="34" y="23"/>
                    <a:pt x="32" y="26"/>
                    <a:pt x="30" y="28"/>
                  </a:cubicBezTo>
                  <a:cubicBezTo>
                    <a:pt x="28" y="31"/>
                    <a:pt x="27" y="34"/>
                    <a:pt x="27" y="38"/>
                  </a:cubicBezTo>
                  <a:cubicBezTo>
                    <a:pt x="26" y="41"/>
                    <a:pt x="25" y="45"/>
                    <a:pt x="25" y="49"/>
                  </a:cubicBezTo>
                  <a:cubicBezTo>
                    <a:pt x="25" y="52"/>
                    <a:pt x="26" y="56"/>
                    <a:pt x="27" y="6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32"/>
            <p:cNvSpPr>
              <a:spLocks/>
            </p:cNvSpPr>
            <p:nvPr/>
          </p:nvSpPr>
          <p:spPr bwMode="auto">
            <a:xfrm>
              <a:off x="6700872" y="5040333"/>
              <a:ext cx="229153" cy="253866"/>
            </a:xfrm>
            <a:custGeom>
              <a:avLst/>
              <a:gdLst>
                <a:gd name="T0" fmla="*/ 24 w 86"/>
                <a:gd name="T1" fmla="*/ 3 h 95"/>
                <a:gd name="T2" fmla="*/ 24 w 86"/>
                <a:gd name="T3" fmla="*/ 15 h 95"/>
                <a:gd name="T4" fmla="*/ 25 w 86"/>
                <a:gd name="T5" fmla="*/ 15 h 95"/>
                <a:gd name="T6" fmla="*/ 37 w 86"/>
                <a:gd name="T7" fmla="*/ 4 h 95"/>
                <a:gd name="T8" fmla="*/ 53 w 86"/>
                <a:gd name="T9" fmla="*/ 0 h 95"/>
                <a:gd name="T10" fmla="*/ 69 w 86"/>
                <a:gd name="T11" fmla="*/ 3 h 95"/>
                <a:gd name="T12" fmla="*/ 80 w 86"/>
                <a:gd name="T13" fmla="*/ 11 h 95"/>
                <a:gd name="T14" fmla="*/ 85 w 86"/>
                <a:gd name="T15" fmla="*/ 22 h 95"/>
                <a:gd name="T16" fmla="*/ 86 w 86"/>
                <a:gd name="T17" fmla="*/ 38 h 95"/>
                <a:gd name="T18" fmla="*/ 86 w 86"/>
                <a:gd name="T19" fmla="*/ 95 h 95"/>
                <a:gd name="T20" fmla="*/ 61 w 86"/>
                <a:gd name="T21" fmla="*/ 95 h 95"/>
                <a:gd name="T22" fmla="*/ 61 w 86"/>
                <a:gd name="T23" fmla="*/ 43 h 95"/>
                <a:gd name="T24" fmla="*/ 58 w 86"/>
                <a:gd name="T25" fmla="*/ 26 h 95"/>
                <a:gd name="T26" fmla="*/ 45 w 86"/>
                <a:gd name="T27" fmla="*/ 20 h 95"/>
                <a:gd name="T28" fmla="*/ 30 w 86"/>
                <a:gd name="T29" fmla="*/ 26 h 95"/>
                <a:gd name="T30" fmla="*/ 25 w 86"/>
                <a:gd name="T31" fmla="*/ 46 h 95"/>
                <a:gd name="T32" fmla="*/ 25 w 86"/>
                <a:gd name="T33" fmla="*/ 95 h 95"/>
                <a:gd name="T34" fmla="*/ 0 w 86"/>
                <a:gd name="T35" fmla="*/ 95 h 95"/>
                <a:gd name="T36" fmla="*/ 0 w 86"/>
                <a:gd name="T37" fmla="*/ 3 h 95"/>
                <a:gd name="T38" fmla="*/ 24 w 86"/>
                <a:gd name="T39"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95">
                  <a:moveTo>
                    <a:pt x="24" y="3"/>
                  </a:moveTo>
                  <a:cubicBezTo>
                    <a:pt x="24" y="15"/>
                    <a:pt x="24" y="15"/>
                    <a:pt x="24" y="15"/>
                  </a:cubicBezTo>
                  <a:cubicBezTo>
                    <a:pt x="25" y="15"/>
                    <a:pt x="25" y="15"/>
                    <a:pt x="25" y="15"/>
                  </a:cubicBezTo>
                  <a:cubicBezTo>
                    <a:pt x="28" y="10"/>
                    <a:pt x="32" y="6"/>
                    <a:pt x="37" y="4"/>
                  </a:cubicBezTo>
                  <a:cubicBezTo>
                    <a:pt x="42" y="1"/>
                    <a:pt x="47" y="0"/>
                    <a:pt x="53" y="0"/>
                  </a:cubicBezTo>
                  <a:cubicBezTo>
                    <a:pt x="60" y="0"/>
                    <a:pt x="65" y="1"/>
                    <a:pt x="69" y="3"/>
                  </a:cubicBezTo>
                  <a:cubicBezTo>
                    <a:pt x="74" y="5"/>
                    <a:pt x="77" y="7"/>
                    <a:pt x="80" y="11"/>
                  </a:cubicBezTo>
                  <a:cubicBezTo>
                    <a:pt x="82" y="14"/>
                    <a:pt x="84" y="18"/>
                    <a:pt x="85" y="22"/>
                  </a:cubicBezTo>
                  <a:cubicBezTo>
                    <a:pt x="86" y="27"/>
                    <a:pt x="86" y="32"/>
                    <a:pt x="86" y="38"/>
                  </a:cubicBezTo>
                  <a:cubicBezTo>
                    <a:pt x="86" y="95"/>
                    <a:pt x="86" y="95"/>
                    <a:pt x="86" y="95"/>
                  </a:cubicBezTo>
                  <a:cubicBezTo>
                    <a:pt x="61" y="95"/>
                    <a:pt x="61" y="95"/>
                    <a:pt x="61" y="95"/>
                  </a:cubicBezTo>
                  <a:cubicBezTo>
                    <a:pt x="61" y="43"/>
                    <a:pt x="61" y="43"/>
                    <a:pt x="61" y="43"/>
                  </a:cubicBezTo>
                  <a:cubicBezTo>
                    <a:pt x="61" y="35"/>
                    <a:pt x="60" y="29"/>
                    <a:pt x="58" y="26"/>
                  </a:cubicBezTo>
                  <a:cubicBezTo>
                    <a:pt x="55" y="22"/>
                    <a:pt x="51" y="20"/>
                    <a:pt x="45" y="20"/>
                  </a:cubicBezTo>
                  <a:cubicBezTo>
                    <a:pt x="38" y="20"/>
                    <a:pt x="33" y="22"/>
                    <a:pt x="30" y="26"/>
                  </a:cubicBezTo>
                  <a:cubicBezTo>
                    <a:pt x="27" y="30"/>
                    <a:pt x="25" y="37"/>
                    <a:pt x="25" y="46"/>
                  </a:cubicBezTo>
                  <a:cubicBezTo>
                    <a:pt x="25" y="95"/>
                    <a:pt x="25" y="95"/>
                    <a:pt x="25" y="95"/>
                  </a:cubicBezTo>
                  <a:cubicBezTo>
                    <a:pt x="0" y="95"/>
                    <a:pt x="0" y="95"/>
                    <a:pt x="0" y="95"/>
                  </a:cubicBezTo>
                  <a:cubicBezTo>
                    <a:pt x="0" y="3"/>
                    <a:pt x="0" y="3"/>
                    <a:pt x="0" y="3"/>
                  </a:cubicBezTo>
                  <a:lnTo>
                    <a:pt x="24" y="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33"/>
            <p:cNvSpPr>
              <a:spLocks noEditPoints="1"/>
            </p:cNvSpPr>
            <p:nvPr/>
          </p:nvSpPr>
          <p:spPr bwMode="auto">
            <a:xfrm>
              <a:off x="7006410" y="5144800"/>
              <a:ext cx="149399" cy="151646"/>
            </a:xfrm>
            <a:custGeom>
              <a:avLst/>
              <a:gdLst>
                <a:gd name="T0" fmla="*/ 28 w 56"/>
                <a:gd name="T1" fmla="*/ 57 h 57"/>
                <a:gd name="T2" fmla="*/ 0 w 56"/>
                <a:gd name="T3" fmla="*/ 28 h 57"/>
                <a:gd name="T4" fmla="*/ 28 w 56"/>
                <a:gd name="T5" fmla="*/ 0 h 57"/>
                <a:gd name="T6" fmla="*/ 56 w 56"/>
                <a:gd name="T7" fmla="*/ 28 h 57"/>
                <a:gd name="T8" fmla="*/ 28 w 56"/>
                <a:gd name="T9" fmla="*/ 57 h 57"/>
                <a:gd name="T10" fmla="*/ 28 w 56"/>
                <a:gd name="T11" fmla="*/ 5 h 57"/>
                <a:gd name="T12" fmla="*/ 6 w 56"/>
                <a:gd name="T13" fmla="*/ 28 h 57"/>
                <a:gd name="T14" fmla="*/ 28 w 56"/>
                <a:gd name="T15" fmla="*/ 52 h 57"/>
                <a:gd name="T16" fmla="*/ 50 w 56"/>
                <a:gd name="T17" fmla="*/ 28 h 57"/>
                <a:gd name="T18" fmla="*/ 28 w 56"/>
                <a:gd name="T19" fmla="*/ 5 h 57"/>
                <a:gd name="T20" fmla="*/ 22 w 56"/>
                <a:gd name="T21" fmla="*/ 45 h 57"/>
                <a:gd name="T22" fmla="*/ 17 w 56"/>
                <a:gd name="T23" fmla="*/ 45 h 57"/>
                <a:gd name="T24" fmla="*/ 17 w 56"/>
                <a:gd name="T25" fmla="*/ 13 h 57"/>
                <a:gd name="T26" fmla="*/ 29 w 56"/>
                <a:gd name="T27" fmla="*/ 13 h 57"/>
                <a:gd name="T28" fmla="*/ 41 w 56"/>
                <a:gd name="T29" fmla="*/ 22 h 57"/>
                <a:gd name="T30" fmla="*/ 32 w 56"/>
                <a:gd name="T31" fmla="*/ 31 h 57"/>
                <a:gd name="T32" fmla="*/ 41 w 56"/>
                <a:gd name="T33" fmla="*/ 45 h 57"/>
                <a:gd name="T34" fmla="*/ 35 w 56"/>
                <a:gd name="T35" fmla="*/ 45 h 57"/>
                <a:gd name="T36" fmla="*/ 27 w 56"/>
                <a:gd name="T37" fmla="*/ 31 h 57"/>
                <a:gd name="T38" fmla="*/ 22 w 56"/>
                <a:gd name="T39" fmla="*/ 31 h 57"/>
                <a:gd name="T40" fmla="*/ 22 w 56"/>
                <a:gd name="T41" fmla="*/ 45 h 57"/>
                <a:gd name="T42" fmla="*/ 28 w 56"/>
                <a:gd name="T43" fmla="*/ 27 h 57"/>
                <a:gd name="T44" fmla="*/ 36 w 56"/>
                <a:gd name="T45" fmla="*/ 22 h 57"/>
                <a:gd name="T46" fmla="*/ 29 w 56"/>
                <a:gd name="T47" fmla="*/ 17 h 57"/>
                <a:gd name="T48" fmla="*/ 22 w 56"/>
                <a:gd name="T49" fmla="*/ 17 h 57"/>
                <a:gd name="T50" fmla="*/ 22 w 56"/>
                <a:gd name="T51" fmla="*/ 27 h 57"/>
                <a:gd name="T52" fmla="*/ 28 w 56"/>
                <a:gd name="T53" fmla="*/ 2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57">
                  <a:moveTo>
                    <a:pt x="28" y="57"/>
                  </a:moveTo>
                  <a:cubicBezTo>
                    <a:pt x="12" y="57"/>
                    <a:pt x="0" y="45"/>
                    <a:pt x="0" y="28"/>
                  </a:cubicBezTo>
                  <a:cubicBezTo>
                    <a:pt x="0" y="11"/>
                    <a:pt x="13" y="0"/>
                    <a:pt x="28" y="0"/>
                  </a:cubicBezTo>
                  <a:cubicBezTo>
                    <a:pt x="43" y="0"/>
                    <a:pt x="56" y="11"/>
                    <a:pt x="56" y="28"/>
                  </a:cubicBezTo>
                  <a:cubicBezTo>
                    <a:pt x="56" y="45"/>
                    <a:pt x="43" y="57"/>
                    <a:pt x="28" y="57"/>
                  </a:cubicBezTo>
                  <a:close/>
                  <a:moveTo>
                    <a:pt x="28" y="5"/>
                  </a:moveTo>
                  <a:cubicBezTo>
                    <a:pt x="16" y="5"/>
                    <a:pt x="6" y="14"/>
                    <a:pt x="6" y="28"/>
                  </a:cubicBezTo>
                  <a:cubicBezTo>
                    <a:pt x="6" y="41"/>
                    <a:pt x="14" y="52"/>
                    <a:pt x="28" y="52"/>
                  </a:cubicBezTo>
                  <a:cubicBezTo>
                    <a:pt x="40" y="52"/>
                    <a:pt x="50" y="42"/>
                    <a:pt x="50" y="28"/>
                  </a:cubicBezTo>
                  <a:cubicBezTo>
                    <a:pt x="50" y="14"/>
                    <a:pt x="40" y="5"/>
                    <a:pt x="28" y="5"/>
                  </a:cubicBezTo>
                  <a:close/>
                  <a:moveTo>
                    <a:pt x="22" y="45"/>
                  </a:moveTo>
                  <a:cubicBezTo>
                    <a:pt x="17" y="45"/>
                    <a:pt x="17" y="45"/>
                    <a:pt x="17" y="45"/>
                  </a:cubicBezTo>
                  <a:cubicBezTo>
                    <a:pt x="17" y="13"/>
                    <a:pt x="17" y="13"/>
                    <a:pt x="17" y="13"/>
                  </a:cubicBezTo>
                  <a:cubicBezTo>
                    <a:pt x="29" y="13"/>
                    <a:pt x="29" y="13"/>
                    <a:pt x="29" y="13"/>
                  </a:cubicBezTo>
                  <a:cubicBezTo>
                    <a:pt x="37" y="13"/>
                    <a:pt x="41" y="16"/>
                    <a:pt x="41" y="22"/>
                  </a:cubicBezTo>
                  <a:cubicBezTo>
                    <a:pt x="41" y="28"/>
                    <a:pt x="37" y="30"/>
                    <a:pt x="32" y="31"/>
                  </a:cubicBezTo>
                  <a:cubicBezTo>
                    <a:pt x="41" y="45"/>
                    <a:pt x="41" y="45"/>
                    <a:pt x="41" y="45"/>
                  </a:cubicBezTo>
                  <a:cubicBezTo>
                    <a:pt x="35" y="45"/>
                    <a:pt x="35" y="45"/>
                    <a:pt x="35" y="45"/>
                  </a:cubicBezTo>
                  <a:cubicBezTo>
                    <a:pt x="27" y="31"/>
                    <a:pt x="27" y="31"/>
                    <a:pt x="27" y="31"/>
                  </a:cubicBezTo>
                  <a:cubicBezTo>
                    <a:pt x="22" y="31"/>
                    <a:pt x="22" y="31"/>
                    <a:pt x="22" y="31"/>
                  </a:cubicBezTo>
                  <a:lnTo>
                    <a:pt x="22" y="45"/>
                  </a:lnTo>
                  <a:close/>
                  <a:moveTo>
                    <a:pt x="28" y="27"/>
                  </a:moveTo>
                  <a:cubicBezTo>
                    <a:pt x="32" y="27"/>
                    <a:pt x="36" y="26"/>
                    <a:pt x="36" y="22"/>
                  </a:cubicBezTo>
                  <a:cubicBezTo>
                    <a:pt x="36" y="18"/>
                    <a:pt x="32" y="17"/>
                    <a:pt x="29" y="17"/>
                  </a:cubicBezTo>
                  <a:cubicBezTo>
                    <a:pt x="22" y="17"/>
                    <a:pt x="22" y="17"/>
                    <a:pt x="22" y="17"/>
                  </a:cubicBezTo>
                  <a:cubicBezTo>
                    <a:pt x="22" y="27"/>
                    <a:pt x="22" y="27"/>
                    <a:pt x="22" y="27"/>
                  </a:cubicBezTo>
                  <a:lnTo>
                    <a:pt x="28" y="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Rectangle 34"/>
            <p:cNvSpPr>
              <a:spLocks noChangeArrowheads="1"/>
            </p:cNvSpPr>
            <p:nvPr/>
          </p:nvSpPr>
          <p:spPr bwMode="auto">
            <a:xfrm>
              <a:off x="4377885" y="5698588"/>
              <a:ext cx="53918" cy="33811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35"/>
            <p:cNvSpPr>
              <a:spLocks noEditPoints="1"/>
            </p:cNvSpPr>
            <p:nvPr/>
          </p:nvSpPr>
          <p:spPr bwMode="auto">
            <a:xfrm>
              <a:off x="4492461" y="5698588"/>
              <a:ext cx="52795" cy="338114"/>
            </a:xfrm>
            <a:custGeom>
              <a:avLst/>
              <a:gdLst>
                <a:gd name="T0" fmla="*/ 0 w 47"/>
                <a:gd name="T1" fmla="*/ 0 h 301"/>
                <a:gd name="T2" fmla="*/ 47 w 47"/>
                <a:gd name="T3" fmla="*/ 0 h 301"/>
                <a:gd name="T4" fmla="*/ 47 w 47"/>
                <a:gd name="T5" fmla="*/ 45 h 301"/>
                <a:gd name="T6" fmla="*/ 0 w 47"/>
                <a:gd name="T7" fmla="*/ 45 h 301"/>
                <a:gd name="T8" fmla="*/ 0 w 47"/>
                <a:gd name="T9" fmla="*/ 0 h 301"/>
                <a:gd name="T10" fmla="*/ 0 w 47"/>
                <a:gd name="T11" fmla="*/ 83 h 301"/>
                <a:gd name="T12" fmla="*/ 47 w 47"/>
                <a:gd name="T13" fmla="*/ 83 h 301"/>
                <a:gd name="T14" fmla="*/ 47 w 47"/>
                <a:gd name="T15" fmla="*/ 301 h 301"/>
                <a:gd name="T16" fmla="*/ 0 w 47"/>
                <a:gd name="T17" fmla="*/ 301 h 301"/>
                <a:gd name="T18" fmla="*/ 0 w 47"/>
                <a:gd name="T19" fmla="*/ 8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301">
                  <a:moveTo>
                    <a:pt x="0" y="0"/>
                  </a:moveTo>
                  <a:lnTo>
                    <a:pt x="47" y="0"/>
                  </a:lnTo>
                  <a:lnTo>
                    <a:pt x="47" y="45"/>
                  </a:lnTo>
                  <a:lnTo>
                    <a:pt x="0" y="45"/>
                  </a:lnTo>
                  <a:lnTo>
                    <a:pt x="0" y="0"/>
                  </a:lnTo>
                  <a:close/>
                  <a:moveTo>
                    <a:pt x="0" y="83"/>
                  </a:moveTo>
                  <a:lnTo>
                    <a:pt x="47" y="83"/>
                  </a:lnTo>
                  <a:lnTo>
                    <a:pt x="47" y="301"/>
                  </a:lnTo>
                  <a:lnTo>
                    <a:pt x="0" y="301"/>
                  </a:lnTo>
                  <a:lnTo>
                    <a:pt x="0" y="8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36"/>
            <p:cNvSpPr>
              <a:spLocks/>
            </p:cNvSpPr>
            <p:nvPr/>
          </p:nvSpPr>
          <p:spPr bwMode="auto">
            <a:xfrm>
              <a:off x="4580079" y="5698588"/>
              <a:ext cx="146029" cy="338114"/>
            </a:xfrm>
            <a:custGeom>
              <a:avLst/>
              <a:gdLst>
                <a:gd name="T0" fmla="*/ 0 w 55"/>
                <a:gd name="T1" fmla="*/ 35 h 127"/>
                <a:gd name="T2" fmla="*/ 15 w 55"/>
                <a:gd name="T3" fmla="*/ 35 h 127"/>
                <a:gd name="T4" fmla="*/ 15 w 55"/>
                <a:gd name="T5" fmla="*/ 28 h 127"/>
                <a:gd name="T6" fmla="*/ 41 w 55"/>
                <a:gd name="T7" fmla="*/ 0 h 127"/>
                <a:gd name="T8" fmla="*/ 55 w 55"/>
                <a:gd name="T9" fmla="*/ 1 h 127"/>
                <a:gd name="T10" fmla="*/ 55 w 55"/>
                <a:gd name="T11" fmla="*/ 17 h 127"/>
                <a:gd name="T12" fmla="*/ 46 w 55"/>
                <a:gd name="T13" fmla="*/ 16 h 127"/>
                <a:gd name="T14" fmla="*/ 36 w 55"/>
                <a:gd name="T15" fmla="*/ 26 h 127"/>
                <a:gd name="T16" fmla="*/ 36 w 55"/>
                <a:gd name="T17" fmla="*/ 35 h 127"/>
                <a:gd name="T18" fmla="*/ 53 w 55"/>
                <a:gd name="T19" fmla="*/ 35 h 127"/>
                <a:gd name="T20" fmla="*/ 53 w 55"/>
                <a:gd name="T21" fmla="*/ 50 h 127"/>
                <a:gd name="T22" fmla="*/ 36 w 55"/>
                <a:gd name="T23" fmla="*/ 50 h 127"/>
                <a:gd name="T24" fmla="*/ 36 w 55"/>
                <a:gd name="T25" fmla="*/ 127 h 127"/>
                <a:gd name="T26" fmla="*/ 15 w 55"/>
                <a:gd name="T27" fmla="*/ 127 h 127"/>
                <a:gd name="T28" fmla="*/ 15 w 55"/>
                <a:gd name="T29" fmla="*/ 50 h 127"/>
                <a:gd name="T30" fmla="*/ 0 w 55"/>
                <a:gd name="T31" fmla="*/ 50 h 127"/>
                <a:gd name="T32" fmla="*/ 0 w 55"/>
                <a:gd name="T33" fmla="*/ 35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127">
                  <a:moveTo>
                    <a:pt x="0" y="35"/>
                  </a:moveTo>
                  <a:cubicBezTo>
                    <a:pt x="15" y="35"/>
                    <a:pt x="15" y="35"/>
                    <a:pt x="15" y="35"/>
                  </a:cubicBezTo>
                  <a:cubicBezTo>
                    <a:pt x="15" y="28"/>
                    <a:pt x="15" y="28"/>
                    <a:pt x="15" y="28"/>
                  </a:cubicBezTo>
                  <a:cubicBezTo>
                    <a:pt x="15" y="4"/>
                    <a:pt x="28" y="0"/>
                    <a:pt x="41" y="0"/>
                  </a:cubicBezTo>
                  <a:cubicBezTo>
                    <a:pt x="47" y="0"/>
                    <a:pt x="52" y="0"/>
                    <a:pt x="55" y="1"/>
                  </a:cubicBezTo>
                  <a:cubicBezTo>
                    <a:pt x="55" y="17"/>
                    <a:pt x="55" y="17"/>
                    <a:pt x="55" y="17"/>
                  </a:cubicBezTo>
                  <a:cubicBezTo>
                    <a:pt x="52" y="16"/>
                    <a:pt x="50" y="16"/>
                    <a:pt x="46" y="16"/>
                  </a:cubicBezTo>
                  <a:cubicBezTo>
                    <a:pt x="40" y="16"/>
                    <a:pt x="36" y="18"/>
                    <a:pt x="36" y="26"/>
                  </a:cubicBezTo>
                  <a:cubicBezTo>
                    <a:pt x="36" y="35"/>
                    <a:pt x="36" y="35"/>
                    <a:pt x="36" y="35"/>
                  </a:cubicBezTo>
                  <a:cubicBezTo>
                    <a:pt x="53" y="35"/>
                    <a:pt x="53" y="35"/>
                    <a:pt x="53" y="35"/>
                  </a:cubicBezTo>
                  <a:cubicBezTo>
                    <a:pt x="53" y="50"/>
                    <a:pt x="53" y="50"/>
                    <a:pt x="53" y="50"/>
                  </a:cubicBezTo>
                  <a:cubicBezTo>
                    <a:pt x="36" y="50"/>
                    <a:pt x="36" y="50"/>
                    <a:pt x="36" y="50"/>
                  </a:cubicBezTo>
                  <a:cubicBezTo>
                    <a:pt x="36" y="127"/>
                    <a:pt x="36" y="127"/>
                    <a:pt x="36" y="127"/>
                  </a:cubicBezTo>
                  <a:cubicBezTo>
                    <a:pt x="15" y="127"/>
                    <a:pt x="15" y="127"/>
                    <a:pt x="15" y="127"/>
                  </a:cubicBezTo>
                  <a:cubicBezTo>
                    <a:pt x="15" y="50"/>
                    <a:pt x="15" y="50"/>
                    <a:pt x="15" y="50"/>
                  </a:cubicBezTo>
                  <a:cubicBezTo>
                    <a:pt x="0" y="50"/>
                    <a:pt x="0" y="50"/>
                    <a:pt x="0" y="50"/>
                  </a:cubicBezTo>
                  <a:lnTo>
                    <a:pt x="0" y="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37"/>
            <p:cNvSpPr>
              <a:spLocks noEditPoints="1"/>
            </p:cNvSpPr>
            <p:nvPr/>
          </p:nvSpPr>
          <p:spPr bwMode="auto">
            <a:xfrm>
              <a:off x="4742958" y="5786205"/>
              <a:ext cx="243756" cy="258359"/>
            </a:xfrm>
            <a:custGeom>
              <a:avLst/>
              <a:gdLst>
                <a:gd name="T0" fmla="*/ 20 w 92"/>
                <a:gd name="T1" fmla="*/ 54 h 97"/>
                <a:gd name="T2" fmla="*/ 45 w 92"/>
                <a:gd name="T3" fmla="*/ 81 h 97"/>
                <a:gd name="T4" fmla="*/ 68 w 92"/>
                <a:gd name="T5" fmla="*/ 66 h 97"/>
                <a:gd name="T6" fmla="*/ 87 w 92"/>
                <a:gd name="T7" fmla="*/ 66 h 97"/>
                <a:gd name="T8" fmla="*/ 45 w 92"/>
                <a:gd name="T9" fmla="*/ 97 h 97"/>
                <a:gd name="T10" fmla="*/ 0 w 92"/>
                <a:gd name="T11" fmla="*/ 48 h 97"/>
                <a:gd name="T12" fmla="*/ 45 w 92"/>
                <a:gd name="T13" fmla="*/ 0 h 97"/>
                <a:gd name="T14" fmla="*/ 88 w 92"/>
                <a:gd name="T15" fmla="*/ 54 h 97"/>
                <a:gd name="T16" fmla="*/ 20 w 92"/>
                <a:gd name="T17" fmla="*/ 54 h 97"/>
                <a:gd name="T18" fmla="*/ 68 w 92"/>
                <a:gd name="T19" fmla="*/ 40 h 97"/>
                <a:gd name="T20" fmla="*/ 45 w 92"/>
                <a:gd name="T21" fmla="*/ 16 h 97"/>
                <a:gd name="T22" fmla="*/ 20 w 92"/>
                <a:gd name="T23" fmla="*/ 40 h 97"/>
                <a:gd name="T24" fmla="*/ 68 w 92"/>
                <a:gd name="T25" fmla="*/ 4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7">
                  <a:moveTo>
                    <a:pt x="20" y="54"/>
                  </a:moveTo>
                  <a:cubicBezTo>
                    <a:pt x="20" y="68"/>
                    <a:pt x="28" y="81"/>
                    <a:pt x="45" y="81"/>
                  </a:cubicBezTo>
                  <a:cubicBezTo>
                    <a:pt x="57" y="81"/>
                    <a:pt x="64" y="76"/>
                    <a:pt x="68" y="66"/>
                  </a:cubicBezTo>
                  <a:cubicBezTo>
                    <a:pt x="87" y="66"/>
                    <a:pt x="87" y="66"/>
                    <a:pt x="87" y="66"/>
                  </a:cubicBezTo>
                  <a:cubicBezTo>
                    <a:pt x="82" y="86"/>
                    <a:pt x="65" y="97"/>
                    <a:pt x="45" y="97"/>
                  </a:cubicBezTo>
                  <a:cubicBezTo>
                    <a:pt x="16" y="97"/>
                    <a:pt x="0" y="77"/>
                    <a:pt x="0" y="48"/>
                  </a:cubicBezTo>
                  <a:cubicBezTo>
                    <a:pt x="0" y="22"/>
                    <a:pt x="17" y="0"/>
                    <a:pt x="45" y="0"/>
                  </a:cubicBezTo>
                  <a:cubicBezTo>
                    <a:pt x="74" y="0"/>
                    <a:pt x="92" y="26"/>
                    <a:pt x="88" y="54"/>
                  </a:cubicBezTo>
                  <a:lnTo>
                    <a:pt x="20" y="54"/>
                  </a:lnTo>
                  <a:close/>
                  <a:moveTo>
                    <a:pt x="68" y="40"/>
                  </a:moveTo>
                  <a:cubicBezTo>
                    <a:pt x="67" y="27"/>
                    <a:pt x="58" y="16"/>
                    <a:pt x="45" y="16"/>
                  </a:cubicBezTo>
                  <a:cubicBezTo>
                    <a:pt x="31" y="16"/>
                    <a:pt x="21" y="26"/>
                    <a:pt x="20" y="40"/>
                  </a:cubicBezTo>
                  <a:lnTo>
                    <a:pt x="68" y="4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38"/>
            <p:cNvSpPr>
              <a:spLocks noEditPoints="1"/>
            </p:cNvSpPr>
            <p:nvPr/>
          </p:nvSpPr>
          <p:spPr bwMode="auto">
            <a:xfrm>
              <a:off x="5149593" y="5698588"/>
              <a:ext cx="31452" cy="338114"/>
            </a:xfrm>
            <a:custGeom>
              <a:avLst/>
              <a:gdLst>
                <a:gd name="T0" fmla="*/ 0 w 28"/>
                <a:gd name="T1" fmla="*/ 0 h 301"/>
                <a:gd name="T2" fmla="*/ 28 w 28"/>
                <a:gd name="T3" fmla="*/ 0 h 301"/>
                <a:gd name="T4" fmla="*/ 28 w 28"/>
                <a:gd name="T5" fmla="*/ 43 h 301"/>
                <a:gd name="T6" fmla="*/ 0 w 28"/>
                <a:gd name="T7" fmla="*/ 43 h 301"/>
                <a:gd name="T8" fmla="*/ 0 w 28"/>
                <a:gd name="T9" fmla="*/ 0 h 301"/>
                <a:gd name="T10" fmla="*/ 0 w 28"/>
                <a:gd name="T11" fmla="*/ 83 h 301"/>
                <a:gd name="T12" fmla="*/ 28 w 28"/>
                <a:gd name="T13" fmla="*/ 83 h 301"/>
                <a:gd name="T14" fmla="*/ 28 w 28"/>
                <a:gd name="T15" fmla="*/ 301 h 301"/>
                <a:gd name="T16" fmla="*/ 0 w 28"/>
                <a:gd name="T17" fmla="*/ 301 h 301"/>
                <a:gd name="T18" fmla="*/ 0 w 28"/>
                <a:gd name="T19" fmla="*/ 8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301">
                  <a:moveTo>
                    <a:pt x="0" y="0"/>
                  </a:moveTo>
                  <a:lnTo>
                    <a:pt x="28" y="0"/>
                  </a:lnTo>
                  <a:lnTo>
                    <a:pt x="28" y="43"/>
                  </a:lnTo>
                  <a:lnTo>
                    <a:pt x="0" y="43"/>
                  </a:lnTo>
                  <a:lnTo>
                    <a:pt x="0" y="0"/>
                  </a:lnTo>
                  <a:close/>
                  <a:moveTo>
                    <a:pt x="0" y="83"/>
                  </a:moveTo>
                  <a:lnTo>
                    <a:pt x="28" y="83"/>
                  </a:lnTo>
                  <a:lnTo>
                    <a:pt x="28" y="301"/>
                  </a:lnTo>
                  <a:lnTo>
                    <a:pt x="0" y="301"/>
                  </a:lnTo>
                  <a:lnTo>
                    <a:pt x="0" y="8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39"/>
            <p:cNvSpPr>
              <a:spLocks/>
            </p:cNvSpPr>
            <p:nvPr/>
          </p:nvSpPr>
          <p:spPr bwMode="auto">
            <a:xfrm>
              <a:off x="5223731" y="5786205"/>
              <a:ext cx="198824" cy="258359"/>
            </a:xfrm>
            <a:custGeom>
              <a:avLst/>
              <a:gdLst>
                <a:gd name="T0" fmla="*/ 60 w 75"/>
                <a:gd name="T1" fmla="*/ 29 h 97"/>
                <a:gd name="T2" fmla="*/ 36 w 75"/>
                <a:gd name="T3" fmla="*/ 9 h 97"/>
                <a:gd name="T4" fmla="*/ 14 w 75"/>
                <a:gd name="T5" fmla="*/ 25 h 97"/>
                <a:gd name="T6" fmla="*/ 33 w 75"/>
                <a:gd name="T7" fmla="*/ 41 h 97"/>
                <a:gd name="T8" fmla="*/ 48 w 75"/>
                <a:gd name="T9" fmla="*/ 44 h 97"/>
                <a:gd name="T10" fmla="*/ 75 w 75"/>
                <a:gd name="T11" fmla="*/ 69 h 97"/>
                <a:gd name="T12" fmla="*/ 38 w 75"/>
                <a:gd name="T13" fmla="*/ 97 h 97"/>
                <a:gd name="T14" fmla="*/ 0 w 75"/>
                <a:gd name="T15" fmla="*/ 65 h 97"/>
                <a:gd name="T16" fmla="*/ 11 w 75"/>
                <a:gd name="T17" fmla="*/ 65 h 97"/>
                <a:gd name="T18" fmla="*/ 38 w 75"/>
                <a:gd name="T19" fmla="*/ 88 h 97"/>
                <a:gd name="T20" fmla="*/ 63 w 75"/>
                <a:gd name="T21" fmla="*/ 70 h 97"/>
                <a:gd name="T22" fmla="*/ 43 w 75"/>
                <a:gd name="T23" fmla="*/ 53 h 97"/>
                <a:gd name="T24" fmla="*/ 29 w 75"/>
                <a:gd name="T25" fmla="*/ 50 h 97"/>
                <a:gd name="T26" fmla="*/ 3 w 75"/>
                <a:gd name="T27" fmla="*/ 26 h 97"/>
                <a:gd name="T28" fmla="*/ 38 w 75"/>
                <a:gd name="T29" fmla="*/ 0 h 97"/>
                <a:gd name="T30" fmla="*/ 71 w 75"/>
                <a:gd name="T31" fmla="*/ 29 h 97"/>
                <a:gd name="T32" fmla="*/ 60 w 75"/>
                <a:gd name="T33" fmla="*/ 2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97">
                  <a:moveTo>
                    <a:pt x="60" y="29"/>
                  </a:moveTo>
                  <a:cubicBezTo>
                    <a:pt x="60" y="15"/>
                    <a:pt x="49" y="9"/>
                    <a:pt x="36" y="9"/>
                  </a:cubicBezTo>
                  <a:cubicBezTo>
                    <a:pt x="26" y="9"/>
                    <a:pt x="14" y="13"/>
                    <a:pt x="14" y="25"/>
                  </a:cubicBezTo>
                  <a:cubicBezTo>
                    <a:pt x="14" y="35"/>
                    <a:pt x="26" y="39"/>
                    <a:pt x="33" y="41"/>
                  </a:cubicBezTo>
                  <a:cubicBezTo>
                    <a:pt x="48" y="44"/>
                    <a:pt x="48" y="44"/>
                    <a:pt x="48" y="44"/>
                  </a:cubicBezTo>
                  <a:cubicBezTo>
                    <a:pt x="61" y="46"/>
                    <a:pt x="75" y="53"/>
                    <a:pt x="75" y="69"/>
                  </a:cubicBezTo>
                  <a:cubicBezTo>
                    <a:pt x="75" y="89"/>
                    <a:pt x="55" y="97"/>
                    <a:pt x="38" y="97"/>
                  </a:cubicBezTo>
                  <a:cubicBezTo>
                    <a:pt x="16" y="97"/>
                    <a:pt x="2" y="87"/>
                    <a:pt x="0" y="65"/>
                  </a:cubicBezTo>
                  <a:cubicBezTo>
                    <a:pt x="11" y="65"/>
                    <a:pt x="11" y="65"/>
                    <a:pt x="11" y="65"/>
                  </a:cubicBezTo>
                  <a:cubicBezTo>
                    <a:pt x="12" y="80"/>
                    <a:pt x="23" y="88"/>
                    <a:pt x="38" y="88"/>
                  </a:cubicBezTo>
                  <a:cubicBezTo>
                    <a:pt x="49" y="88"/>
                    <a:pt x="63" y="83"/>
                    <a:pt x="63" y="70"/>
                  </a:cubicBezTo>
                  <a:cubicBezTo>
                    <a:pt x="63" y="59"/>
                    <a:pt x="53" y="56"/>
                    <a:pt x="43" y="53"/>
                  </a:cubicBezTo>
                  <a:cubicBezTo>
                    <a:pt x="29" y="50"/>
                    <a:pt x="29" y="50"/>
                    <a:pt x="29" y="50"/>
                  </a:cubicBezTo>
                  <a:cubicBezTo>
                    <a:pt x="14" y="46"/>
                    <a:pt x="3" y="41"/>
                    <a:pt x="3" y="26"/>
                  </a:cubicBezTo>
                  <a:cubicBezTo>
                    <a:pt x="3" y="7"/>
                    <a:pt x="22" y="0"/>
                    <a:pt x="38" y="0"/>
                  </a:cubicBezTo>
                  <a:cubicBezTo>
                    <a:pt x="56" y="0"/>
                    <a:pt x="71" y="9"/>
                    <a:pt x="71" y="29"/>
                  </a:cubicBezTo>
                  <a:lnTo>
                    <a:pt x="60" y="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40"/>
            <p:cNvSpPr>
              <a:spLocks/>
            </p:cNvSpPr>
            <p:nvPr/>
          </p:nvSpPr>
          <p:spPr bwMode="auto">
            <a:xfrm>
              <a:off x="5571954" y="5791822"/>
              <a:ext cx="342607" cy="244880"/>
            </a:xfrm>
            <a:custGeom>
              <a:avLst/>
              <a:gdLst>
                <a:gd name="T0" fmla="*/ 0 w 305"/>
                <a:gd name="T1" fmla="*/ 0 h 218"/>
                <a:gd name="T2" fmla="*/ 28 w 305"/>
                <a:gd name="T3" fmla="*/ 0 h 218"/>
                <a:gd name="T4" fmla="*/ 85 w 305"/>
                <a:gd name="T5" fmla="*/ 187 h 218"/>
                <a:gd name="T6" fmla="*/ 85 w 305"/>
                <a:gd name="T7" fmla="*/ 187 h 218"/>
                <a:gd name="T8" fmla="*/ 137 w 305"/>
                <a:gd name="T9" fmla="*/ 0 h 218"/>
                <a:gd name="T10" fmla="*/ 168 w 305"/>
                <a:gd name="T11" fmla="*/ 0 h 218"/>
                <a:gd name="T12" fmla="*/ 222 w 305"/>
                <a:gd name="T13" fmla="*/ 187 h 218"/>
                <a:gd name="T14" fmla="*/ 222 w 305"/>
                <a:gd name="T15" fmla="*/ 187 h 218"/>
                <a:gd name="T16" fmla="*/ 279 w 305"/>
                <a:gd name="T17" fmla="*/ 0 h 218"/>
                <a:gd name="T18" fmla="*/ 305 w 305"/>
                <a:gd name="T19" fmla="*/ 0 h 218"/>
                <a:gd name="T20" fmla="*/ 236 w 305"/>
                <a:gd name="T21" fmla="*/ 218 h 218"/>
                <a:gd name="T22" fmla="*/ 208 w 305"/>
                <a:gd name="T23" fmla="*/ 218 h 218"/>
                <a:gd name="T24" fmla="*/ 154 w 305"/>
                <a:gd name="T25" fmla="*/ 35 h 218"/>
                <a:gd name="T26" fmla="*/ 154 w 305"/>
                <a:gd name="T27" fmla="*/ 35 h 218"/>
                <a:gd name="T28" fmla="*/ 99 w 305"/>
                <a:gd name="T29" fmla="*/ 218 h 218"/>
                <a:gd name="T30" fmla="*/ 71 w 305"/>
                <a:gd name="T31" fmla="*/ 218 h 218"/>
                <a:gd name="T32" fmla="*/ 0 w 305"/>
                <a:gd name="T33"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5" h="218">
                  <a:moveTo>
                    <a:pt x="0" y="0"/>
                  </a:moveTo>
                  <a:lnTo>
                    <a:pt x="28" y="0"/>
                  </a:lnTo>
                  <a:lnTo>
                    <a:pt x="85" y="187"/>
                  </a:lnTo>
                  <a:lnTo>
                    <a:pt x="85" y="187"/>
                  </a:lnTo>
                  <a:lnTo>
                    <a:pt x="137" y="0"/>
                  </a:lnTo>
                  <a:lnTo>
                    <a:pt x="168" y="0"/>
                  </a:lnTo>
                  <a:lnTo>
                    <a:pt x="222" y="187"/>
                  </a:lnTo>
                  <a:lnTo>
                    <a:pt x="222" y="187"/>
                  </a:lnTo>
                  <a:lnTo>
                    <a:pt x="279" y="0"/>
                  </a:lnTo>
                  <a:lnTo>
                    <a:pt x="305" y="0"/>
                  </a:lnTo>
                  <a:lnTo>
                    <a:pt x="236" y="218"/>
                  </a:lnTo>
                  <a:lnTo>
                    <a:pt x="208" y="218"/>
                  </a:lnTo>
                  <a:lnTo>
                    <a:pt x="154" y="35"/>
                  </a:lnTo>
                  <a:lnTo>
                    <a:pt x="154" y="35"/>
                  </a:lnTo>
                  <a:lnTo>
                    <a:pt x="99" y="218"/>
                  </a:lnTo>
                  <a:lnTo>
                    <a:pt x="71" y="218"/>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41"/>
            <p:cNvSpPr>
              <a:spLocks/>
            </p:cNvSpPr>
            <p:nvPr/>
          </p:nvSpPr>
          <p:spPr bwMode="auto">
            <a:xfrm>
              <a:off x="5946013" y="5698588"/>
              <a:ext cx="199948" cy="338114"/>
            </a:xfrm>
            <a:custGeom>
              <a:avLst/>
              <a:gdLst>
                <a:gd name="T0" fmla="*/ 0 w 75"/>
                <a:gd name="T1" fmla="*/ 0 h 127"/>
                <a:gd name="T2" fmla="*/ 12 w 75"/>
                <a:gd name="T3" fmla="*/ 0 h 127"/>
                <a:gd name="T4" fmla="*/ 12 w 75"/>
                <a:gd name="T5" fmla="*/ 51 h 127"/>
                <a:gd name="T6" fmla="*/ 12 w 75"/>
                <a:gd name="T7" fmla="*/ 51 h 127"/>
                <a:gd name="T8" fmla="*/ 41 w 75"/>
                <a:gd name="T9" fmla="*/ 33 h 127"/>
                <a:gd name="T10" fmla="*/ 75 w 75"/>
                <a:gd name="T11" fmla="*/ 68 h 127"/>
                <a:gd name="T12" fmla="*/ 75 w 75"/>
                <a:gd name="T13" fmla="*/ 127 h 127"/>
                <a:gd name="T14" fmla="*/ 64 w 75"/>
                <a:gd name="T15" fmla="*/ 127 h 127"/>
                <a:gd name="T16" fmla="*/ 64 w 75"/>
                <a:gd name="T17" fmla="*/ 70 h 127"/>
                <a:gd name="T18" fmla="*/ 40 w 75"/>
                <a:gd name="T19" fmla="*/ 42 h 127"/>
                <a:gd name="T20" fmla="*/ 12 w 75"/>
                <a:gd name="T21" fmla="*/ 74 h 127"/>
                <a:gd name="T22" fmla="*/ 12 w 75"/>
                <a:gd name="T23" fmla="*/ 127 h 127"/>
                <a:gd name="T24" fmla="*/ 0 w 75"/>
                <a:gd name="T25" fmla="*/ 127 h 127"/>
                <a:gd name="T26" fmla="*/ 0 w 75"/>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127">
                  <a:moveTo>
                    <a:pt x="0" y="0"/>
                  </a:moveTo>
                  <a:cubicBezTo>
                    <a:pt x="12" y="0"/>
                    <a:pt x="12" y="0"/>
                    <a:pt x="12" y="0"/>
                  </a:cubicBezTo>
                  <a:cubicBezTo>
                    <a:pt x="12" y="51"/>
                    <a:pt x="12" y="51"/>
                    <a:pt x="12" y="51"/>
                  </a:cubicBezTo>
                  <a:cubicBezTo>
                    <a:pt x="12" y="51"/>
                    <a:pt x="12" y="51"/>
                    <a:pt x="12" y="51"/>
                  </a:cubicBezTo>
                  <a:cubicBezTo>
                    <a:pt x="16" y="40"/>
                    <a:pt x="28" y="33"/>
                    <a:pt x="41" y="33"/>
                  </a:cubicBezTo>
                  <a:cubicBezTo>
                    <a:pt x="67" y="33"/>
                    <a:pt x="75" y="46"/>
                    <a:pt x="75" y="68"/>
                  </a:cubicBezTo>
                  <a:cubicBezTo>
                    <a:pt x="75" y="127"/>
                    <a:pt x="75" y="127"/>
                    <a:pt x="75" y="127"/>
                  </a:cubicBezTo>
                  <a:cubicBezTo>
                    <a:pt x="64" y="127"/>
                    <a:pt x="64" y="127"/>
                    <a:pt x="64" y="127"/>
                  </a:cubicBezTo>
                  <a:cubicBezTo>
                    <a:pt x="64" y="70"/>
                    <a:pt x="64" y="70"/>
                    <a:pt x="64" y="70"/>
                  </a:cubicBezTo>
                  <a:cubicBezTo>
                    <a:pt x="64" y="54"/>
                    <a:pt x="59" y="42"/>
                    <a:pt x="40" y="42"/>
                  </a:cubicBezTo>
                  <a:cubicBezTo>
                    <a:pt x="23" y="42"/>
                    <a:pt x="12" y="56"/>
                    <a:pt x="12" y="74"/>
                  </a:cubicBezTo>
                  <a:cubicBezTo>
                    <a:pt x="12" y="127"/>
                    <a:pt x="12" y="127"/>
                    <a:pt x="12" y="127"/>
                  </a:cubicBezTo>
                  <a:cubicBezTo>
                    <a:pt x="0" y="127"/>
                    <a:pt x="0" y="127"/>
                    <a:pt x="0" y="127"/>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42"/>
            <p:cNvSpPr>
              <a:spLocks/>
            </p:cNvSpPr>
            <p:nvPr/>
          </p:nvSpPr>
          <p:spPr bwMode="auto">
            <a:xfrm>
              <a:off x="6175167" y="5791822"/>
              <a:ext cx="217920" cy="335867"/>
            </a:xfrm>
            <a:custGeom>
              <a:avLst/>
              <a:gdLst>
                <a:gd name="T0" fmla="*/ 0 w 82"/>
                <a:gd name="T1" fmla="*/ 0 h 126"/>
                <a:gd name="T2" fmla="*/ 12 w 82"/>
                <a:gd name="T3" fmla="*/ 0 h 126"/>
                <a:gd name="T4" fmla="*/ 42 w 82"/>
                <a:gd name="T5" fmla="*/ 79 h 126"/>
                <a:gd name="T6" fmla="*/ 71 w 82"/>
                <a:gd name="T7" fmla="*/ 0 h 126"/>
                <a:gd name="T8" fmla="*/ 82 w 82"/>
                <a:gd name="T9" fmla="*/ 0 h 126"/>
                <a:gd name="T10" fmla="*/ 42 w 82"/>
                <a:gd name="T11" fmla="*/ 107 h 126"/>
                <a:gd name="T12" fmla="*/ 18 w 82"/>
                <a:gd name="T13" fmla="*/ 126 h 126"/>
                <a:gd name="T14" fmla="*/ 9 w 82"/>
                <a:gd name="T15" fmla="*/ 126 h 126"/>
                <a:gd name="T16" fmla="*/ 9 w 82"/>
                <a:gd name="T17" fmla="*/ 116 h 126"/>
                <a:gd name="T18" fmla="*/ 17 w 82"/>
                <a:gd name="T19" fmla="*/ 117 h 126"/>
                <a:gd name="T20" fmla="*/ 33 w 82"/>
                <a:gd name="T21" fmla="*/ 103 h 126"/>
                <a:gd name="T22" fmla="*/ 37 w 82"/>
                <a:gd name="T23" fmla="*/ 92 h 126"/>
                <a:gd name="T24" fmla="*/ 0 w 82"/>
                <a:gd name="T2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6">
                  <a:moveTo>
                    <a:pt x="0" y="0"/>
                  </a:moveTo>
                  <a:cubicBezTo>
                    <a:pt x="12" y="0"/>
                    <a:pt x="12" y="0"/>
                    <a:pt x="12" y="0"/>
                  </a:cubicBezTo>
                  <a:cubicBezTo>
                    <a:pt x="42" y="79"/>
                    <a:pt x="42" y="79"/>
                    <a:pt x="42" y="79"/>
                  </a:cubicBezTo>
                  <a:cubicBezTo>
                    <a:pt x="71" y="0"/>
                    <a:pt x="71" y="0"/>
                    <a:pt x="71" y="0"/>
                  </a:cubicBezTo>
                  <a:cubicBezTo>
                    <a:pt x="82" y="0"/>
                    <a:pt x="82" y="0"/>
                    <a:pt x="82" y="0"/>
                  </a:cubicBezTo>
                  <a:cubicBezTo>
                    <a:pt x="42" y="107"/>
                    <a:pt x="42" y="107"/>
                    <a:pt x="42" y="107"/>
                  </a:cubicBezTo>
                  <a:cubicBezTo>
                    <a:pt x="35" y="122"/>
                    <a:pt x="32" y="126"/>
                    <a:pt x="18" y="126"/>
                  </a:cubicBezTo>
                  <a:cubicBezTo>
                    <a:pt x="13" y="126"/>
                    <a:pt x="11" y="126"/>
                    <a:pt x="9" y="126"/>
                  </a:cubicBezTo>
                  <a:cubicBezTo>
                    <a:pt x="9" y="116"/>
                    <a:pt x="9" y="116"/>
                    <a:pt x="9" y="116"/>
                  </a:cubicBezTo>
                  <a:cubicBezTo>
                    <a:pt x="12" y="117"/>
                    <a:pt x="14" y="117"/>
                    <a:pt x="17" y="117"/>
                  </a:cubicBezTo>
                  <a:cubicBezTo>
                    <a:pt x="27" y="117"/>
                    <a:pt x="29" y="111"/>
                    <a:pt x="33" y="103"/>
                  </a:cubicBezTo>
                  <a:cubicBezTo>
                    <a:pt x="37" y="92"/>
                    <a:pt x="37" y="92"/>
                    <a:pt x="37" y="92"/>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Freeform 43"/>
            <p:cNvSpPr>
              <a:spLocks noEditPoints="1"/>
            </p:cNvSpPr>
            <p:nvPr/>
          </p:nvSpPr>
          <p:spPr bwMode="auto">
            <a:xfrm>
              <a:off x="6420047" y="5791822"/>
              <a:ext cx="146029" cy="71891"/>
            </a:xfrm>
            <a:custGeom>
              <a:avLst/>
              <a:gdLst>
                <a:gd name="T0" fmla="*/ 49 w 130"/>
                <a:gd name="T1" fmla="*/ 9 h 64"/>
                <a:gd name="T2" fmla="*/ 28 w 130"/>
                <a:gd name="T3" fmla="*/ 9 h 64"/>
                <a:gd name="T4" fmla="*/ 28 w 130"/>
                <a:gd name="T5" fmla="*/ 64 h 64"/>
                <a:gd name="T6" fmla="*/ 18 w 130"/>
                <a:gd name="T7" fmla="*/ 64 h 64"/>
                <a:gd name="T8" fmla="*/ 18 w 130"/>
                <a:gd name="T9" fmla="*/ 9 h 64"/>
                <a:gd name="T10" fmla="*/ 0 w 130"/>
                <a:gd name="T11" fmla="*/ 9 h 64"/>
                <a:gd name="T12" fmla="*/ 0 w 130"/>
                <a:gd name="T13" fmla="*/ 0 h 64"/>
                <a:gd name="T14" fmla="*/ 49 w 130"/>
                <a:gd name="T15" fmla="*/ 0 h 64"/>
                <a:gd name="T16" fmla="*/ 49 w 130"/>
                <a:gd name="T17" fmla="*/ 9 h 64"/>
                <a:gd name="T18" fmla="*/ 130 w 130"/>
                <a:gd name="T19" fmla="*/ 64 h 64"/>
                <a:gd name="T20" fmla="*/ 120 w 130"/>
                <a:gd name="T21" fmla="*/ 64 h 64"/>
                <a:gd name="T22" fmla="*/ 120 w 130"/>
                <a:gd name="T23" fmla="*/ 12 h 64"/>
                <a:gd name="T24" fmla="*/ 120 w 130"/>
                <a:gd name="T25" fmla="*/ 12 h 64"/>
                <a:gd name="T26" fmla="*/ 99 w 130"/>
                <a:gd name="T27" fmla="*/ 64 h 64"/>
                <a:gd name="T28" fmla="*/ 92 w 130"/>
                <a:gd name="T29" fmla="*/ 64 h 64"/>
                <a:gd name="T30" fmla="*/ 73 w 130"/>
                <a:gd name="T31" fmla="*/ 12 h 64"/>
                <a:gd name="T32" fmla="*/ 71 w 130"/>
                <a:gd name="T33" fmla="*/ 12 h 64"/>
                <a:gd name="T34" fmla="*/ 71 w 130"/>
                <a:gd name="T35" fmla="*/ 64 h 64"/>
                <a:gd name="T36" fmla="*/ 61 w 130"/>
                <a:gd name="T37" fmla="*/ 64 h 64"/>
                <a:gd name="T38" fmla="*/ 61 w 130"/>
                <a:gd name="T39" fmla="*/ 0 h 64"/>
                <a:gd name="T40" fmla="*/ 78 w 130"/>
                <a:gd name="T41" fmla="*/ 0 h 64"/>
                <a:gd name="T42" fmla="*/ 97 w 130"/>
                <a:gd name="T43" fmla="*/ 47 h 64"/>
                <a:gd name="T44" fmla="*/ 115 w 130"/>
                <a:gd name="T45" fmla="*/ 0 h 64"/>
                <a:gd name="T46" fmla="*/ 130 w 130"/>
                <a:gd name="T47" fmla="*/ 0 h 64"/>
                <a:gd name="T48" fmla="*/ 130 w 130"/>
                <a:gd name="T49"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0" h="64">
                  <a:moveTo>
                    <a:pt x="49" y="9"/>
                  </a:moveTo>
                  <a:lnTo>
                    <a:pt x="28" y="9"/>
                  </a:lnTo>
                  <a:lnTo>
                    <a:pt x="28" y="64"/>
                  </a:lnTo>
                  <a:lnTo>
                    <a:pt x="18" y="64"/>
                  </a:lnTo>
                  <a:lnTo>
                    <a:pt x="18" y="9"/>
                  </a:lnTo>
                  <a:lnTo>
                    <a:pt x="0" y="9"/>
                  </a:lnTo>
                  <a:lnTo>
                    <a:pt x="0" y="0"/>
                  </a:lnTo>
                  <a:lnTo>
                    <a:pt x="49" y="0"/>
                  </a:lnTo>
                  <a:lnTo>
                    <a:pt x="49" y="9"/>
                  </a:lnTo>
                  <a:close/>
                  <a:moveTo>
                    <a:pt x="130" y="64"/>
                  </a:moveTo>
                  <a:lnTo>
                    <a:pt x="120" y="64"/>
                  </a:lnTo>
                  <a:lnTo>
                    <a:pt x="120" y="12"/>
                  </a:lnTo>
                  <a:lnTo>
                    <a:pt x="120" y="12"/>
                  </a:lnTo>
                  <a:lnTo>
                    <a:pt x="99" y="64"/>
                  </a:lnTo>
                  <a:lnTo>
                    <a:pt x="92" y="64"/>
                  </a:lnTo>
                  <a:lnTo>
                    <a:pt x="73" y="12"/>
                  </a:lnTo>
                  <a:lnTo>
                    <a:pt x="71" y="12"/>
                  </a:lnTo>
                  <a:lnTo>
                    <a:pt x="71" y="64"/>
                  </a:lnTo>
                  <a:lnTo>
                    <a:pt x="61" y="64"/>
                  </a:lnTo>
                  <a:lnTo>
                    <a:pt x="61" y="0"/>
                  </a:lnTo>
                  <a:lnTo>
                    <a:pt x="78" y="0"/>
                  </a:lnTo>
                  <a:lnTo>
                    <a:pt x="97" y="47"/>
                  </a:lnTo>
                  <a:lnTo>
                    <a:pt x="115" y="0"/>
                  </a:lnTo>
                  <a:lnTo>
                    <a:pt x="130" y="0"/>
                  </a:lnTo>
                  <a:lnTo>
                    <a:pt x="130" y="6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1" name="Rectangle 50"/>
          <p:cNvSpPr/>
          <p:nvPr/>
        </p:nvSpPr>
        <p:spPr>
          <a:xfrm>
            <a:off x="4223725" y="3762650"/>
            <a:ext cx="3634489" cy="262688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all" spc="0" normalizeH="0" baseline="0" noProof="0" dirty="0">
                <a:ln>
                  <a:noFill/>
                </a:ln>
                <a:solidFill>
                  <a:prstClr val="white"/>
                </a:solidFill>
                <a:effectLst/>
                <a:uLnTx/>
                <a:uFillTx/>
                <a:latin typeface="Century Gothic" panose="020B0502020202020204" pitchFamily="34" charset="0"/>
                <a:ea typeface="+mn-ea"/>
                <a:cs typeface="+mn-cs"/>
              </a:rPr>
              <a:t>Debbie </a:t>
            </a:r>
            <a:r>
              <a:rPr kumimoji="0" lang="en-US" sz="1200" b="0" i="0" u="none" strike="noStrike" kern="1200" cap="all" spc="0" normalizeH="0" baseline="0" noProof="0" dirty="0" err="1">
                <a:ln>
                  <a:noFill/>
                </a:ln>
                <a:solidFill>
                  <a:prstClr val="white"/>
                </a:solidFill>
                <a:effectLst/>
                <a:uLnTx/>
                <a:uFillTx/>
                <a:latin typeface="Century Gothic" panose="020B0502020202020204" pitchFamily="34" charset="0"/>
                <a:ea typeface="+mn-ea"/>
                <a:cs typeface="+mn-cs"/>
              </a:rPr>
              <a:t>Hornor</a:t>
            </a:r>
            <a:endParaRPr kumimoji="0" lang="en-US" sz="1200" b="0" i="0" u="none" strike="noStrike" kern="1200" cap="all"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all" spc="0" normalizeH="0" baseline="0" noProof="0" dirty="0">
                <a:ln>
                  <a:noFill/>
                </a:ln>
                <a:solidFill>
                  <a:prstClr val="white"/>
                </a:solidFill>
                <a:effectLst/>
                <a:uLnTx/>
                <a:uFillTx/>
                <a:latin typeface="Century Gothic" panose="020B0502020202020204" pitchFamily="34" charset="0"/>
                <a:ea typeface="+mn-ea"/>
                <a:cs typeface="+mn-cs"/>
              </a:rPr>
              <a:t>    Senior Vice President, Health Strategies </a:t>
            </a:r>
            <a:r>
              <a:rPr kumimoji="0" lang="en-US" sz="1200" b="0" i="0" u="none" strike="noStrike" kern="1200" cap="all" spc="0" normalizeH="0" baseline="0" noProof="0" dirty="0" err="1">
                <a:ln>
                  <a:noFill/>
                </a:ln>
                <a:solidFill>
                  <a:prstClr val="white"/>
                </a:solidFill>
                <a:effectLst/>
                <a:uLnTx/>
                <a:uFillTx/>
                <a:latin typeface="Century Gothic" panose="020B0502020202020204" pitchFamily="34" charset="0"/>
                <a:ea typeface="+mn-ea"/>
                <a:cs typeface="+mn-cs"/>
              </a:rPr>
              <a:t>SouthWest</a:t>
            </a:r>
            <a:r>
              <a:rPr kumimoji="0" lang="en-US" sz="1200" b="0" i="0" u="none" strike="noStrike" kern="1200" cap="all" spc="0" normalizeH="0" baseline="0" noProof="0" dirty="0">
                <a:ln>
                  <a:noFill/>
                </a:ln>
                <a:solidFill>
                  <a:prstClr val="white"/>
                </a:solidFill>
                <a:effectLst/>
                <a:uLnTx/>
                <a:uFillTx/>
                <a:latin typeface="Century Gothic" panose="020B0502020202020204" pitchFamily="34" charset="0"/>
                <a:ea typeface="+mn-ea"/>
                <a:cs typeface="+mn-cs"/>
              </a:rPr>
              <a:t> Affiliate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all"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all" spc="0" normalizeH="0" baseline="0" noProof="0" dirty="0">
                <a:ln>
                  <a:noFill/>
                </a:ln>
                <a:solidFill>
                  <a:prstClr val="white"/>
                </a:solidFill>
                <a:effectLst/>
                <a:uLnTx/>
                <a:uFillTx/>
                <a:latin typeface="Century Gothic" panose="020B0502020202020204" pitchFamily="34" charset="0"/>
                <a:ea typeface="+mn-ea"/>
                <a:cs typeface="+mn-cs"/>
              </a:rPr>
              <a:t>Kristen Waters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all" spc="0" normalizeH="0" baseline="0" noProof="0" dirty="0">
                <a:ln>
                  <a:noFill/>
                </a:ln>
                <a:solidFill>
                  <a:prstClr val="white"/>
                </a:solidFill>
                <a:effectLst/>
                <a:uLnTx/>
                <a:uFillTx/>
                <a:latin typeface="Century Gothic" panose="020B0502020202020204" pitchFamily="34" charset="0"/>
                <a:ea typeface="+mn-ea"/>
                <a:cs typeface="+mn-cs"/>
              </a:rPr>
              <a:t>Wyoming Government &amp; Community Integration Director</a:t>
            </a:r>
            <a:endParaRPr kumimoji="0" lang="en-US" sz="1100" b="0" i="0" u="none" strike="noStrike" kern="1200" cap="all"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25302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rot="16200000">
            <a:off x="556779" y="1431046"/>
            <a:ext cx="6311350" cy="3449258"/>
          </a:xfrm>
          <a:prstGeom prst="rect">
            <a:avLst/>
          </a:prstGeom>
          <a:solidFill>
            <a:schemeClr val="bg1">
              <a:alpha val="80000"/>
            </a:schemeClr>
          </a:solidFill>
        </p:spPr>
        <p:txBody>
          <a:bodyPr wrap="square" tIns="91440" bIns="9144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65" name="Shape 65"/>
          <p:cNvSpPr/>
          <p:nvPr/>
        </p:nvSpPr>
        <p:spPr>
          <a:xfrm>
            <a:off x="0" y="0"/>
            <a:ext cx="2057400" cy="6858000"/>
          </a:xfrm>
          <a:prstGeom prst="rect">
            <a:avLst/>
          </a:prstGeom>
          <a:solidFill>
            <a:srgbClr val="FFFFFF"/>
          </a:solidFill>
          <a:ln w="12700">
            <a:miter lim="400000"/>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800"/>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Shape 66"/>
          <p:cNvSpPr/>
          <p:nvPr/>
        </p:nvSpPr>
        <p:spPr>
          <a:xfrm>
            <a:off x="0" y="-14288"/>
            <a:ext cx="2057400" cy="6858001"/>
          </a:xfrm>
          <a:prstGeom prst="rect">
            <a:avLst/>
          </a:prstGeom>
          <a:solidFill>
            <a:srgbClr val="C30F18">
              <a:alpha val="56861"/>
            </a:srgbClr>
          </a:solidFill>
          <a:ln w="12700">
            <a:miter lim="400000"/>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800"/>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Shape 69"/>
          <p:cNvSpPr/>
          <p:nvPr/>
        </p:nvSpPr>
        <p:spPr>
          <a:xfrm>
            <a:off x="28713" y="2823275"/>
            <a:ext cx="1930399" cy="66479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sz="1800"/>
            </a:pPr>
            <a:r>
              <a:rPr kumimoji="0" lang="en-US" sz="2400" b="1" i="0" u="none" strike="noStrike" kern="1200" cap="all" spc="-150" normalizeH="0" baseline="0" noProof="0" dirty="0">
                <a:ln>
                  <a:noFill/>
                </a:ln>
                <a:solidFill>
                  <a:srgbClr val="FFFFFF"/>
                </a:solidFill>
                <a:effectLst/>
                <a:uLnTx/>
                <a:uFillTx/>
                <a:latin typeface="Century Gothic" panose="020B0502020202020204" pitchFamily="34" charset="0"/>
                <a:ea typeface="+mn-ea"/>
                <a:cs typeface="Calibri" panose="020F0502020204030204" pitchFamily="34" charset="0"/>
              </a:rPr>
              <a:t>AHA Affiliates</a:t>
            </a:r>
            <a:endParaRPr kumimoji="0" sz="2100" b="0" i="0" u="none" strike="noStrike" kern="1200" cap="all" spc="-150" normalizeH="0" baseline="0" noProof="0" dirty="0">
              <a:ln>
                <a:noFill/>
              </a:ln>
              <a:solidFill>
                <a:srgbClr val="FFFFFF"/>
              </a:solidFill>
              <a:effectLst/>
              <a:uLnTx/>
              <a:uFillTx/>
              <a:latin typeface="Century Gothic" panose="020B0502020202020204" pitchFamily="34" charset="0"/>
              <a:ea typeface="HelveticaNeueLT Com 45 Lt"/>
              <a:cs typeface="HelveticaNeueLT Com 45 Lt"/>
              <a:sym typeface="HelveticaNeueLT Com 45 Lt"/>
            </a:endParaRPr>
          </a:p>
        </p:txBody>
      </p:sp>
      <p:pic>
        <p:nvPicPr>
          <p:cNvPr id="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43601" y="533911"/>
            <a:ext cx="6717875" cy="5038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6184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a:extLst>
              <a:ext uri="{FF2B5EF4-FFF2-40B4-BE49-F238E27FC236}">
                <a16:creationId xmlns:a16="http://schemas.microsoft.com/office/drawing/2014/main" id="{BDB7BA87-C710-42A0-9FB8-21C7D963695F}"/>
              </a:ext>
            </a:extLst>
          </p:cNvPr>
          <p:cNvPicPr>
            <a:picLocks noChangeAspect="1"/>
          </p:cNvPicPr>
          <p:nvPr/>
        </p:nvPicPr>
        <p:blipFill>
          <a:blip r:embed="rId3"/>
          <a:stretch>
            <a:fillRect/>
          </a:stretch>
        </p:blipFill>
        <p:spPr>
          <a:xfrm>
            <a:off x="2695809" y="1580404"/>
            <a:ext cx="3752381" cy="1923810"/>
          </a:xfrm>
          <a:prstGeom prst="rect">
            <a:avLst/>
          </a:prstGeom>
        </p:spPr>
      </p:pic>
      <p:sp>
        <p:nvSpPr>
          <p:cNvPr id="5" name="TextBox 4">
            <a:extLst>
              <a:ext uri="{FF2B5EF4-FFF2-40B4-BE49-F238E27FC236}">
                <a16:creationId xmlns:a16="http://schemas.microsoft.com/office/drawing/2014/main" id="{5C8DCCD8-53B6-4FE8-928F-8405EA55B6E4}"/>
              </a:ext>
            </a:extLst>
          </p:cNvPr>
          <p:cNvSpPr txBox="1"/>
          <p:nvPr/>
        </p:nvSpPr>
        <p:spPr>
          <a:xfrm>
            <a:off x="157018" y="1380555"/>
            <a:ext cx="8848437" cy="3724096"/>
          </a:xfrm>
          <a:prstGeom prst="rect">
            <a:avLst/>
          </a:prstGeom>
          <a:noFill/>
        </p:spPr>
        <p:txBody>
          <a:bodyPr wrap="square" rtlCol="0">
            <a:spAutoFit/>
          </a:bodyPr>
          <a:lstStyle/>
          <a:p>
            <a:pPr lvl="0" algn="ctr" defTabSz="685800"/>
            <a:r>
              <a:rPr lang="en-US" sz="3600" dirty="0">
                <a:solidFill>
                  <a:prstClr val="white"/>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Introductions: </a:t>
            </a:r>
          </a:p>
          <a:p>
            <a:pPr marL="576263" lvl="0" indent="-576263" defTabSz="685800">
              <a:buFont typeface="+mj-lt"/>
              <a:buAutoNum type="arabicPeriod"/>
            </a:pPr>
            <a:r>
              <a:rPr lang="en-US" sz="3600" b="1" dirty="0">
                <a:solidFill>
                  <a:prstClr val="white"/>
                </a:solidFill>
                <a:latin typeface="Arial" panose="020B0604020202020204" pitchFamily="34" charset="0"/>
                <a:cs typeface="Arial" panose="020B0604020202020204" pitchFamily="34" charset="0"/>
              </a:rPr>
              <a:t>Name</a:t>
            </a:r>
          </a:p>
          <a:p>
            <a:pPr marL="576263" lvl="0" indent="-576263" defTabSz="685800">
              <a:buFont typeface="+mj-lt"/>
              <a:buAutoNum type="arabicPeriod"/>
            </a:pPr>
            <a:r>
              <a:rPr lang="en-US" sz="3600" b="1" dirty="0">
                <a:solidFill>
                  <a:prstClr val="white"/>
                </a:solidFill>
                <a:latin typeface="Arial" panose="020B0604020202020204" pitchFamily="34" charset="0"/>
                <a:cs typeface="Arial" panose="020B0604020202020204" pitchFamily="34" charset="0"/>
              </a:rPr>
              <a:t>Organization</a:t>
            </a:r>
          </a:p>
          <a:p>
            <a:pPr marL="576263" lvl="0" indent="-576263" defTabSz="685800">
              <a:buFont typeface="+mj-lt"/>
              <a:buAutoNum type="arabicPeriod"/>
            </a:pPr>
            <a:r>
              <a:rPr lang="en-US" sz="3600" b="1" dirty="0">
                <a:solidFill>
                  <a:prstClr val="white"/>
                </a:solidFill>
                <a:latin typeface="Arial" panose="020B0604020202020204" pitchFamily="34" charset="0"/>
                <a:cs typeface="Arial" panose="020B0604020202020204" pitchFamily="34" charset="0"/>
              </a:rPr>
              <a:t>What excites you about your role </a:t>
            </a:r>
            <a:br>
              <a:rPr lang="en-US" sz="3600" b="1" dirty="0">
                <a:solidFill>
                  <a:prstClr val="white"/>
                </a:solidFill>
                <a:latin typeface="Arial" panose="020B0604020202020204" pitchFamily="34" charset="0"/>
                <a:cs typeface="Arial" panose="020B0604020202020204" pitchFamily="34" charset="0"/>
              </a:rPr>
            </a:br>
            <a:r>
              <a:rPr lang="en-US" sz="3600" b="1" dirty="0">
                <a:solidFill>
                  <a:prstClr val="white"/>
                </a:solidFill>
                <a:latin typeface="Arial" panose="020B0604020202020204" pitchFamily="34" charset="0"/>
                <a:cs typeface="Arial" panose="020B0604020202020204" pitchFamily="34" charset="0"/>
              </a:rPr>
              <a:t>in heart disease and stroke prevention?  </a:t>
            </a:r>
            <a:r>
              <a:rPr lang="en-US" sz="2800" i="1" dirty="0">
                <a:solidFill>
                  <a:prstClr val="white"/>
                </a:solidFill>
                <a:latin typeface="Arial" panose="020B0604020202020204" pitchFamily="34" charset="0"/>
                <a:cs typeface="Arial" panose="020B0604020202020204" pitchFamily="34" charset="0"/>
              </a:rPr>
              <a:t>(one sentence)</a:t>
            </a:r>
          </a:p>
          <a:p>
            <a:pPr algn="ctr" defTabSz="685800"/>
            <a:endParaRPr lang="en-US" sz="2000" i="1" dirty="0">
              <a:solidFill>
                <a:prstClr val="white"/>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916126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hape 65"/>
          <p:cNvSpPr/>
          <p:nvPr/>
        </p:nvSpPr>
        <p:spPr>
          <a:xfrm>
            <a:off x="0" y="0"/>
            <a:ext cx="2057400" cy="6858000"/>
          </a:xfrm>
          <a:prstGeom prst="rect">
            <a:avLst/>
          </a:prstGeom>
          <a:solidFill>
            <a:srgbClr val="FFFFFF"/>
          </a:solidFill>
          <a:ln w="12700">
            <a:miter lim="400000"/>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800"/>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Shape 66"/>
          <p:cNvSpPr/>
          <p:nvPr/>
        </p:nvSpPr>
        <p:spPr>
          <a:xfrm>
            <a:off x="-6592" y="0"/>
            <a:ext cx="2057400" cy="6858001"/>
          </a:xfrm>
          <a:prstGeom prst="rect">
            <a:avLst/>
          </a:prstGeom>
          <a:solidFill>
            <a:srgbClr val="C30F18">
              <a:alpha val="56861"/>
            </a:srgbClr>
          </a:solidFill>
          <a:ln w="12700">
            <a:miter lim="400000"/>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800"/>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Shape 69"/>
          <p:cNvSpPr/>
          <p:nvPr/>
        </p:nvSpPr>
        <p:spPr>
          <a:xfrm>
            <a:off x="17188" y="1363753"/>
            <a:ext cx="2026236" cy="3323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sz="1800"/>
            </a:pPr>
            <a:r>
              <a:rPr kumimoji="0" lang="en-US" sz="2400" b="1" i="0" u="none" strike="noStrike" kern="1200" cap="all" spc="-150" normalizeH="0" baseline="0" noProof="0" dirty="0">
                <a:ln>
                  <a:noFill/>
                </a:ln>
                <a:solidFill>
                  <a:srgbClr val="FFFFFF"/>
                </a:solidFill>
                <a:effectLst/>
                <a:uLnTx/>
                <a:uFillTx/>
                <a:latin typeface="Century Gothic" panose="020B0502020202020204" pitchFamily="34" charset="0"/>
                <a:ea typeface="+mn-ea"/>
                <a:cs typeface="HelveticaNeueLT Com 45 Lt"/>
                <a:sym typeface="HelveticaNeueLT Com 45 Lt"/>
              </a:rPr>
              <a:t>Mission</a:t>
            </a:r>
            <a:endParaRPr kumimoji="0" sz="2100" b="0" i="0" u="none" strike="noStrike" kern="1200" cap="all" spc="-150" normalizeH="0" baseline="0" noProof="0" dirty="0">
              <a:ln>
                <a:noFill/>
              </a:ln>
              <a:solidFill>
                <a:srgbClr val="FFFFFF"/>
              </a:solidFill>
              <a:effectLst/>
              <a:uLnTx/>
              <a:uFillTx/>
              <a:latin typeface="Century Gothic" panose="020B0502020202020204" pitchFamily="34" charset="0"/>
              <a:ea typeface="HelveticaNeueLT Com 45 Lt"/>
              <a:cs typeface="HelveticaNeueLT Com 45 Lt"/>
              <a:sym typeface="HelveticaNeueLT Com 45 Lt"/>
            </a:endParaRPr>
          </a:p>
        </p:txBody>
      </p:sp>
      <p:sp>
        <p:nvSpPr>
          <p:cNvPr id="67" name="Shape 67"/>
          <p:cNvSpPr/>
          <p:nvPr/>
        </p:nvSpPr>
        <p:spPr>
          <a:xfrm rot="5400000">
            <a:off x="2087292" y="1382009"/>
            <a:ext cx="268289" cy="231776"/>
          </a:xfrm>
          <a:prstGeom prst="triangle">
            <a:avLst/>
          </a:prstGeom>
          <a:solidFill>
            <a:srgbClr val="D42914"/>
          </a:solidFill>
          <a:ln w="12700">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sz="1800">
                <a:solidFill>
                  <a:srgbClr val="FFFFFF"/>
                </a:solidFill>
              </a:defRPr>
            </a:pPr>
            <a:endParaRPr kumimoji="0"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Content Placeholder 6"/>
          <p:cNvSpPr txBox="1">
            <a:spLocks/>
          </p:cNvSpPr>
          <p:nvPr/>
        </p:nvSpPr>
        <p:spPr>
          <a:xfrm>
            <a:off x="2262738" y="658466"/>
            <a:ext cx="4704591" cy="400110"/>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9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233363" indent="-177800" algn="l" defTabSz="914400" rtl="0" eaLnBrk="1" latinLnBrk="0" hangingPunct="1">
              <a:lnSpc>
                <a:spcPct val="90000"/>
              </a:lnSpc>
              <a:spcBef>
                <a:spcPts val="600"/>
              </a:spcBef>
              <a:buClr>
                <a:schemeClr val="accent3"/>
              </a:buClr>
              <a:buFont typeface="Arial" panose="020B0604020202020204" pitchFamily="34" charset="0"/>
              <a:buChar char="•"/>
              <a:defRPr sz="1400" kern="1200">
                <a:solidFill>
                  <a:schemeClr val="tx1">
                    <a:lumMod val="75000"/>
                    <a:lumOff val="25000"/>
                  </a:schemeClr>
                </a:solidFill>
                <a:latin typeface="+mn-lt"/>
                <a:ea typeface="+mn-ea"/>
                <a:cs typeface="+mn-cs"/>
              </a:defRPr>
            </a:lvl2pPr>
            <a:lvl3pPr marL="515938" indent="-177800" algn="l" defTabSz="914400" rtl="0" eaLnBrk="1" latinLnBrk="0" hangingPunct="1">
              <a:lnSpc>
                <a:spcPct val="90000"/>
              </a:lnSpc>
              <a:spcBef>
                <a:spcPts val="0"/>
              </a:spcBef>
              <a:buClr>
                <a:schemeClr val="accent3"/>
              </a:buClr>
              <a:buFont typeface="Calibri" panose="020F0502020204030204" pitchFamily="34" charset="0"/>
              <a:buChar char="–"/>
              <a:defRPr sz="1200" kern="1200">
                <a:solidFill>
                  <a:schemeClr val="tx1">
                    <a:lumMod val="75000"/>
                    <a:lumOff val="25000"/>
                  </a:schemeClr>
                </a:solidFill>
                <a:latin typeface="+mn-lt"/>
                <a:ea typeface="+mn-ea"/>
                <a:cs typeface="+mn-cs"/>
              </a:defRPr>
            </a:lvl3pPr>
            <a:lvl4pPr marL="739775" indent="-177800" algn="l" defTabSz="914400" rtl="0" eaLnBrk="1" latinLnBrk="0" hangingPunct="1">
              <a:lnSpc>
                <a:spcPct val="90000"/>
              </a:lnSpc>
              <a:spcBef>
                <a:spcPts val="0"/>
              </a:spcBef>
              <a:buClr>
                <a:schemeClr val="accent3"/>
              </a:buClr>
              <a:buFont typeface="Calibri" panose="020F0502020204030204" pitchFamily="34" charset="0"/>
              <a:buChar char="»"/>
              <a:defRPr sz="1100" kern="1200">
                <a:solidFill>
                  <a:schemeClr val="tx1">
                    <a:lumMod val="75000"/>
                    <a:lumOff val="25000"/>
                  </a:schemeClr>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1400" kern="1200">
                <a:solidFill>
                  <a:srgbClr val="CC1A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4150" marR="0" lvl="1" indent="0" algn="l" defTabSz="914400" rtl="0" eaLnBrk="1" fontAlgn="auto" latinLnBrk="0" hangingPunct="1">
              <a:lnSpc>
                <a:spcPct val="100000"/>
              </a:lnSpc>
              <a:spcBef>
                <a:spcPts val="600"/>
              </a:spcBef>
              <a:spcAft>
                <a:spcPts val="0"/>
              </a:spcAft>
              <a:buClr>
                <a:srgbClr val="CC1A00"/>
              </a:buClr>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Arial"/>
            </a:endParaRPr>
          </a:p>
        </p:txBody>
      </p:sp>
      <p:sp>
        <p:nvSpPr>
          <p:cNvPr id="4" name="Rectangle 3"/>
          <p:cNvSpPr/>
          <p:nvPr/>
        </p:nvSpPr>
        <p:spPr>
          <a:xfrm>
            <a:off x="2379418" y="1205092"/>
            <a:ext cx="6263306"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entury Gothic"/>
                <a:ea typeface="+mn-ea"/>
                <a:cs typeface="Century Gothic"/>
              </a:rPr>
              <a:t>Build healthier lives, free of cardiovascular diseases and stroke.</a:t>
            </a:r>
          </a:p>
        </p:txBody>
      </p:sp>
      <p:sp>
        <p:nvSpPr>
          <p:cNvPr id="5" name="TextBox 4"/>
          <p:cNvSpPr txBox="1"/>
          <p:nvPr/>
        </p:nvSpPr>
        <p:spPr>
          <a:xfrm>
            <a:off x="3648657" y="3345148"/>
            <a:ext cx="914400" cy="914400"/>
          </a:xfrm>
          <a:prstGeom prst="rect">
            <a:avLst/>
          </a:prstGeom>
        </p:spPr>
        <p:txBody>
          <a:bodyPr wrap="none" rtlCol="0">
            <a:noAutofit/>
          </a:bodyPr>
          <a:lstStyle/>
          <a:p>
            <a:pPr marL="0" marR="0" lvl="0" indent="0" algn="l" defTabSz="914400" rtl="0" eaLnBrk="1" fontAlgn="auto" latinLnBrk="0" hangingPunct="1">
              <a:lnSpc>
                <a:spcPct val="85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6" name="TextBox 5"/>
          <p:cNvSpPr txBox="1"/>
          <p:nvPr/>
        </p:nvSpPr>
        <p:spPr>
          <a:xfrm>
            <a:off x="3094204" y="804982"/>
            <a:ext cx="914400" cy="914400"/>
          </a:xfrm>
          <a:prstGeom prst="rect">
            <a:avLst/>
          </a:prstGeom>
        </p:spPr>
        <p:txBody>
          <a:bodyPr wrap="none" rtlCol="0">
            <a:noAutofit/>
          </a:bodyPr>
          <a:lstStyle/>
          <a:p>
            <a:pPr marL="0" marR="0" lvl="0" indent="0" algn="l" defTabSz="914400" rtl="0" eaLnBrk="1" fontAlgn="auto" latinLnBrk="0" hangingPunct="1">
              <a:lnSpc>
                <a:spcPct val="85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11" name="Shape 69"/>
          <p:cNvSpPr/>
          <p:nvPr/>
        </p:nvSpPr>
        <p:spPr>
          <a:xfrm>
            <a:off x="17188" y="3666295"/>
            <a:ext cx="2026236" cy="66479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sz="1800"/>
            </a:pPr>
            <a:r>
              <a:rPr kumimoji="0" lang="en-US" sz="2400" b="1" i="0" u="none" strike="noStrike" kern="1200" cap="all" spc="-150" normalizeH="0" baseline="0" noProof="0" dirty="0">
                <a:ln>
                  <a:noFill/>
                </a:ln>
                <a:solidFill>
                  <a:srgbClr val="FFFFFF"/>
                </a:solidFill>
                <a:effectLst/>
                <a:uLnTx/>
                <a:uFillTx/>
                <a:latin typeface="Century Gothic" panose="020B0502020202020204" pitchFamily="34" charset="0"/>
                <a:ea typeface="+mn-ea"/>
                <a:cs typeface="HelveticaNeueLT Com 45 Lt"/>
                <a:sym typeface="HelveticaNeueLT Com 45 Lt"/>
              </a:rPr>
              <a:t>2020 impact goal</a:t>
            </a:r>
            <a:endParaRPr kumimoji="0" sz="2100" b="0" i="0" u="none" strike="noStrike" kern="1200" cap="all" spc="-150" normalizeH="0" baseline="0" noProof="0" dirty="0">
              <a:ln>
                <a:noFill/>
              </a:ln>
              <a:solidFill>
                <a:srgbClr val="FFFFFF"/>
              </a:solidFill>
              <a:effectLst/>
              <a:uLnTx/>
              <a:uFillTx/>
              <a:latin typeface="Century Gothic" panose="020B0502020202020204" pitchFamily="34" charset="0"/>
              <a:ea typeface="HelveticaNeueLT Com 45 Lt"/>
              <a:cs typeface="HelveticaNeueLT Com 45 Lt"/>
              <a:sym typeface="HelveticaNeueLT Com 45 Lt"/>
            </a:endParaRPr>
          </a:p>
        </p:txBody>
      </p:sp>
      <p:sp>
        <p:nvSpPr>
          <p:cNvPr id="13" name="Shape 67"/>
          <p:cNvSpPr/>
          <p:nvPr/>
        </p:nvSpPr>
        <p:spPr>
          <a:xfrm rot="5400000">
            <a:off x="2087292" y="3684551"/>
            <a:ext cx="268289" cy="231776"/>
          </a:xfrm>
          <a:prstGeom prst="triangle">
            <a:avLst/>
          </a:prstGeom>
          <a:solidFill>
            <a:srgbClr val="D42914"/>
          </a:solidFill>
          <a:ln w="12700">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sz="1800">
                <a:solidFill>
                  <a:srgbClr val="FFFFFF"/>
                </a:solidFill>
              </a:defRPr>
            </a:pPr>
            <a:endParaRPr kumimoji="0" sz="1800" b="0" i="0" u="none" strike="noStrike" kern="1200" cap="none" spc="0" normalizeH="0" baseline="0" noProof="0">
              <a:ln>
                <a:noFill/>
              </a:ln>
              <a:solidFill>
                <a:srgbClr val="FFFFFF"/>
              </a:solidFill>
              <a:effectLst/>
              <a:uLnTx/>
              <a:uFillTx/>
              <a:latin typeface="Calibri"/>
              <a:ea typeface="+mn-ea"/>
              <a:cs typeface="+mn-cs"/>
            </a:endParaRPr>
          </a:p>
        </p:txBody>
      </p:sp>
      <p:sp>
        <p:nvSpPr>
          <p:cNvPr id="14" name="Rectangle 13"/>
          <p:cNvSpPr/>
          <p:nvPr/>
        </p:nvSpPr>
        <p:spPr>
          <a:xfrm>
            <a:off x="2379418" y="3507634"/>
            <a:ext cx="6263306" cy="144655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entury Gothic"/>
                <a:ea typeface="+mn-ea"/>
                <a:cs typeface="Century Gothic"/>
              </a:rPr>
              <a:t>By 2020, to improve the cardiovascular health of all Americans by 20% while reducing deaths from cardiovascular diseases and stroke by 20%.</a:t>
            </a:r>
          </a:p>
        </p:txBody>
      </p:sp>
    </p:spTree>
    <p:extLst>
      <p:ext uri="{BB962C8B-B14F-4D97-AF65-F5344CB8AC3E}">
        <p14:creationId xmlns:p14="http://schemas.microsoft.com/office/powerpoint/2010/main" val="154358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704" y="408353"/>
            <a:ext cx="1105853" cy="577807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180" y="1251585"/>
            <a:ext cx="894377" cy="583846"/>
          </a:xfrm>
          <a:prstGeom prst="rect">
            <a:avLst/>
          </a:prstGeom>
        </p:spPr>
      </p:pic>
      <p:sp>
        <p:nvSpPr>
          <p:cNvPr id="8" name="TextBox 7"/>
          <p:cNvSpPr txBox="1"/>
          <p:nvPr/>
        </p:nvSpPr>
        <p:spPr>
          <a:xfrm>
            <a:off x="181456" y="2494597"/>
            <a:ext cx="100011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a:ea typeface="+mn-ea"/>
                <a:cs typeface="+mn-cs"/>
              </a:rPr>
              <a:t>2020</a:t>
            </a:r>
          </a:p>
        </p:txBody>
      </p:sp>
      <p:sp>
        <p:nvSpPr>
          <p:cNvPr id="9" name="TextBox 8"/>
          <p:cNvSpPr txBox="1"/>
          <p:nvPr/>
        </p:nvSpPr>
        <p:spPr>
          <a:xfrm>
            <a:off x="172882" y="2896524"/>
            <a:ext cx="1000115" cy="346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dirty="0">
                <a:ln>
                  <a:noFill/>
                </a:ln>
                <a:solidFill>
                  <a:prstClr val="white"/>
                </a:solidFill>
                <a:effectLst/>
                <a:uLnTx/>
                <a:uFillTx/>
                <a:latin typeface="Calibri"/>
                <a:ea typeface="+mn-ea"/>
                <a:cs typeface="+mn-cs"/>
              </a:rPr>
              <a:t>Strategic</a:t>
            </a:r>
          </a:p>
        </p:txBody>
      </p:sp>
      <p:sp>
        <p:nvSpPr>
          <p:cNvPr id="10" name="TextBox 9"/>
          <p:cNvSpPr txBox="1"/>
          <p:nvPr/>
        </p:nvSpPr>
        <p:spPr>
          <a:xfrm>
            <a:off x="152887" y="3124269"/>
            <a:ext cx="1000115" cy="346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dirty="0">
                <a:ln>
                  <a:noFill/>
                </a:ln>
                <a:solidFill>
                  <a:prstClr val="white"/>
                </a:solidFill>
                <a:effectLst/>
                <a:uLnTx/>
                <a:uFillTx/>
                <a:latin typeface="Calibri"/>
                <a:ea typeface="+mn-ea"/>
                <a:cs typeface="+mn-cs"/>
              </a:rPr>
              <a:t>Impact</a:t>
            </a:r>
          </a:p>
        </p:txBody>
      </p:sp>
      <p:sp>
        <p:nvSpPr>
          <p:cNvPr id="11" name="TextBox 10"/>
          <p:cNvSpPr txBox="1"/>
          <p:nvPr/>
        </p:nvSpPr>
        <p:spPr>
          <a:xfrm>
            <a:off x="152887" y="3352014"/>
            <a:ext cx="1000115" cy="346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dirty="0">
                <a:ln>
                  <a:noFill/>
                </a:ln>
                <a:solidFill>
                  <a:prstClr val="white"/>
                </a:solidFill>
                <a:effectLst/>
                <a:uLnTx/>
                <a:uFillTx/>
                <a:latin typeface="Calibri"/>
                <a:ea typeface="+mn-ea"/>
                <a:cs typeface="+mn-cs"/>
              </a:rPr>
              <a:t>Goal</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074" t="13777" r="1530" b="2393"/>
          <a:stretch/>
        </p:blipFill>
        <p:spPr>
          <a:xfrm>
            <a:off x="1100189" y="435709"/>
            <a:ext cx="8043811" cy="5614127"/>
          </a:xfrm>
          <a:prstGeom prst="rect">
            <a:avLst/>
          </a:prstGeom>
        </p:spPr>
      </p:pic>
    </p:spTree>
    <p:extLst>
      <p:ext uri="{BB962C8B-B14F-4D97-AF65-F5344CB8AC3E}">
        <p14:creationId xmlns:p14="http://schemas.microsoft.com/office/powerpoint/2010/main" val="3767408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2"/>
          <p:cNvSpPr>
            <a:spLocks noChangeArrowheads="1"/>
          </p:cNvSpPr>
          <p:nvPr/>
        </p:nvSpPr>
        <p:spPr bwMode="auto">
          <a:xfrm>
            <a:off x="1859117" y="1087892"/>
            <a:ext cx="5089743" cy="4818833"/>
          </a:xfrm>
          <a:prstGeom prst="triangle">
            <a:avLst>
              <a:gd name="adj" fmla="val 50231"/>
            </a:avLst>
          </a:prstGeom>
          <a:solidFill>
            <a:schemeClr val="accent1">
              <a:lumMod val="50000"/>
            </a:schemeClr>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altLang="en-US" sz="135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1" name="Text Box 15"/>
          <p:cNvSpPr txBox="1">
            <a:spLocks noChangeArrowheads="1"/>
          </p:cNvSpPr>
          <p:nvPr/>
        </p:nvSpPr>
        <p:spPr bwMode="auto">
          <a:xfrm>
            <a:off x="2349765" y="5170932"/>
            <a:ext cx="4242197"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65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Social Determinants of Health</a:t>
            </a:r>
          </a:p>
        </p:txBody>
      </p:sp>
      <p:sp>
        <p:nvSpPr>
          <p:cNvPr id="12" name="Text Box 16"/>
          <p:cNvSpPr txBox="1">
            <a:spLocks noChangeArrowheads="1"/>
          </p:cNvSpPr>
          <p:nvPr/>
        </p:nvSpPr>
        <p:spPr bwMode="auto">
          <a:xfrm>
            <a:off x="2864530" y="4390800"/>
            <a:ext cx="324802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40000"/>
              </a:spcBef>
              <a:buFont typeface="Wingdings" panose="05000000000000000000" pitchFamily="2" charset="2"/>
              <a:buChar char="§"/>
              <a:defRPr sz="3000">
                <a:solidFill>
                  <a:schemeClr val="bg1"/>
                </a:solidFill>
                <a:latin typeface="Tahoma" panose="020B0604030504040204" pitchFamily="34" charset="0"/>
                <a:ea typeface="ＭＳ Ｐゴシック" panose="020B0600070205080204" pitchFamily="34" charset="-128"/>
              </a:defRPr>
            </a:lvl1pPr>
            <a:lvl2pPr marL="742950" indent="-285750">
              <a:lnSpc>
                <a:spcPct val="90000"/>
              </a:lnSpc>
              <a:spcBef>
                <a:spcPct val="40000"/>
              </a:spcBef>
              <a:buFont typeface="Wingdings" panose="05000000000000000000" pitchFamily="2" charset="2"/>
              <a:buChar char="ú"/>
              <a:defRPr sz="2600">
                <a:solidFill>
                  <a:schemeClr val="bg1"/>
                </a:solidFill>
                <a:latin typeface="Tahoma" panose="020B0604030504040204" pitchFamily="34" charset="0"/>
                <a:ea typeface="ＭＳ Ｐゴシック" panose="020B0600070205080204" pitchFamily="34" charset="-128"/>
              </a:defRPr>
            </a:lvl2pPr>
            <a:lvl3pPr marL="1143000" indent="-228600">
              <a:lnSpc>
                <a:spcPct val="90000"/>
              </a:lnSpc>
              <a:spcBef>
                <a:spcPct val="40000"/>
              </a:spcBef>
              <a:buFont typeface="Tahoma" panose="020B0604030504040204" pitchFamily="34" charset="0"/>
              <a:buChar char="−"/>
              <a:defRPr sz="2200">
                <a:solidFill>
                  <a:schemeClr val="bg1"/>
                </a:solidFill>
                <a:latin typeface="Tahoma" panose="020B0604030504040204" pitchFamily="34" charset="0"/>
                <a:ea typeface="ＭＳ Ｐゴシック" panose="020B0600070205080204" pitchFamily="34" charset="-128"/>
              </a:defRPr>
            </a:lvl3pPr>
            <a:lvl4pPr marL="1600200" indent="-228600">
              <a:lnSpc>
                <a:spcPct val="90000"/>
              </a:lnSpc>
              <a:spcBef>
                <a:spcPct val="40000"/>
              </a:spcBef>
              <a:buFont typeface="Wingdings" panose="05000000000000000000" pitchFamily="2" charset="2"/>
              <a:buChar char="§"/>
              <a:defRPr sz="2200">
                <a:solidFill>
                  <a:schemeClr val="bg1"/>
                </a:solidFill>
                <a:latin typeface="Tahoma" panose="020B0604030504040204" pitchFamily="34" charset="0"/>
                <a:ea typeface="ＭＳ Ｐゴシック" panose="020B0600070205080204" pitchFamily="34" charset="-128"/>
              </a:defRPr>
            </a:lvl4pPr>
            <a:lvl5pPr marL="2057400" indent="-228600">
              <a:lnSpc>
                <a:spcPct val="90000"/>
              </a:lnSpc>
              <a:spcBef>
                <a:spcPct val="40000"/>
              </a:spcBef>
              <a:buFont typeface="Wingdings" panose="05000000000000000000" pitchFamily="2" charset="2"/>
              <a:buChar char="§"/>
              <a:defRPr sz="2200">
                <a:solidFill>
                  <a:schemeClr val="bg1"/>
                </a:solidFill>
                <a:latin typeface="Tahoma" panose="020B0604030504040204" pitchFamily="34" charset="0"/>
                <a:ea typeface="ＭＳ Ｐゴシック" panose="020B0600070205080204" pitchFamily="34" charset="-128"/>
              </a:defRPr>
            </a:lvl5pPr>
            <a:lvl6pPr marL="2514600" indent="-228600" eaLnBrk="0" fontAlgn="base" hangingPunct="0">
              <a:lnSpc>
                <a:spcPct val="90000"/>
              </a:lnSpc>
              <a:spcBef>
                <a:spcPct val="40000"/>
              </a:spcBef>
              <a:spcAft>
                <a:spcPct val="0"/>
              </a:spcAft>
              <a:buFont typeface="Wingdings" panose="05000000000000000000" pitchFamily="2" charset="2"/>
              <a:buChar char="§"/>
              <a:defRPr sz="2200">
                <a:solidFill>
                  <a:schemeClr val="bg1"/>
                </a:solidFill>
                <a:latin typeface="Tahoma" panose="020B0604030504040204" pitchFamily="34" charset="0"/>
                <a:ea typeface="ＭＳ Ｐゴシック" panose="020B0600070205080204" pitchFamily="34" charset="-128"/>
              </a:defRPr>
            </a:lvl6pPr>
            <a:lvl7pPr marL="2971800" indent="-228600" eaLnBrk="0" fontAlgn="base" hangingPunct="0">
              <a:lnSpc>
                <a:spcPct val="90000"/>
              </a:lnSpc>
              <a:spcBef>
                <a:spcPct val="40000"/>
              </a:spcBef>
              <a:spcAft>
                <a:spcPct val="0"/>
              </a:spcAft>
              <a:buFont typeface="Wingdings" panose="05000000000000000000" pitchFamily="2" charset="2"/>
              <a:buChar char="§"/>
              <a:defRPr sz="2200">
                <a:solidFill>
                  <a:schemeClr val="bg1"/>
                </a:solidFill>
                <a:latin typeface="Tahoma" panose="020B0604030504040204" pitchFamily="34" charset="0"/>
                <a:ea typeface="ＭＳ Ｐゴシック" panose="020B0600070205080204" pitchFamily="34" charset="-128"/>
              </a:defRPr>
            </a:lvl7pPr>
            <a:lvl8pPr marL="3429000" indent="-228600" eaLnBrk="0" fontAlgn="base" hangingPunct="0">
              <a:lnSpc>
                <a:spcPct val="90000"/>
              </a:lnSpc>
              <a:spcBef>
                <a:spcPct val="40000"/>
              </a:spcBef>
              <a:spcAft>
                <a:spcPct val="0"/>
              </a:spcAft>
              <a:buFont typeface="Wingdings" panose="05000000000000000000" pitchFamily="2" charset="2"/>
              <a:buChar char="§"/>
              <a:defRPr sz="2200">
                <a:solidFill>
                  <a:schemeClr val="bg1"/>
                </a:solidFill>
                <a:latin typeface="Tahoma" panose="020B0604030504040204" pitchFamily="34" charset="0"/>
                <a:ea typeface="ＭＳ Ｐゴシック" panose="020B0600070205080204" pitchFamily="34" charset="-128"/>
              </a:defRPr>
            </a:lvl8pPr>
            <a:lvl9pPr marL="3886200" indent="-228600" eaLnBrk="0" fontAlgn="base" hangingPunct="0">
              <a:lnSpc>
                <a:spcPct val="90000"/>
              </a:lnSpc>
              <a:spcBef>
                <a:spcPct val="40000"/>
              </a:spcBef>
              <a:spcAft>
                <a:spcPct val="0"/>
              </a:spcAft>
              <a:buFont typeface="Wingdings" panose="05000000000000000000" pitchFamily="2" charset="2"/>
              <a:buChar char="§"/>
              <a:defRPr sz="2200">
                <a:solidFill>
                  <a:schemeClr val="bg1"/>
                </a:solidFill>
                <a:latin typeface="Tahoma" panose="020B060403050404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5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Community Policies, Systems, and Environments</a:t>
            </a:r>
            <a:endParaRPr kumimoji="0" lang="en-US" altLang="en-US" sz="1350" b="1"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3" name="Text Box 17"/>
          <p:cNvSpPr txBox="1">
            <a:spLocks noChangeArrowheads="1"/>
          </p:cNvSpPr>
          <p:nvPr/>
        </p:nvSpPr>
        <p:spPr bwMode="auto">
          <a:xfrm>
            <a:off x="3321697" y="3625799"/>
            <a:ext cx="227241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5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Organizational Policies &amp; Culture</a:t>
            </a:r>
          </a:p>
        </p:txBody>
      </p:sp>
      <p:sp>
        <p:nvSpPr>
          <p:cNvPr id="14" name="Text Box 18"/>
          <p:cNvSpPr txBox="1">
            <a:spLocks noChangeArrowheads="1"/>
          </p:cNvSpPr>
          <p:nvPr/>
        </p:nvSpPr>
        <p:spPr bwMode="auto">
          <a:xfrm>
            <a:off x="3086202" y="2803923"/>
            <a:ext cx="264676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5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Social Norms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5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(Demand)</a:t>
            </a:r>
          </a:p>
        </p:txBody>
      </p:sp>
      <p:sp>
        <p:nvSpPr>
          <p:cNvPr id="15" name="Text Box 40"/>
          <p:cNvSpPr txBox="1">
            <a:spLocks noChangeArrowheads="1"/>
          </p:cNvSpPr>
          <p:nvPr/>
        </p:nvSpPr>
        <p:spPr bwMode="auto">
          <a:xfrm>
            <a:off x="3676938" y="1944031"/>
            <a:ext cx="1510903"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4290" rIns="34290">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35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Individual Knowledge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35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&amp; Skills</a:t>
            </a:r>
          </a:p>
        </p:txBody>
      </p:sp>
      <p:pic>
        <p:nvPicPr>
          <p:cNvPr id="17" name="Picture 16"/>
          <p:cNvPicPr>
            <a:picLocks noChangeAspect="1"/>
          </p:cNvPicPr>
          <p:nvPr/>
        </p:nvPicPr>
        <p:blipFill>
          <a:blip r:embed="rId3"/>
          <a:stretch>
            <a:fillRect/>
          </a:stretch>
        </p:blipFill>
        <p:spPr>
          <a:xfrm>
            <a:off x="2183335" y="2322080"/>
            <a:ext cx="790460" cy="700356"/>
          </a:xfrm>
          <a:prstGeom prst="rect">
            <a:avLst/>
          </a:prstGeom>
        </p:spPr>
      </p:pic>
      <p:pic>
        <p:nvPicPr>
          <p:cNvPr id="18" name="Picture 17"/>
          <p:cNvPicPr>
            <a:picLocks noChangeAspect="1"/>
          </p:cNvPicPr>
          <p:nvPr/>
        </p:nvPicPr>
        <p:blipFill>
          <a:blip r:embed="rId4"/>
          <a:stretch>
            <a:fillRect/>
          </a:stretch>
        </p:blipFill>
        <p:spPr>
          <a:xfrm>
            <a:off x="1743097" y="3589695"/>
            <a:ext cx="856534" cy="618395"/>
          </a:xfrm>
          <a:prstGeom prst="rect">
            <a:avLst/>
          </a:prstGeom>
        </p:spPr>
      </p:pic>
      <p:pic>
        <p:nvPicPr>
          <p:cNvPr id="19" name="Picture 18"/>
          <p:cNvPicPr>
            <a:picLocks noChangeAspect="1"/>
          </p:cNvPicPr>
          <p:nvPr/>
        </p:nvPicPr>
        <p:blipFill>
          <a:blip r:embed="rId5"/>
          <a:stretch>
            <a:fillRect/>
          </a:stretch>
        </p:blipFill>
        <p:spPr>
          <a:xfrm>
            <a:off x="1280504" y="4656309"/>
            <a:ext cx="648643" cy="596751"/>
          </a:xfrm>
          <a:prstGeom prst="rect">
            <a:avLst/>
          </a:prstGeom>
        </p:spPr>
      </p:pic>
      <p:pic>
        <p:nvPicPr>
          <p:cNvPr id="20" name="Picture 19"/>
          <p:cNvPicPr>
            <a:picLocks noChangeAspect="1"/>
          </p:cNvPicPr>
          <p:nvPr/>
        </p:nvPicPr>
        <p:blipFill>
          <a:blip r:embed="rId6"/>
          <a:stretch>
            <a:fillRect/>
          </a:stretch>
        </p:blipFill>
        <p:spPr>
          <a:xfrm>
            <a:off x="2892686" y="1379659"/>
            <a:ext cx="668685" cy="910274"/>
          </a:xfrm>
          <a:prstGeom prst="rect">
            <a:avLst/>
          </a:prstGeom>
        </p:spPr>
      </p:pic>
      <p:sp>
        <p:nvSpPr>
          <p:cNvPr id="21" name="TextBox 20"/>
          <p:cNvSpPr txBox="1"/>
          <p:nvPr/>
        </p:nvSpPr>
        <p:spPr>
          <a:xfrm>
            <a:off x="2910373" y="2318975"/>
            <a:ext cx="67839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Worksite</a:t>
            </a:r>
          </a:p>
        </p:txBody>
      </p:sp>
      <p:sp>
        <p:nvSpPr>
          <p:cNvPr id="22" name="TextBox 21"/>
          <p:cNvSpPr txBox="1"/>
          <p:nvPr/>
        </p:nvSpPr>
        <p:spPr>
          <a:xfrm>
            <a:off x="1639779" y="4179643"/>
            <a:ext cx="984997"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Healthcare System</a:t>
            </a:r>
          </a:p>
        </p:txBody>
      </p:sp>
      <p:sp>
        <p:nvSpPr>
          <p:cNvPr id="23" name="TextBox 22"/>
          <p:cNvSpPr txBox="1"/>
          <p:nvPr/>
        </p:nvSpPr>
        <p:spPr>
          <a:xfrm>
            <a:off x="1862608" y="3030518"/>
            <a:ext cx="1352267"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Schools / Early Childcare</a:t>
            </a:r>
          </a:p>
        </p:txBody>
      </p:sp>
      <p:sp>
        <p:nvSpPr>
          <p:cNvPr id="24" name="TextBox 23"/>
          <p:cNvSpPr txBox="1"/>
          <p:nvPr/>
        </p:nvSpPr>
        <p:spPr>
          <a:xfrm>
            <a:off x="1247829" y="5248541"/>
            <a:ext cx="1168952"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Faith-based</a:t>
            </a:r>
          </a:p>
        </p:txBody>
      </p:sp>
      <p:sp>
        <p:nvSpPr>
          <p:cNvPr id="25" name="Rectangle 24"/>
          <p:cNvSpPr/>
          <p:nvPr/>
        </p:nvSpPr>
        <p:spPr>
          <a:xfrm>
            <a:off x="2727471" y="5610009"/>
            <a:ext cx="5231731" cy="2423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75" b="0" i="0" u="none" strike="noStrike" kern="1200" cap="none" spc="0" normalizeH="0" baseline="0" noProof="0">
                <a:ln>
                  <a:noFill/>
                </a:ln>
                <a:solidFill>
                  <a:prstClr val="white"/>
                </a:solidFill>
                <a:effectLst/>
                <a:uLnTx/>
                <a:uFillTx/>
                <a:latin typeface="Calibri"/>
                <a:ea typeface="+mn-ea"/>
                <a:cs typeface="+mn-cs"/>
              </a:rPr>
              <a:t>Education | Economic Stability | Housing | Healthcare | Social Context</a:t>
            </a:r>
          </a:p>
        </p:txBody>
      </p:sp>
      <p:sp>
        <p:nvSpPr>
          <p:cNvPr id="27" name="Rectangle 26"/>
          <p:cNvSpPr/>
          <p:nvPr/>
        </p:nvSpPr>
        <p:spPr>
          <a:xfrm>
            <a:off x="2357413" y="5038501"/>
            <a:ext cx="4305232" cy="481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3212579" y="3497309"/>
            <a:ext cx="2737635" cy="38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p:cNvSpPr/>
          <p:nvPr/>
        </p:nvSpPr>
        <p:spPr>
          <a:xfrm>
            <a:off x="2783071" y="4274661"/>
            <a:ext cx="3543554" cy="470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p:cNvSpPr/>
          <p:nvPr/>
        </p:nvSpPr>
        <p:spPr>
          <a:xfrm>
            <a:off x="3606289" y="2756165"/>
            <a:ext cx="1828800" cy="345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31" name="Picture 30"/>
          <p:cNvPicPr>
            <a:picLocks noChangeAspect="1"/>
          </p:cNvPicPr>
          <p:nvPr/>
        </p:nvPicPr>
        <p:blipFill>
          <a:blip r:embed="rId7"/>
          <a:stretch>
            <a:fillRect/>
          </a:stretch>
        </p:blipFill>
        <p:spPr>
          <a:xfrm>
            <a:off x="5859481" y="2659358"/>
            <a:ext cx="1063538" cy="741254"/>
          </a:xfrm>
          <a:prstGeom prst="rect">
            <a:avLst/>
          </a:prstGeom>
        </p:spPr>
      </p:pic>
      <p:pic>
        <p:nvPicPr>
          <p:cNvPr id="32" name="Picture 31"/>
          <p:cNvPicPr>
            <a:picLocks noChangeAspect="1"/>
          </p:cNvPicPr>
          <p:nvPr/>
        </p:nvPicPr>
        <p:blipFill>
          <a:blip r:embed="rId8"/>
          <a:stretch>
            <a:fillRect/>
          </a:stretch>
        </p:blipFill>
        <p:spPr>
          <a:xfrm>
            <a:off x="5386717" y="1639163"/>
            <a:ext cx="871538" cy="685800"/>
          </a:xfrm>
          <a:prstGeom prst="rect">
            <a:avLst/>
          </a:prstGeom>
        </p:spPr>
      </p:pic>
      <p:sp>
        <p:nvSpPr>
          <p:cNvPr id="33" name="TextBox 32"/>
          <p:cNvSpPr txBox="1"/>
          <p:nvPr/>
        </p:nvSpPr>
        <p:spPr>
          <a:xfrm>
            <a:off x="5317609" y="2342314"/>
            <a:ext cx="1168952"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Active Design</a:t>
            </a:r>
          </a:p>
        </p:txBody>
      </p:sp>
      <p:sp>
        <p:nvSpPr>
          <p:cNvPr id="34" name="TextBox 33"/>
          <p:cNvSpPr txBox="1"/>
          <p:nvPr/>
        </p:nvSpPr>
        <p:spPr>
          <a:xfrm>
            <a:off x="5876431" y="3416412"/>
            <a:ext cx="1168952"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Healthy Food Access</a:t>
            </a:r>
          </a:p>
        </p:txBody>
      </p:sp>
      <p:pic>
        <p:nvPicPr>
          <p:cNvPr id="35" name="Picture 34"/>
          <p:cNvPicPr>
            <a:picLocks noChangeAspect="1"/>
          </p:cNvPicPr>
          <p:nvPr/>
        </p:nvPicPr>
        <p:blipFill>
          <a:blip r:embed="rId9"/>
          <a:stretch>
            <a:fillRect/>
          </a:stretch>
        </p:blipFill>
        <p:spPr>
          <a:xfrm>
            <a:off x="7000844" y="4650149"/>
            <a:ext cx="670000" cy="547737"/>
          </a:xfrm>
          <a:prstGeom prst="rect">
            <a:avLst/>
          </a:prstGeom>
        </p:spPr>
      </p:pic>
      <p:pic>
        <p:nvPicPr>
          <p:cNvPr id="36" name="Picture 2" descr="http://upload.wikimedia.org/wikipedia/commons/thumb/6/6b/No_Smoking.svg/2000px-No_Smoking.svg.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76091" y="3377641"/>
            <a:ext cx="511313" cy="511313"/>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6723025" y="5193216"/>
            <a:ext cx="1340060"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Access to Quality Systems of Care</a:t>
            </a:r>
          </a:p>
        </p:txBody>
      </p:sp>
      <p:sp>
        <p:nvSpPr>
          <p:cNvPr id="39" name="TextBox 38"/>
          <p:cNvSpPr txBox="1"/>
          <p:nvPr/>
        </p:nvSpPr>
        <p:spPr>
          <a:xfrm>
            <a:off x="6967915" y="3908401"/>
            <a:ext cx="1168952"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Tobacco-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Free</a:t>
            </a:r>
          </a:p>
        </p:txBody>
      </p:sp>
      <p:pic>
        <p:nvPicPr>
          <p:cNvPr id="2" name="Picture 1"/>
          <p:cNvPicPr>
            <a:picLocks noChangeAspect="1"/>
          </p:cNvPicPr>
          <p:nvPr/>
        </p:nvPicPr>
        <p:blipFill>
          <a:blip r:embed="rId11"/>
          <a:stretch>
            <a:fillRect/>
          </a:stretch>
        </p:blipFill>
        <p:spPr>
          <a:xfrm>
            <a:off x="6662645" y="1447400"/>
            <a:ext cx="303010" cy="668567"/>
          </a:xfrm>
          <a:prstGeom prst="rect">
            <a:avLst/>
          </a:prstGeom>
        </p:spPr>
      </p:pic>
      <p:sp>
        <p:nvSpPr>
          <p:cNvPr id="38" name="TextBox 37"/>
          <p:cNvSpPr txBox="1"/>
          <p:nvPr/>
        </p:nvSpPr>
        <p:spPr>
          <a:xfrm>
            <a:off x="6250125" y="2153133"/>
            <a:ext cx="1168952"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Reduce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Soda</a:t>
            </a:r>
          </a:p>
        </p:txBody>
      </p:sp>
      <p:pic>
        <p:nvPicPr>
          <p:cNvPr id="3" name="Picture 2"/>
          <p:cNvPicPr>
            <a:picLocks noChangeAspect="1"/>
          </p:cNvPicPr>
          <p:nvPr/>
        </p:nvPicPr>
        <p:blipFill>
          <a:blip r:embed="rId12"/>
          <a:stretch>
            <a:fillRect/>
          </a:stretch>
        </p:blipFill>
        <p:spPr>
          <a:xfrm>
            <a:off x="6643783" y="3764348"/>
            <a:ext cx="466154" cy="634354"/>
          </a:xfrm>
          <a:prstGeom prst="rect">
            <a:avLst/>
          </a:prstGeom>
        </p:spPr>
      </p:pic>
      <p:sp>
        <p:nvSpPr>
          <p:cNvPr id="40" name="TextBox 39"/>
          <p:cNvSpPr txBox="1"/>
          <p:nvPr/>
        </p:nvSpPr>
        <p:spPr>
          <a:xfrm>
            <a:off x="6317050" y="4359026"/>
            <a:ext cx="1168952"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BP &amp; Cholesterol Control</a:t>
            </a:r>
          </a:p>
        </p:txBody>
      </p:sp>
      <p:sp>
        <p:nvSpPr>
          <p:cNvPr id="42" name="TextBox 41"/>
          <p:cNvSpPr txBox="1"/>
          <p:nvPr/>
        </p:nvSpPr>
        <p:spPr>
          <a:xfrm>
            <a:off x="375082" y="884559"/>
            <a:ext cx="186457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C00000"/>
                </a:solidFill>
                <a:effectLst/>
                <a:uLnTx/>
                <a:uFillTx/>
                <a:latin typeface="Calibri"/>
                <a:ea typeface="+mn-ea"/>
                <a:cs typeface="+mn-cs"/>
              </a:rPr>
              <a:t>Partners/ Channels</a:t>
            </a:r>
          </a:p>
        </p:txBody>
      </p:sp>
      <p:sp>
        <p:nvSpPr>
          <p:cNvPr id="43" name="TextBox 42"/>
          <p:cNvSpPr txBox="1"/>
          <p:nvPr/>
        </p:nvSpPr>
        <p:spPr>
          <a:xfrm>
            <a:off x="7486002" y="819133"/>
            <a:ext cx="137252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C00000"/>
                </a:solidFill>
                <a:effectLst/>
                <a:uLnTx/>
                <a:uFillTx/>
                <a:latin typeface="Calibri"/>
                <a:ea typeface="+mn-ea"/>
                <a:cs typeface="+mn-cs"/>
              </a:rPr>
              <a:t>Impact Areas</a:t>
            </a:r>
          </a:p>
        </p:txBody>
      </p:sp>
    </p:spTree>
    <p:extLst>
      <p:ext uri="{BB962C8B-B14F-4D97-AF65-F5344CB8AC3E}">
        <p14:creationId xmlns:p14="http://schemas.microsoft.com/office/powerpoint/2010/main" val="22856175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hape 65"/>
          <p:cNvSpPr/>
          <p:nvPr/>
        </p:nvSpPr>
        <p:spPr>
          <a:xfrm>
            <a:off x="0" y="0"/>
            <a:ext cx="2057400" cy="6858000"/>
          </a:xfrm>
          <a:prstGeom prst="rect">
            <a:avLst/>
          </a:prstGeom>
          <a:solidFill>
            <a:srgbClr val="FFFFFF"/>
          </a:solidFill>
          <a:ln w="12700">
            <a:miter lim="400000"/>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800"/>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Shape 66"/>
          <p:cNvSpPr/>
          <p:nvPr/>
        </p:nvSpPr>
        <p:spPr>
          <a:xfrm>
            <a:off x="0" y="-1"/>
            <a:ext cx="2057400" cy="6858001"/>
          </a:xfrm>
          <a:prstGeom prst="rect">
            <a:avLst/>
          </a:prstGeom>
          <a:solidFill>
            <a:srgbClr val="C30F18">
              <a:alpha val="56861"/>
            </a:srgbClr>
          </a:solidFill>
          <a:ln w="12700">
            <a:miter lim="400000"/>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800"/>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Shape 69"/>
          <p:cNvSpPr/>
          <p:nvPr/>
        </p:nvSpPr>
        <p:spPr>
          <a:xfrm>
            <a:off x="24228" y="2486009"/>
            <a:ext cx="1999974" cy="107721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kumimoji="0" lang="en-US" sz="2400" b="1" i="0" u="none" strike="noStrike" kern="1200" cap="all" spc="0" normalizeH="0" baseline="0" noProof="0" dirty="0">
                <a:ln>
                  <a:noFill/>
                </a:ln>
                <a:solidFill>
                  <a:srgbClr val="FFFFFF"/>
                </a:solidFill>
                <a:effectLst/>
                <a:uLnTx/>
                <a:uFillTx/>
                <a:latin typeface="Century Gothic" panose="020B0502020202020204" pitchFamily="34" charset="0"/>
                <a:ea typeface="+mn-ea"/>
                <a:cs typeface="Calibri" panose="020F0502020204030204" pitchFamily="34" charset="0"/>
              </a:rPr>
              <a:t>Community Impact</a:t>
            </a:r>
          </a:p>
          <a:p>
            <a:pPr marL="0" marR="0" lvl="0" indent="0" algn="ctr" defTabSz="914400" rtl="0" eaLnBrk="1" fontAlgn="auto" latinLnBrk="0" hangingPunct="1">
              <a:lnSpc>
                <a:spcPct val="100000"/>
              </a:lnSpc>
              <a:spcBef>
                <a:spcPts val="0"/>
              </a:spcBef>
              <a:spcAft>
                <a:spcPts val="0"/>
              </a:spcAft>
              <a:buClrTx/>
              <a:buSzTx/>
              <a:buFontTx/>
              <a:buNone/>
              <a:tabLst/>
              <a:defRPr sz="1800"/>
            </a:pPr>
            <a:endParaRPr kumimoji="0" lang="en-US" sz="2200" b="1" i="0" u="none" strike="noStrike" kern="1200" cap="all"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9" name="Shape 67"/>
          <p:cNvSpPr/>
          <p:nvPr/>
        </p:nvSpPr>
        <p:spPr>
          <a:xfrm rot="5400000">
            <a:off x="2099499" y="2959252"/>
            <a:ext cx="268289" cy="231776"/>
          </a:xfrm>
          <a:prstGeom prst="triangle">
            <a:avLst/>
          </a:prstGeom>
          <a:solidFill>
            <a:srgbClr val="D42914"/>
          </a:solidFill>
          <a:ln w="12700">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sz="1800">
                <a:solidFill>
                  <a:srgbClr val="FFFFFF"/>
                </a:solidFill>
              </a:defRPr>
            </a:pPr>
            <a:endParaRPr kumimoji="0" sz="1800" b="0" i="0" u="none" strike="noStrike" kern="1200" cap="none" spc="0" normalizeH="0" baseline="0" noProof="0">
              <a:ln>
                <a:noFill/>
              </a:ln>
              <a:solidFill>
                <a:srgbClr val="FFFFFF"/>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54F87969-6765-40CF-A842-3DE5A7F1513D}"/>
              </a:ext>
            </a:extLst>
          </p:cNvPr>
          <p:cNvPicPr>
            <a:picLocks noChangeAspect="1"/>
          </p:cNvPicPr>
          <p:nvPr/>
        </p:nvPicPr>
        <p:blipFill>
          <a:blip r:embed="rId3"/>
          <a:stretch>
            <a:fillRect/>
          </a:stretch>
        </p:blipFill>
        <p:spPr>
          <a:xfrm>
            <a:off x="2057400" y="0"/>
            <a:ext cx="4601432" cy="3653756"/>
          </a:xfrm>
          <a:prstGeom prst="rect">
            <a:avLst/>
          </a:prstGeom>
        </p:spPr>
      </p:pic>
      <p:pic>
        <p:nvPicPr>
          <p:cNvPr id="8" name="Picture 7">
            <a:extLst>
              <a:ext uri="{FF2B5EF4-FFF2-40B4-BE49-F238E27FC236}">
                <a16:creationId xmlns:a16="http://schemas.microsoft.com/office/drawing/2014/main" id="{A1B2C517-7DB8-4589-8F3F-9FE8D690AED2}"/>
              </a:ext>
            </a:extLst>
          </p:cNvPr>
          <p:cNvPicPr>
            <a:picLocks noChangeAspect="1"/>
          </p:cNvPicPr>
          <p:nvPr/>
        </p:nvPicPr>
        <p:blipFill>
          <a:blip r:embed="rId4"/>
          <a:stretch>
            <a:fillRect/>
          </a:stretch>
        </p:blipFill>
        <p:spPr>
          <a:xfrm>
            <a:off x="2057400" y="3989036"/>
            <a:ext cx="5613951" cy="2456478"/>
          </a:xfrm>
          <a:prstGeom prst="rect">
            <a:avLst/>
          </a:prstGeom>
        </p:spPr>
      </p:pic>
      <p:pic>
        <p:nvPicPr>
          <p:cNvPr id="1026" name="Picture 1" descr="cid:image001.jpg@01D4047B.07430BF0">
            <a:extLst>
              <a:ext uri="{FF2B5EF4-FFF2-40B4-BE49-F238E27FC236}">
                <a16:creationId xmlns:a16="http://schemas.microsoft.com/office/drawing/2014/main" id="{1BBE8D70-E90E-4986-84BA-5E26043A33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4174" y="1188720"/>
            <a:ext cx="2499825" cy="280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6245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hape 65"/>
          <p:cNvSpPr/>
          <p:nvPr/>
        </p:nvSpPr>
        <p:spPr>
          <a:xfrm>
            <a:off x="0" y="0"/>
            <a:ext cx="2057400" cy="6858000"/>
          </a:xfrm>
          <a:prstGeom prst="rect">
            <a:avLst/>
          </a:prstGeom>
          <a:solidFill>
            <a:srgbClr val="FFFFFF"/>
          </a:solidFill>
          <a:ln w="12700">
            <a:miter lim="400000"/>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800"/>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Shape 66"/>
          <p:cNvSpPr/>
          <p:nvPr/>
        </p:nvSpPr>
        <p:spPr>
          <a:xfrm>
            <a:off x="0" y="-14288"/>
            <a:ext cx="2103120" cy="6858001"/>
          </a:xfrm>
          <a:prstGeom prst="rect">
            <a:avLst/>
          </a:prstGeom>
          <a:solidFill>
            <a:srgbClr val="C30F18">
              <a:alpha val="56861"/>
            </a:srgbClr>
          </a:solidFill>
          <a:ln w="12700">
            <a:miter lim="400000"/>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800"/>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Shape 69"/>
          <p:cNvSpPr/>
          <p:nvPr/>
        </p:nvSpPr>
        <p:spPr>
          <a:xfrm>
            <a:off x="2057400" y="493059"/>
            <a:ext cx="7086600" cy="66479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sz="1800"/>
            </a:pPr>
            <a:r>
              <a:rPr kumimoji="0" lang="en-US" sz="2400" b="1" i="0" u="none" strike="noStrike" kern="1200" cap="none" spc="0" normalizeH="0" baseline="0" noProof="0" dirty="0">
                <a:ln>
                  <a:noFill/>
                </a:ln>
                <a:solidFill>
                  <a:prstClr val="black"/>
                </a:solidFill>
                <a:effectLst/>
                <a:uLnTx/>
                <a:uFillTx/>
                <a:latin typeface="Century Gothic"/>
                <a:ea typeface="+mn-ea"/>
                <a:cs typeface="Century Gothic"/>
              </a:rPr>
              <a:t>AHA and Million Hearts®: </a:t>
            </a:r>
            <a:br>
              <a:rPr kumimoji="0" lang="en-US" sz="2400" b="1" i="0" u="none" strike="noStrike" kern="1200" cap="none" spc="0" normalizeH="0" baseline="0" noProof="0" dirty="0">
                <a:ln>
                  <a:noFill/>
                </a:ln>
                <a:solidFill>
                  <a:prstClr val="black"/>
                </a:solidFill>
                <a:effectLst/>
                <a:uLnTx/>
                <a:uFillTx/>
                <a:latin typeface="Century Gothic"/>
                <a:ea typeface="+mn-ea"/>
                <a:cs typeface="Century Gothic"/>
              </a:rPr>
            </a:br>
            <a:r>
              <a:rPr kumimoji="0" lang="en-US" sz="2400" b="1" i="0" u="none" strike="noStrike" kern="1200" cap="none" spc="0" normalizeH="0" baseline="0" noProof="0" dirty="0">
                <a:ln>
                  <a:noFill/>
                </a:ln>
                <a:solidFill>
                  <a:prstClr val="black"/>
                </a:solidFill>
                <a:effectLst/>
                <a:uLnTx/>
                <a:uFillTx/>
                <a:latin typeface="Century Gothic"/>
                <a:ea typeface="+mn-ea"/>
                <a:cs typeface="Century Gothic"/>
              </a:rPr>
              <a:t>Spotlight on Wyoming</a:t>
            </a:r>
            <a:endParaRPr kumimoji="0" sz="2400" b="0" i="0" u="none" strike="noStrike" kern="1200" cap="none" spc="0" normalizeH="0" baseline="0" noProof="0" dirty="0">
              <a:ln>
                <a:noFill/>
              </a:ln>
              <a:solidFill>
                <a:prstClr val="black"/>
              </a:solidFill>
              <a:effectLst/>
              <a:uLnTx/>
              <a:uFillTx/>
              <a:latin typeface="Century Gothic"/>
              <a:ea typeface="HelveticaNeueLT Com 45 Lt"/>
              <a:cs typeface="Century Gothic"/>
              <a:sym typeface="HelveticaNeueLT Com 45 Lt"/>
            </a:endParaRPr>
          </a:p>
        </p:txBody>
      </p:sp>
      <p:sp>
        <p:nvSpPr>
          <p:cNvPr id="12" name="Content Placeholder 6"/>
          <p:cNvSpPr txBox="1">
            <a:spLocks/>
          </p:cNvSpPr>
          <p:nvPr/>
        </p:nvSpPr>
        <p:spPr>
          <a:xfrm>
            <a:off x="2289175" y="2817494"/>
            <a:ext cx="6831565" cy="2171364"/>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9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233363" indent="-177800" algn="l" defTabSz="914400" rtl="0" eaLnBrk="1" latinLnBrk="0" hangingPunct="1">
              <a:lnSpc>
                <a:spcPct val="90000"/>
              </a:lnSpc>
              <a:spcBef>
                <a:spcPts val="600"/>
              </a:spcBef>
              <a:buClr>
                <a:schemeClr val="accent3"/>
              </a:buClr>
              <a:buFont typeface="Arial" panose="020B0604020202020204" pitchFamily="34" charset="0"/>
              <a:buChar char="•"/>
              <a:defRPr sz="1400" kern="1200">
                <a:solidFill>
                  <a:schemeClr val="tx1">
                    <a:lumMod val="75000"/>
                    <a:lumOff val="25000"/>
                  </a:schemeClr>
                </a:solidFill>
                <a:latin typeface="+mn-lt"/>
                <a:ea typeface="+mn-ea"/>
                <a:cs typeface="+mn-cs"/>
              </a:defRPr>
            </a:lvl2pPr>
            <a:lvl3pPr marL="515938" indent="-177800" algn="l" defTabSz="914400" rtl="0" eaLnBrk="1" latinLnBrk="0" hangingPunct="1">
              <a:lnSpc>
                <a:spcPct val="90000"/>
              </a:lnSpc>
              <a:spcBef>
                <a:spcPts val="0"/>
              </a:spcBef>
              <a:buClr>
                <a:schemeClr val="accent3"/>
              </a:buClr>
              <a:buFont typeface="Calibri" panose="020F0502020204030204" pitchFamily="34" charset="0"/>
              <a:buChar char="–"/>
              <a:defRPr sz="1200" kern="1200">
                <a:solidFill>
                  <a:schemeClr val="tx1">
                    <a:lumMod val="75000"/>
                    <a:lumOff val="25000"/>
                  </a:schemeClr>
                </a:solidFill>
                <a:latin typeface="+mn-lt"/>
                <a:ea typeface="+mn-ea"/>
                <a:cs typeface="+mn-cs"/>
              </a:defRPr>
            </a:lvl3pPr>
            <a:lvl4pPr marL="739775" indent="-177800" algn="l" defTabSz="914400" rtl="0" eaLnBrk="1" latinLnBrk="0" hangingPunct="1">
              <a:lnSpc>
                <a:spcPct val="90000"/>
              </a:lnSpc>
              <a:spcBef>
                <a:spcPts val="0"/>
              </a:spcBef>
              <a:buClr>
                <a:schemeClr val="accent3"/>
              </a:buClr>
              <a:buFont typeface="Calibri" panose="020F0502020204030204" pitchFamily="34" charset="0"/>
              <a:buChar char="»"/>
              <a:defRPr sz="1100" kern="1200">
                <a:solidFill>
                  <a:schemeClr val="tx1">
                    <a:lumMod val="75000"/>
                    <a:lumOff val="25000"/>
                  </a:schemeClr>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1400" kern="1200">
                <a:solidFill>
                  <a:srgbClr val="CC1A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900"/>
              </a:spcBef>
              <a:spcAft>
                <a:spcPts val="0"/>
              </a:spcAft>
              <a:buClr>
                <a:srgbClr val="CC1A00"/>
              </a:buClr>
              <a:buSzTx/>
              <a:buFont typeface="Courier New"/>
              <a:buChar char="o"/>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GWTG- Heart Failure</a:t>
            </a:r>
          </a:p>
          <a:p>
            <a:pPr marL="457200" marR="0" lvl="0" indent="-457200" algn="l" defTabSz="914400" rtl="0" eaLnBrk="1" fontAlgn="auto" latinLnBrk="0" hangingPunct="1">
              <a:lnSpc>
                <a:spcPct val="90000"/>
              </a:lnSpc>
              <a:spcBef>
                <a:spcPts val="900"/>
              </a:spcBef>
              <a:spcAft>
                <a:spcPts val="0"/>
              </a:spcAft>
              <a:buClr>
                <a:srgbClr val="CC1A00"/>
              </a:buClr>
              <a:buSzTx/>
              <a:buFont typeface="Courier New"/>
              <a:buChar char="o"/>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GWTG- Stroke</a:t>
            </a:r>
          </a:p>
          <a:p>
            <a:pPr marL="457200" marR="0" lvl="0" indent="-457200" algn="l" defTabSz="914400" rtl="0" eaLnBrk="1" fontAlgn="auto" latinLnBrk="0" hangingPunct="1">
              <a:lnSpc>
                <a:spcPct val="90000"/>
              </a:lnSpc>
              <a:spcBef>
                <a:spcPts val="900"/>
              </a:spcBef>
              <a:spcAft>
                <a:spcPts val="0"/>
              </a:spcAft>
              <a:buClrTx/>
              <a:buSzTx/>
              <a:buFont typeface="Courier New"/>
              <a:buChar char="o"/>
              <a:tabLst/>
              <a:defRPr/>
            </a:pPr>
            <a:endParaRPr kumimoji="0" lang="en-US" sz="2800" b="0" i="0" u="none" strike="noStrike" kern="1200" cap="none" spc="0" normalizeH="0" baseline="0" noProof="0" dirty="0">
              <a:ln>
                <a:noFill/>
              </a:ln>
              <a:solidFill>
                <a:srgbClr val="CC1A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 </a:t>
            </a:r>
          </a:p>
          <a:p>
            <a:pPr marL="184150" marR="0" lvl="1" indent="0" algn="l" defTabSz="914400" rtl="0" eaLnBrk="1" fontAlgn="auto" latinLnBrk="0" hangingPunct="1">
              <a:lnSpc>
                <a:spcPct val="80000"/>
              </a:lnSpc>
              <a:spcBef>
                <a:spcPts val="600"/>
              </a:spcBef>
              <a:spcAft>
                <a:spcPts val="0"/>
              </a:spcAft>
              <a:buClr>
                <a:srgbClr val="CC1A00"/>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Arial"/>
              <a:ea typeface="+mn-ea"/>
              <a:cs typeface="Arial"/>
            </a:endParaRPr>
          </a:p>
        </p:txBody>
      </p:sp>
      <p:sp>
        <p:nvSpPr>
          <p:cNvPr id="11" name="Shape 67"/>
          <p:cNvSpPr/>
          <p:nvPr/>
        </p:nvSpPr>
        <p:spPr>
          <a:xfrm rot="5400000">
            <a:off x="2116930" y="3087441"/>
            <a:ext cx="268289" cy="231776"/>
          </a:xfrm>
          <a:prstGeom prst="triangle">
            <a:avLst/>
          </a:prstGeom>
          <a:solidFill>
            <a:srgbClr val="D42914"/>
          </a:solidFill>
          <a:ln w="12700">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sz="1800">
                <a:solidFill>
                  <a:srgbClr val="FFFFFF"/>
                </a:solidFill>
              </a:defRPr>
            </a:pPr>
            <a:endParaRPr kumimoji="0"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Shape 67"/>
          <p:cNvSpPr/>
          <p:nvPr/>
        </p:nvSpPr>
        <p:spPr>
          <a:xfrm rot="5400000">
            <a:off x="2112275" y="4468594"/>
            <a:ext cx="268289" cy="231776"/>
          </a:xfrm>
          <a:prstGeom prst="triangle">
            <a:avLst/>
          </a:prstGeom>
          <a:solidFill>
            <a:srgbClr val="D42914"/>
          </a:solidFill>
          <a:ln w="12700">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sz="1800">
                <a:solidFill>
                  <a:srgbClr val="FFFFFF"/>
                </a:solidFill>
              </a:defRPr>
            </a:pPr>
            <a:endParaRPr kumimoji="0" sz="1800" b="0" i="0" u="none" strike="noStrike" kern="1200" cap="none" spc="0" normalizeH="0" baseline="0" noProof="0">
              <a:ln>
                <a:noFill/>
              </a:ln>
              <a:solidFill>
                <a:srgbClr val="FFFFFF"/>
              </a:solidFill>
              <a:effectLst/>
              <a:uLnTx/>
              <a:uFillTx/>
              <a:latin typeface="Calibri"/>
              <a:ea typeface="+mn-ea"/>
              <a:cs typeface="+mn-cs"/>
            </a:endParaRPr>
          </a:p>
        </p:txBody>
      </p:sp>
      <p:sp>
        <p:nvSpPr>
          <p:cNvPr id="14" name="Content Placeholder 6"/>
          <p:cNvSpPr txBox="1">
            <a:spLocks/>
          </p:cNvSpPr>
          <p:nvPr/>
        </p:nvSpPr>
        <p:spPr>
          <a:xfrm>
            <a:off x="2289175" y="4180356"/>
            <a:ext cx="6831565" cy="1501950"/>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9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233363" indent="-177800" algn="l" defTabSz="914400" rtl="0" eaLnBrk="1" latinLnBrk="0" hangingPunct="1">
              <a:lnSpc>
                <a:spcPct val="90000"/>
              </a:lnSpc>
              <a:spcBef>
                <a:spcPts val="600"/>
              </a:spcBef>
              <a:buClr>
                <a:schemeClr val="accent3"/>
              </a:buClr>
              <a:buFont typeface="Arial" panose="020B0604020202020204" pitchFamily="34" charset="0"/>
              <a:buChar char="•"/>
              <a:defRPr sz="1400" kern="1200">
                <a:solidFill>
                  <a:schemeClr val="tx1">
                    <a:lumMod val="75000"/>
                    <a:lumOff val="25000"/>
                  </a:schemeClr>
                </a:solidFill>
                <a:latin typeface="+mn-lt"/>
                <a:ea typeface="+mn-ea"/>
                <a:cs typeface="+mn-cs"/>
              </a:defRPr>
            </a:lvl2pPr>
            <a:lvl3pPr marL="515938" indent="-177800" algn="l" defTabSz="914400" rtl="0" eaLnBrk="1" latinLnBrk="0" hangingPunct="1">
              <a:lnSpc>
                <a:spcPct val="90000"/>
              </a:lnSpc>
              <a:spcBef>
                <a:spcPts val="0"/>
              </a:spcBef>
              <a:buClr>
                <a:schemeClr val="accent3"/>
              </a:buClr>
              <a:buFont typeface="Calibri" panose="020F0502020204030204" pitchFamily="34" charset="0"/>
              <a:buChar char="–"/>
              <a:defRPr sz="1200" kern="1200">
                <a:solidFill>
                  <a:schemeClr val="tx1">
                    <a:lumMod val="75000"/>
                    <a:lumOff val="25000"/>
                  </a:schemeClr>
                </a:solidFill>
                <a:latin typeface="+mn-lt"/>
                <a:ea typeface="+mn-ea"/>
                <a:cs typeface="+mn-cs"/>
              </a:defRPr>
            </a:lvl3pPr>
            <a:lvl4pPr marL="739775" indent="-177800" algn="l" defTabSz="914400" rtl="0" eaLnBrk="1" latinLnBrk="0" hangingPunct="1">
              <a:lnSpc>
                <a:spcPct val="90000"/>
              </a:lnSpc>
              <a:spcBef>
                <a:spcPts val="0"/>
              </a:spcBef>
              <a:buClr>
                <a:schemeClr val="accent3"/>
              </a:buClr>
              <a:buFont typeface="Calibri" panose="020F0502020204030204" pitchFamily="34" charset="0"/>
              <a:buChar char="»"/>
              <a:defRPr sz="1100" kern="1200">
                <a:solidFill>
                  <a:schemeClr val="tx1">
                    <a:lumMod val="75000"/>
                    <a:lumOff val="25000"/>
                  </a:schemeClr>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1400" kern="1200">
                <a:solidFill>
                  <a:srgbClr val="CC1A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900"/>
              </a:spcBef>
              <a:spcAft>
                <a:spcPts val="0"/>
              </a:spcAft>
              <a:buClr>
                <a:srgbClr val="CC1A00"/>
              </a:buClr>
              <a:buSzTx/>
              <a:buFont typeface="Courier New"/>
              <a:buChar char="o"/>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GWTG- Heart Failure</a:t>
            </a:r>
          </a:p>
          <a:p>
            <a:pPr marL="457200" marR="0" lvl="0" indent="-457200" algn="l" defTabSz="914400" rtl="0" eaLnBrk="1" fontAlgn="auto" latinLnBrk="0" hangingPunct="1">
              <a:lnSpc>
                <a:spcPct val="90000"/>
              </a:lnSpc>
              <a:spcBef>
                <a:spcPts val="900"/>
              </a:spcBef>
              <a:spcAft>
                <a:spcPts val="0"/>
              </a:spcAft>
              <a:buClr>
                <a:srgbClr val="CC1A00"/>
              </a:buClr>
              <a:buSzTx/>
              <a:buFont typeface="Courier New"/>
              <a:buChar char="o"/>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GWTG- Stroke</a:t>
            </a:r>
          </a:p>
          <a:p>
            <a:pPr marL="0" marR="0" lvl="0" indent="0" algn="l"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 </a:t>
            </a:r>
          </a:p>
          <a:p>
            <a:pPr marL="184150" marR="0" lvl="1" indent="0" algn="l" defTabSz="914400" rtl="0" eaLnBrk="1" fontAlgn="auto" latinLnBrk="0" hangingPunct="1">
              <a:lnSpc>
                <a:spcPct val="80000"/>
              </a:lnSpc>
              <a:spcBef>
                <a:spcPts val="600"/>
              </a:spcBef>
              <a:spcAft>
                <a:spcPts val="0"/>
              </a:spcAft>
              <a:buClr>
                <a:srgbClr val="CC1A00"/>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Arial"/>
              <a:ea typeface="+mn-ea"/>
              <a:cs typeface="Arial"/>
            </a:endParaRPr>
          </a:p>
        </p:txBody>
      </p:sp>
      <p:sp>
        <p:nvSpPr>
          <p:cNvPr id="3" name="Rectangle 2"/>
          <p:cNvSpPr/>
          <p:nvPr/>
        </p:nvSpPr>
        <p:spPr>
          <a:xfrm>
            <a:off x="2289175" y="1303917"/>
            <a:ext cx="6545420" cy="1015663"/>
          </a:xfrm>
          <a:prstGeom prst="rect">
            <a:avLst/>
          </a:prstGeom>
        </p:spPr>
        <p:txBody>
          <a:bodyPr wrap="square">
            <a:spAutoFit/>
          </a:bodyPr>
          <a:lstStyle/>
          <a:p>
            <a:pPr marL="403433" marR="0" lvl="1" indent="0" algn="ctr" defTabSz="914400" rtl="0" eaLnBrk="1" fontAlgn="auto" latinLnBrk="0" hangingPunct="1">
              <a:lnSpc>
                <a:spcPct val="100000"/>
              </a:lnSpc>
              <a:spcBef>
                <a:spcPts val="0"/>
              </a:spcBef>
              <a:spcAft>
                <a:spcPts val="0"/>
              </a:spcAft>
              <a:buClrTx/>
              <a:buSzTx/>
              <a:buFontTx/>
              <a:buNone/>
              <a:tabLst/>
              <a:defRPr/>
            </a:pPr>
            <a:r>
              <a:rPr kumimoji="0" lang="en-US" sz="2000" b="0" i="1" u="sng" strike="noStrike" kern="1200" cap="none" spc="0" normalizeH="0" baseline="0" noProof="0" dirty="0">
                <a:ln>
                  <a:noFill/>
                </a:ln>
                <a:solidFill>
                  <a:prstClr val="black">
                    <a:lumMod val="85000"/>
                    <a:lumOff val="15000"/>
                  </a:prstClr>
                </a:solidFill>
                <a:effectLst/>
                <a:uLnTx/>
                <a:uFillTx/>
                <a:latin typeface="Century Gothic" panose="020B0502020202020204" pitchFamily="34" charset="0"/>
                <a:ea typeface="+mn-ea"/>
                <a:cs typeface="Times New Roman" panose="02020603050405020304" pitchFamily="18" charset="0"/>
              </a:rPr>
              <a:t>Get With The Guidelines &amp; Mission: Lifeline Quality Awards</a:t>
            </a:r>
            <a:br>
              <a:rPr kumimoji="0" lang="en-US" sz="2000" b="0" i="1" u="none" strike="noStrike" kern="1200" cap="none" spc="0" normalizeH="0" baseline="0" noProof="0" dirty="0">
                <a:ln>
                  <a:noFill/>
                </a:ln>
                <a:solidFill>
                  <a:prstClr val="black">
                    <a:lumMod val="85000"/>
                    <a:lumOff val="15000"/>
                  </a:prstClr>
                </a:solidFill>
                <a:effectLst/>
                <a:uLnTx/>
                <a:uFillTx/>
                <a:latin typeface="Century Gothic" panose="020B0502020202020204" pitchFamily="34" charset="0"/>
                <a:ea typeface="+mn-ea"/>
                <a:cs typeface="Times New Roman" panose="02020603050405020304" pitchFamily="18" charset="0"/>
              </a:rPr>
            </a:br>
            <a:endParaRPr kumimoji="0" lang="en-US" sz="2000" b="0" i="1" u="none" strike="noStrike" kern="1200" cap="none" spc="0" normalizeH="0" baseline="0" noProof="0" dirty="0">
              <a:ln>
                <a:noFill/>
              </a:ln>
              <a:solidFill>
                <a:prstClr val="black">
                  <a:lumMod val="85000"/>
                  <a:lumOff val="15000"/>
                </a:prstClr>
              </a:solidFill>
              <a:effectLst/>
              <a:uLnTx/>
              <a:uFillTx/>
              <a:latin typeface="Century Gothic" panose="020B0502020202020204" pitchFamily="34" charset="0"/>
              <a:ea typeface="+mn-ea"/>
              <a:cs typeface="Times New Roman" panose="02020603050405020304" pitchFamily="18" charset="0"/>
            </a:endParaRPr>
          </a:p>
        </p:txBody>
      </p:sp>
      <p:sp>
        <p:nvSpPr>
          <p:cNvPr id="4" name="Rectangle 3"/>
          <p:cNvSpPr/>
          <p:nvPr/>
        </p:nvSpPr>
        <p:spPr>
          <a:xfrm>
            <a:off x="-395830" y="2756557"/>
            <a:ext cx="3136392" cy="830997"/>
          </a:xfrm>
          <a:prstGeom prst="rect">
            <a:avLst/>
          </a:prstGeom>
        </p:spPr>
        <p:txBody>
          <a:bodyPr wrap="square">
            <a:spAutoFit/>
          </a:bodyPr>
          <a:lstStyle/>
          <a:p>
            <a:pPr marL="403433" marR="0" lvl="1"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Times New Roman" panose="02020603050405020304" pitchFamily="18" charset="0"/>
              </a:rPr>
              <a:t>CHEYENNE</a:t>
            </a:r>
          </a:p>
          <a:p>
            <a:pPr marL="403433" marR="0" lvl="1"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Times New Roman" panose="02020603050405020304" pitchFamily="18" charset="0"/>
              </a:rPr>
              <a:t>REGIONAL MEDICAL </a:t>
            </a:r>
          </a:p>
          <a:p>
            <a:pPr marL="403433" marR="0" lvl="1"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Times New Roman" panose="02020603050405020304" pitchFamily="18" charset="0"/>
              </a:rPr>
              <a:t>CENTER</a:t>
            </a:r>
            <a:endPar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Times New Roman" panose="02020603050405020304" pitchFamily="18" charset="0"/>
            </a:endParaRPr>
          </a:p>
        </p:txBody>
      </p:sp>
      <p:sp>
        <p:nvSpPr>
          <p:cNvPr id="15" name="Rectangle 14"/>
          <p:cNvSpPr/>
          <p:nvPr/>
        </p:nvSpPr>
        <p:spPr>
          <a:xfrm>
            <a:off x="-395830" y="4033147"/>
            <a:ext cx="3169715" cy="830997"/>
          </a:xfrm>
          <a:prstGeom prst="rect">
            <a:avLst/>
          </a:prstGeom>
        </p:spPr>
        <p:txBody>
          <a:bodyPr wrap="square">
            <a:spAutoFit/>
          </a:bodyPr>
          <a:lstStyle/>
          <a:p>
            <a:pPr marL="403433" marR="0" lvl="1"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Times New Roman" panose="02020603050405020304" pitchFamily="18" charset="0"/>
              </a:rPr>
              <a:t>WYOMING</a:t>
            </a:r>
          </a:p>
          <a:p>
            <a:pPr marL="403433" marR="0" lvl="1"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Times New Roman" panose="02020603050405020304" pitchFamily="18" charset="0"/>
              </a:rPr>
              <a:t>MEDICAL </a:t>
            </a:r>
          </a:p>
          <a:p>
            <a:pPr marL="403433" marR="0" lvl="1"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Times New Roman" panose="02020603050405020304" pitchFamily="18" charset="0"/>
              </a:rPr>
              <a:t>CENTER</a:t>
            </a:r>
            <a:endPar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Times New Roman" panose="02020603050405020304" pitchFamily="18" charset="0"/>
            </a:endParaRPr>
          </a:p>
        </p:txBody>
      </p:sp>
      <p:pic>
        <p:nvPicPr>
          <p:cNvPr id="16" name="Picture 15">
            <a:extLst>
              <a:ext uri="{FF2B5EF4-FFF2-40B4-BE49-F238E27FC236}">
                <a16:creationId xmlns:a16="http://schemas.microsoft.com/office/drawing/2014/main" id="{0ADB1AE8-F88C-4B6C-ACDF-F3A2E174C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2756557"/>
            <a:ext cx="3407274" cy="1985997"/>
          </a:xfrm>
          <a:prstGeom prst="rect">
            <a:avLst/>
          </a:prstGeom>
        </p:spPr>
      </p:pic>
    </p:spTree>
    <p:extLst>
      <p:ext uri="{BB962C8B-B14F-4D97-AF65-F5344CB8AC3E}">
        <p14:creationId xmlns:p14="http://schemas.microsoft.com/office/powerpoint/2010/main" val="158708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hape 65"/>
          <p:cNvSpPr/>
          <p:nvPr/>
        </p:nvSpPr>
        <p:spPr>
          <a:xfrm>
            <a:off x="0" y="0"/>
            <a:ext cx="2057400" cy="6858000"/>
          </a:xfrm>
          <a:prstGeom prst="rect">
            <a:avLst/>
          </a:prstGeom>
          <a:solidFill>
            <a:srgbClr val="FFFFFF"/>
          </a:solidFill>
          <a:ln w="12700">
            <a:miter lim="400000"/>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800"/>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Shape 66"/>
          <p:cNvSpPr/>
          <p:nvPr/>
        </p:nvSpPr>
        <p:spPr>
          <a:xfrm>
            <a:off x="0" y="-14288"/>
            <a:ext cx="2057400" cy="6858001"/>
          </a:xfrm>
          <a:prstGeom prst="rect">
            <a:avLst/>
          </a:prstGeom>
          <a:solidFill>
            <a:srgbClr val="C30F18">
              <a:alpha val="56861"/>
            </a:srgbClr>
          </a:solidFill>
          <a:ln w="12700">
            <a:miter lim="400000"/>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800"/>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Shape 69"/>
          <p:cNvSpPr/>
          <p:nvPr/>
        </p:nvSpPr>
        <p:spPr>
          <a:xfrm>
            <a:off x="2016999" y="1038736"/>
            <a:ext cx="7086600" cy="66479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sz="1800"/>
            </a:pPr>
            <a:r>
              <a:rPr kumimoji="0" lang="en-US" sz="2400" b="1" i="0" u="none" strike="noStrike" kern="1200" cap="none" spc="0" normalizeH="0" baseline="0" noProof="0" dirty="0">
                <a:ln>
                  <a:noFill/>
                </a:ln>
                <a:solidFill>
                  <a:prstClr val="black"/>
                </a:solidFill>
                <a:effectLst/>
                <a:uLnTx/>
                <a:uFillTx/>
                <a:latin typeface="Century Gothic"/>
                <a:ea typeface="+mn-ea"/>
                <a:cs typeface="Century Gothic"/>
              </a:rPr>
              <a:t>AHA and Million Hearts®: </a:t>
            </a:r>
            <a:br>
              <a:rPr kumimoji="0" lang="en-US" sz="2400" b="1" i="0" u="none" strike="noStrike" kern="1200" cap="none" spc="0" normalizeH="0" baseline="0" noProof="0" dirty="0">
                <a:ln>
                  <a:noFill/>
                </a:ln>
                <a:solidFill>
                  <a:prstClr val="black"/>
                </a:solidFill>
                <a:effectLst/>
                <a:uLnTx/>
                <a:uFillTx/>
                <a:latin typeface="Century Gothic"/>
                <a:ea typeface="+mn-ea"/>
                <a:cs typeface="Century Gothic"/>
              </a:rPr>
            </a:br>
            <a:r>
              <a:rPr kumimoji="0" lang="en-US" sz="2400" b="1" i="0" u="none" strike="noStrike" kern="1200" cap="none" spc="0" normalizeH="0" baseline="0" noProof="0" dirty="0">
                <a:ln>
                  <a:noFill/>
                </a:ln>
                <a:solidFill>
                  <a:prstClr val="black"/>
                </a:solidFill>
                <a:effectLst/>
                <a:uLnTx/>
                <a:uFillTx/>
                <a:latin typeface="Century Gothic"/>
                <a:ea typeface="+mn-ea"/>
                <a:cs typeface="Century Gothic"/>
              </a:rPr>
              <a:t>Spotlight on Wyoming: Advocacy</a:t>
            </a:r>
            <a:endParaRPr kumimoji="0" sz="2400" b="0" i="0" u="none" strike="noStrike" kern="1200" cap="none" spc="0" normalizeH="0" baseline="0" noProof="0" dirty="0">
              <a:ln>
                <a:noFill/>
              </a:ln>
              <a:solidFill>
                <a:prstClr val="black"/>
              </a:solidFill>
              <a:effectLst/>
              <a:uLnTx/>
              <a:uFillTx/>
              <a:latin typeface="Century Gothic"/>
              <a:ea typeface="HelveticaNeueLT Com 45 Lt"/>
              <a:cs typeface="Century Gothic"/>
              <a:sym typeface="HelveticaNeueLT Com 45 Lt"/>
            </a:endParaRPr>
          </a:p>
        </p:txBody>
      </p:sp>
      <p:sp>
        <p:nvSpPr>
          <p:cNvPr id="12" name="Content Placeholder 6"/>
          <p:cNvSpPr txBox="1">
            <a:spLocks/>
          </p:cNvSpPr>
          <p:nvPr/>
        </p:nvSpPr>
        <p:spPr>
          <a:xfrm>
            <a:off x="2385724" y="4352191"/>
            <a:ext cx="6831565" cy="194514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9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233363" indent="-177800" algn="l" defTabSz="914400" rtl="0" eaLnBrk="1" latinLnBrk="0" hangingPunct="1">
              <a:lnSpc>
                <a:spcPct val="90000"/>
              </a:lnSpc>
              <a:spcBef>
                <a:spcPts val="600"/>
              </a:spcBef>
              <a:buClr>
                <a:schemeClr val="accent3"/>
              </a:buClr>
              <a:buFont typeface="Arial" panose="020B0604020202020204" pitchFamily="34" charset="0"/>
              <a:buChar char="•"/>
              <a:defRPr sz="1400" kern="1200">
                <a:solidFill>
                  <a:schemeClr val="tx1">
                    <a:lumMod val="75000"/>
                    <a:lumOff val="25000"/>
                  </a:schemeClr>
                </a:solidFill>
                <a:latin typeface="+mn-lt"/>
                <a:ea typeface="+mn-ea"/>
                <a:cs typeface="+mn-cs"/>
              </a:defRPr>
            </a:lvl2pPr>
            <a:lvl3pPr marL="515938" indent="-177800" algn="l" defTabSz="914400" rtl="0" eaLnBrk="1" latinLnBrk="0" hangingPunct="1">
              <a:lnSpc>
                <a:spcPct val="90000"/>
              </a:lnSpc>
              <a:spcBef>
                <a:spcPts val="0"/>
              </a:spcBef>
              <a:buClr>
                <a:schemeClr val="accent3"/>
              </a:buClr>
              <a:buFont typeface="Calibri" panose="020F0502020204030204" pitchFamily="34" charset="0"/>
              <a:buChar char="–"/>
              <a:defRPr sz="1200" kern="1200">
                <a:solidFill>
                  <a:schemeClr val="tx1">
                    <a:lumMod val="75000"/>
                    <a:lumOff val="25000"/>
                  </a:schemeClr>
                </a:solidFill>
                <a:latin typeface="+mn-lt"/>
                <a:ea typeface="+mn-ea"/>
                <a:cs typeface="+mn-cs"/>
              </a:defRPr>
            </a:lvl3pPr>
            <a:lvl4pPr marL="739775" indent="-177800" algn="l" defTabSz="914400" rtl="0" eaLnBrk="1" latinLnBrk="0" hangingPunct="1">
              <a:lnSpc>
                <a:spcPct val="90000"/>
              </a:lnSpc>
              <a:spcBef>
                <a:spcPts val="0"/>
              </a:spcBef>
              <a:buClr>
                <a:schemeClr val="accent3"/>
              </a:buClr>
              <a:buFont typeface="Calibri" panose="020F0502020204030204" pitchFamily="34" charset="0"/>
              <a:buChar char="»"/>
              <a:defRPr sz="1100" kern="1200">
                <a:solidFill>
                  <a:schemeClr val="tx1">
                    <a:lumMod val="75000"/>
                    <a:lumOff val="25000"/>
                  </a:schemeClr>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1400" kern="1200">
                <a:solidFill>
                  <a:srgbClr val="CC1A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3E00"/>
                </a:solidFill>
                <a:effectLst/>
                <a:uLnTx/>
                <a:uFillTx/>
                <a:latin typeface="Century Gothic" panose="020B0502020202020204" pitchFamily="34" charset="0"/>
                <a:ea typeface="+mn-ea"/>
                <a:cs typeface="+mn-cs"/>
              </a:rPr>
              <a:t>Grassroots advocacy network and statewide </a:t>
            </a:r>
            <a:r>
              <a:rPr kumimoji="0" lang="en-US" sz="1800" b="0" i="0" u="none" strike="noStrike" kern="1200" cap="none" spc="0" normalizeH="0" baseline="0" noProof="0" dirty="0" err="1">
                <a:ln>
                  <a:noFill/>
                </a:ln>
                <a:solidFill>
                  <a:srgbClr val="003E00"/>
                </a:solidFill>
                <a:effectLst/>
                <a:uLnTx/>
                <a:uFillTx/>
                <a:latin typeface="Century Gothic" panose="020B0502020202020204" pitchFamily="34" charset="0"/>
                <a:ea typeface="+mn-ea"/>
                <a:cs typeface="+mn-cs"/>
              </a:rPr>
              <a:t>grasstops</a:t>
            </a:r>
            <a:r>
              <a:rPr kumimoji="0" lang="en-US" sz="1800" b="0" i="0" u="none" strike="noStrike" kern="1200" cap="none" spc="0" normalizeH="0" baseline="0" noProof="0" dirty="0">
                <a:ln>
                  <a:noFill/>
                </a:ln>
                <a:solidFill>
                  <a:srgbClr val="003E00"/>
                </a:solidFill>
                <a:effectLst/>
                <a:uLnTx/>
                <a:uFillTx/>
                <a:latin typeface="Century Gothic" panose="020B0502020202020204" pitchFamily="34" charset="0"/>
                <a:ea typeface="+mn-ea"/>
                <a:cs typeface="+mn-cs"/>
              </a:rPr>
              <a:t> advocates</a:t>
            </a:r>
          </a:p>
          <a:p>
            <a:pPr marL="0" marR="0" lvl="0" indent="0" algn="l" defTabSz="91440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CC1A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 </a:t>
            </a:r>
          </a:p>
          <a:p>
            <a:pPr marL="184150" marR="0" lvl="1" indent="0" algn="l" defTabSz="914400" rtl="0" eaLnBrk="1" fontAlgn="auto" latinLnBrk="0" hangingPunct="1">
              <a:lnSpc>
                <a:spcPct val="80000"/>
              </a:lnSpc>
              <a:spcBef>
                <a:spcPts val="600"/>
              </a:spcBef>
              <a:spcAft>
                <a:spcPts val="0"/>
              </a:spcAft>
              <a:buClr>
                <a:srgbClr val="CC1A00"/>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Arial"/>
              <a:ea typeface="+mn-ea"/>
              <a:cs typeface="Arial"/>
            </a:endParaRPr>
          </a:p>
        </p:txBody>
      </p:sp>
      <p:sp>
        <p:nvSpPr>
          <p:cNvPr id="11" name="Shape 67"/>
          <p:cNvSpPr/>
          <p:nvPr/>
        </p:nvSpPr>
        <p:spPr>
          <a:xfrm rot="5400000">
            <a:off x="2078747" y="2193174"/>
            <a:ext cx="268289" cy="231776"/>
          </a:xfrm>
          <a:prstGeom prst="triangle">
            <a:avLst/>
          </a:prstGeom>
          <a:solidFill>
            <a:srgbClr val="D42914"/>
          </a:solidFill>
          <a:ln w="12700">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sz="1800">
                <a:solidFill>
                  <a:srgbClr val="FFFFFF"/>
                </a:solidFill>
              </a:defRPr>
            </a:pPr>
            <a:endParaRPr kumimoji="0"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Shape 67"/>
          <p:cNvSpPr/>
          <p:nvPr/>
        </p:nvSpPr>
        <p:spPr>
          <a:xfrm rot="5400000">
            <a:off x="2087642" y="4419214"/>
            <a:ext cx="268289" cy="231776"/>
          </a:xfrm>
          <a:prstGeom prst="triangle">
            <a:avLst/>
          </a:prstGeom>
          <a:solidFill>
            <a:srgbClr val="D42914"/>
          </a:solidFill>
          <a:ln w="12700">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sz="1800">
                <a:solidFill>
                  <a:srgbClr val="FFFFFF"/>
                </a:solidFill>
              </a:defRPr>
            </a:pPr>
            <a:endParaRPr kumimoji="0"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Rectangle 3"/>
          <p:cNvSpPr/>
          <p:nvPr/>
        </p:nvSpPr>
        <p:spPr>
          <a:xfrm>
            <a:off x="-328324" y="2149096"/>
            <a:ext cx="3169715" cy="338554"/>
          </a:xfrm>
          <a:prstGeom prst="rect">
            <a:avLst/>
          </a:prstGeom>
        </p:spPr>
        <p:txBody>
          <a:bodyPr wrap="square">
            <a:spAutoFit/>
          </a:bodyPr>
          <a:lstStyle/>
          <a:p>
            <a:pPr marL="403433" marR="0" lvl="1"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Times New Roman" panose="02020603050405020304" pitchFamily="18" charset="0"/>
              </a:rPr>
              <a:t>POLICY PRIORITIES</a:t>
            </a:r>
            <a:endPar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Times New Roman" panose="02020603050405020304" pitchFamily="18" charset="0"/>
            </a:endParaRPr>
          </a:p>
        </p:txBody>
      </p:sp>
      <p:sp>
        <p:nvSpPr>
          <p:cNvPr id="15" name="Rectangle 14"/>
          <p:cNvSpPr/>
          <p:nvPr/>
        </p:nvSpPr>
        <p:spPr>
          <a:xfrm>
            <a:off x="-438789" y="4033147"/>
            <a:ext cx="2997881" cy="1077218"/>
          </a:xfrm>
          <a:prstGeom prst="rect">
            <a:avLst/>
          </a:prstGeom>
        </p:spPr>
        <p:txBody>
          <a:bodyPr wrap="square">
            <a:spAutoFit/>
          </a:bodyPr>
          <a:lstStyle/>
          <a:p>
            <a:pPr marL="403433" marR="0" lvl="1"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Times New Roman" panose="02020603050405020304" pitchFamily="18" charset="0"/>
              </a:rPr>
              <a:t>YOU’RE THE CURE NETWORK, WY STATE ADVOCACY </a:t>
            </a:r>
          </a:p>
          <a:p>
            <a:pPr marL="403433" marR="0" lvl="1"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Times New Roman" panose="02020603050405020304" pitchFamily="18" charset="0"/>
              </a:rPr>
              <a:t>COMMITTEE</a:t>
            </a:r>
          </a:p>
        </p:txBody>
      </p:sp>
      <p:sp>
        <p:nvSpPr>
          <p:cNvPr id="17" name="Content Placeholder 6"/>
          <p:cNvSpPr txBox="1">
            <a:spLocks/>
          </p:cNvSpPr>
          <p:nvPr/>
        </p:nvSpPr>
        <p:spPr>
          <a:xfrm>
            <a:off x="2317583" y="2149517"/>
            <a:ext cx="6831565" cy="2277547"/>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9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233363" indent="-177800" algn="l" defTabSz="914400" rtl="0" eaLnBrk="1" latinLnBrk="0" hangingPunct="1">
              <a:lnSpc>
                <a:spcPct val="90000"/>
              </a:lnSpc>
              <a:spcBef>
                <a:spcPts val="600"/>
              </a:spcBef>
              <a:buClr>
                <a:schemeClr val="accent3"/>
              </a:buClr>
              <a:buFont typeface="Arial" panose="020B0604020202020204" pitchFamily="34" charset="0"/>
              <a:buChar char="•"/>
              <a:defRPr sz="1400" kern="1200">
                <a:solidFill>
                  <a:schemeClr val="tx1">
                    <a:lumMod val="75000"/>
                    <a:lumOff val="25000"/>
                  </a:schemeClr>
                </a:solidFill>
                <a:latin typeface="+mn-lt"/>
                <a:ea typeface="+mn-ea"/>
                <a:cs typeface="+mn-cs"/>
              </a:defRPr>
            </a:lvl2pPr>
            <a:lvl3pPr marL="515938" indent="-177800" algn="l" defTabSz="914400" rtl="0" eaLnBrk="1" latinLnBrk="0" hangingPunct="1">
              <a:lnSpc>
                <a:spcPct val="90000"/>
              </a:lnSpc>
              <a:spcBef>
                <a:spcPts val="0"/>
              </a:spcBef>
              <a:buClr>
                <a:schemeClr val="accent3"/>
              </a:buClr>
              <a:buFont typeface="Calibri" panose="020F0502020204030204" pitchFamily="34" charset="0"/>
              <a:buChar char="–"/>
              <a:defRPr sz="1200" kern="1200">
                <a:solidFill>
                  <a:schemeClr val="tx1">
                    <a:lumMod val="75000"/>
                    <a:lumOff val="25000"/>
                  </a:schemeClr>
                </a:solidFill>
                <a:latin typeface="+mn-lt"/>
                <a:ea typeface="+mn-ea"/>
                <a:cs typeface="+mn-cs"/>
              </a:defRPr>
            </a:lvl3pPr>
            <a:lvl4pPr marL="739775" indent="-177800" algn="l" defTabSz="914400" rtl="0" eaLnBrk="1" latinLnBrk="0" hangingPunct="1">
              <a:lnSpc>
                <a:spcPct val="90000"/>
              </a:lnSpc>
              <a:spcBef>
                <a:spcPts val="0"/>
              </a:spcBef>
              <a:buClr>
                <a:schemeClr val="accent3"/>
              </a:buClr>
              <a:buFont typeface="Calibri" panose="020F0502020204030204" pitchFamily="34" charset="0"/>
              <a:buChar char="»"/>
              <a:defRPr sz="1100" kern="1200">
                <a:solidFill>
                  <a:schemeClr val="tx1">
                    <a:lumMod val="75000"/>
                    <a:lumOff val="25000"/>
                  </a:schemeClr>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1400" kern="1200">
                <a:solidFill>
                  <a:srgbClr val="CC1A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3E00"/>
                </a:solidFill>
                <a:effectLst/>
                <a:uLnTx/>
                <a:uFillTx/>
                <a:latin typeface="Century Gothic" panose="020B0502020202020204" pitchFamily="34" charset="0"/>
                <a:ea typeface="+mn-ea"/>
                <a:cs typeface="+mn-cs"/>
              </a:rPr>
              <a:t>Organized by category, based on scientific research and modified each year based on latest data and how many people impacted</a:t>
            </a:r>
          </a:p>
          <a:p>
            <a:pPr marL="0" marR="0" lvl="0" indent="0" algn="l" defTabSz="91440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CC1A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 </a:t>
            </a:r>
          </a:p>
          <a:p>
            <a:pPr marL="184150" marR="0" lvl="1" indent="0" algn="l" defTabSz="914400" rtl="0" eaLnBrk="1" fontAlgn="auto" latinLnBrk="0" hangingPunct="1">
              <a:lnSpc>
                <a:spcPct val="80000"/>
              </a:lnSpc>
              <a:spcBef>
                <a:spcPts val="600"/>
              </a:spcBef>
              <a:spcAft>
                <a:spcPts val="0"/>
              </a:spcAft>
              <a:buClr>
                <a:srgbClr val="CC1A00"/>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Arial"/>
              <a:ea typeface="+mn-ea"/>
              <a:cs typeface="Aria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6295" y="4785521"/>
            <a:ext cx="6504104" cy="1704617"/>
          </a:xfrm>
          <a:prstGeom prst="rect">
            <a:avLst/>
          </a:prstGeom>
        </p:spPr>
      </p:pic>
    </p:spTree>
    <p:extLst>
      <p:ext uri="{BB962C8B-B14F-4D97-AF65-F5344CB8AC3E}">
        <p14:creationId xmlns:p14="http://schemas.microsoft.com/office/powerpoint/2010/main" val="364059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hape 65"/>
          <p:cNvSpPr/>
          <p:nvPr/>
        </p:nvSpPr>
        <p:spPr>
          <a:xfrm>
            <a:off x="0" y="0"/>
            <a:ext cx="2057400" cy="6858000"/>
          </a:xfrm>
          <a:prstGeom prst="rect">
            <a:avLst/>
          </a:prstGeom>
          <a:solidFill>
            <a:srgbClr val="FFFFFF"/>
          </a:solidFill>
          <a:ln w="12700">
            <a:miter lim="400000"/>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800"/>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Shape 66"/>
          <p:cNvSpPr/>
          <p:nvPr/>
        </p:nvSpPr>
        <p:spPr>
          <a:xfrm>
            <a:off x="0" y="-1"/>
            <a:ext cx="2057400" cy="6858001"/>
          </a:xfrm>
          <a:prstGeom prst="rect">
            <a:avLst/>
          </a:prstGeom>
          <a:solidFill>
            <a:srgbClr val="C30F18">
              <a:alpha val="56861"/>
            </a:srgbClr>
          </a:solidFill>
          <a:ln w="12700">
            <a:miter lim="400000"/>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800"/>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Shape 69"/>
          <p:cNvSpPr/>
          <p:nvPr/>
        </p:nvSpPr>
        <p:spPr>
          <a:xfrm>
            <a:off x="1851302" y="639917"/>
            <a:ext cx="7086600" cy="3323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sz="1800"/>
            </a:pPr>
            <a:r>
              <a:rPr kumimoji="0" lang="en-US" sz="2400" b="1" i="0" u="none" strike="noStrike" kern="1200" cap="none" spc="0" normalizeH="0" baseline="0" noProof="0" dirty="0">
                <a:ln>
                  <a:noFill/>
                </a:ln>
                <a:solidFill>
                  <a:prstClr val="black"/>
                </a:solidFill>
                <a:effectLst/>
                <a:uLnTx/>
                <a:uFillTx/>
                <a:latin typeface="Century Gothic"/>
                <a:ea typeface="+mn-ea"/>
                <a:cs typeface="Century Gothic"/>
              </a:rPr>
              <a:t>Policy Priorities in Wyoming</a:t>
            </a:r>
            <a:endParaRPr kumimoji="0" sz="2400" b="0" i="0" u="none" strike="noStrike" kern="1200" cap="none" spc="0" normalizeH="0" baseline="0" noProof="0" dirty="0">
              <a:ln>
                <a:noFill/>
              </a:ln>
              <a:solidFill>
                <a:prstClr val="black"/>
              </a:solidFill>
              <a:effectLst/>
              <a:uLnTx/>
              <a:uFillTx/>
              <a:latin typeface="Century Gothic"/>
              <a:ea typeface="HelveticaNeueLT Com 45 Lt"/>
              <a:cs typeface="Century Gothic"/>
              <a:sym typeface="HelveticaNeueLT Com 45 Lt"/>
            </a:endParaRPr>
          </a:p>
        </p:txBody>
      </p:sp>
      <p:sp>
        <p:nvSpPr>
          <p:cNvPr id="12" name="Content Placeholder 6"/>
          <p:cNvSpPr txBox="1">
            <a:spLocks/>
          </p:cNvSpPr>
          <p:nvPr/>
        </p:nvSpPr>
        <p:spPr>
          <a:xfrm>
            <a:off x="2344621" y="3362554"/>
            <a:ext cx="6831565" cy="194514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9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233363" indent="-177800" algn="l" defTabSz="914400" rtl="0" eaLnBrk="1" latinLnBrk="0" hangingPunct="1">
              <a:lnSpc>
                <a:spcPct val="90000"/>
              </a:lnSpc>
              <a:spcBef>
                <a:spcPts val="600"/>
              </a:spcBef>
              <a:buClr>
                <a:schemeClr val="accent3"/>
              </a:buClr>
              <a:buFont typeface="Arial" panose="020B0604020202020204" pitchFamily="34" charset="0"/>
              <a:buChar char="•"/>
              <a:defRPr sz="1400" kern="1200">
                <a:solidFill>
                  <a:schemeClr val="tx1">
                    <a:lumMod val="75000"/>
                    <a:lumOff val="25000"/>
                  </a:schemeClr>
                </a:solidFill>
                <a:latin typeface="+mn-lt"/>
                <a:ea typeface="+mn-ea"/>
                <a:cs typeface="+mn-cs"/>
              </a:defRPr>
            </a:lvl2pPr>
            <a:lvl3pPr marL="515938" indent="-177800" algn="l" defTabSz="914400" rtl="0" eaLnBrk="1" latinLnBrk="0" hangingPunct="1">
              <a:lnSpc>
                <a:spcPct val="90000"/>
              </a:lnSpc>
              <a:spcBef>
                <a:spcPts val="0"/>
              </a:spcBef>
              <a:buClr>
                <a:schemeClr val="accent3"/>
              </a:buClr>
              <a:buFont typeface="Calibri" panose="020F0502020204030204" pitchFamily="34" charset="0"/>
              <a:buChar char="–"/>
              <a:defRPr sz="1200" kern="1200">
                <a:solidFill>
                  <a:schemeClr val="tx1">
                    <a:lumMod val="75000"/>
                    <a:lumOff val="25000"/>
                  </a:schemeClr>
                </a:solidFill>
                <a:latin typeface="+mn-lt"/>
                <a:ea typeface="+mn-ea"/>
                <a:cs typeface="+mn-cs"/>
              </a:defRPr>
            </a:lvl3pPr>
            <a:lvl4pPr marL="739775" indent="-177800" algn="l" defTabSz="914400" rtl="0" eaLnBrk="1" latinLnBrk="0" hangingPunct="1">
              <a:lnSpc>
                <a:spcPct val="90000"/>
              </a:lnSpc>
              <a:spcBef>
                <a:spcPts val="0"/>
              </a:spcBef>
              <a:buClr>
                <a:schemeClr val="accent3"/>
              </a:buClr>
              <a:buFont typeface="Calibri" panose="020F0502020204030204" pitchFamily="34" charset="0"/>
              <a:buChar char="»"/>
              <a:defRPr sz="1100" kern="1200">
                <a:solidFill>
                  <a:schemeClr val="tx1">
                    <a:lumMod val="75000"/>
                    <a:lumOff val="25000"/>
                  </a:schemeClr>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1400" kern="1200">
                <a:solidFill>
                  <a:srgbClr val="CC1A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3E00"/>
                </a:solidFill>
                <a:effectLst/>
                <a:uLnTx/>
                <a:uFillTx/>
                <a:latin typeface="Century Gothic" panose="020B0502020202020204" pitchFamily="34" charset="0"/>
                <a:ea typeface="+mn-ea"/>
                <a:cs typeface="+mn-cs"/>
              </a:rPr>
              <a:t>Support policy that establishes best practices and streamlined protocols of care throughout the state </a:t>
            </a:r>
          </a:p>
          <a:p>
            <a:pPr marL="0" marR="0" lvl="0" indent="0" algn="l" defTabSz="91440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CC1A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 </a:t>
            </a:r>
          </a:p>
          <a:p>
            <a:pPr marL="184150" marR="0" lvl="1" indent="0" algn="l" defTabSz="914400" rtl="0" eaLnBrk="1" fontAlgn="auto" latinLnBrk="0" hangingPunct="1">
              <a:lnSpc>
                <a:spcPct val="80000"/>
              </a:lnSpc>
              <a:spcBef>
                <a:spcPts val="600"/>
              </a:spcBef>
              <a:spcAft>
                <a:spcPts val="0"/>
              </a:spcAft>
              <a:buClr>
                <a:srgbClr val="CC1A00"/>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Arial"/>
              <a:ea typeface="+mn-ea"/>
              <a:cs typeface="Arial"/>
            </a:endParaRPr>
          </a:p>
        </p:txBody>
      </p:sp>
      <p:sp>
        <p:nvSpPr>
          <p:cNvPr id="11" name="Shape 67"/>
          <p:cNvSpPr/>
          <p:nvPr/>
        </p:nvSpPr>
        <p:spPr>
          <a:xfrm rot="5400000">
            <a:off x="2063062" y="1735032"/>
            <a:ext cx="268289" cy="231776"/>
          </a:xfrm>
          <a:prstGeom prst="triangle">
            <a:avLst/>
          </a:prstGeom>
          <a:solidFill>
            <a:srgbClr val="D42914"/>
          </a:solidFill>
          <a:ln w="12700">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sz="1800">
                <a:solidFill>
                  <a:srgbClr val="FFFFFF"/>
                </a:solidFill>
              </a:defRPr>
            </a:pPr>
            <a:endParaRPr kumimoji="0"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Shape 67"/>
          <p:cNvSpPr/>
          <p:nvPr/>
        </p:nvSpPr>
        <p:spPr>
          <a:xfrm rot="5400000">
            <a:off x="2063061" y="3393511"/>
            <a:ext cx="268289" cy="231776"/>
          </a:xfrm>
          <a:prstGeom prst="triangle">
            <a:avLst/>
          </a:prstGeom>
          <a:solidFill>
            <a:srgbClr val="D42914"/>
          </a:solidFill>
          <a:ln w="12700">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sz="1800">
                <a:solidFill>
                  <a:srgbClr val="FFFFFF"/>
                </a:solidFill>
              </a:defRPr>
            </a:pPr>
            <a:endParaRPr kumimoji="0"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Rectangle 3"/>
          <p:cNvSpPr/>
          <p:nvPr/>
        </p:nvSpPr>
        <p:spPr>
          <a:xfrm>
            <a:off x="-324489" y="1649206"/>
            <a:ext cx="3169715" cy="584775"/>
          </a:xfrm>
          <a:prstGeom prst="rect">
            <a:avLst/>
          </a:prstGeom>
        </p:spPr>
        <p:txBody>
          <a:bodyPr wrap="square">
            <a:spAutoFit/>
          </a:bodyPr>
          <a:lstStyle/>
          <a:p>
            <a:pPr marL="403433" marR="0" lvl="1"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Times New Roman" panose="02020603050405020304" pitchFamily="18" charset="0"/>
              </a:rPr>
              <a:t>HEALTHY EATING/</a:t>
            </a:r>
          </a:p>
          <a:p>
            <a:pPr marL="403433" marR="0" lvl="1"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Times New Roman" panose="02020603050405020304" pitchFamily="18" charset="0"/>
              </a:rPr>
              <a:t>ACTIVE LIVING</a:t>
            </a:r>
            <a:endPar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Times New Roman" panose="02020603050405020304" pitchFamily="18" charset="0"/>
            </a:endParaRPr>
          </a:p>
        </p:txBody>
      </p:sp>
      <p:sp>
        <p:nvSpPr>
          <p:cNvPr id="15" name="Rectangle 14"/>
          <p:cNvSpPr/>
          <p:nvPr/>
        </p:nvSpPr>
        <p:spPr>
          <a:xfrm>
            <a:off x="-399388" y="3323137"/>
            <a:ext cx="2997881" cy="338554"/>
          </a:xfrm>
          <a:prstGeom prst="rect">
            <a:avLst/>
          </a:prstGeom>
        </p:spPr>
        <p:txBody>
          <a:bodyPr wrap="square">
            <a:spAutoFit/>
          </a:bodyPr>
          <a:lstStyle/>
          <a:p>
            <a:pPr marL="403433" marR="0" lvl="1"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Times New Roman" panose="02020603050405020304" pitchFamily="18" charset="0"/>
              </a:rPr>
              <a:t>SYSTEMS OF CARE</a:t>
            </a:r>
          </a:p>
        </p:txBody>
      </p:sp>
      <p:sp>
        <p:nvSpPr>
          <p:cNvPr id="17" name="Content Placeholder 6"/>
          <p:cNvSpPr txBox="1">
            <a:spLocks/>
          </p:cNvSpPr>
          <p:nvPr/>
        </p:nvSpPr>
        <p:spPr>
          <a:xfrm>
            <a:off x="2337011" y="1712963"/>
            <a:ext cx="6831565" cy="1597360"/>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9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233363" indent="-177800" algn="l" defTabSz="914400" rtl="0" eaLnBrk="1" latinLnBrk="0" hangingPunct="1">
              <a:lnSpc>
                <a:spcPct val="90000"/>
              </a:lnSpc>
              <a:spcBef>
                <a:spcPts val="600"/>
              </a:spcBef>
              <a:buClr>
                <a:schemeClr val="accent3"/>
              </a:buClr>
              <a:buFont typeface="Arial" panose="020B0604020202020204" pitchFamily="34" charset="0"/>
              <a:buChar char="•"/>
              <a:defRPr sz="1400" kern="1200">
                <a:solidFill>
                  <a:schemeClr val="tx1">
                    <a:lumMod val="75000"/>
                    <a:lumOff val="25000"/>
                  </a:schemeClr>
                </a:solidFill>
                <a:latin typeface="+mn-lt"/>
                <a:ea typeface="+mn-ea"/>
                <a:cs typeface="+mn-cs"/>
              </a:defRPr>
            </a:lvl2pPr>
            <a:lvl3pPr marL="515938" indent="-177800" algn="l" defTabSz="914400" rtl="0" eaLnBrk="1" latinLnBrk="0" hangingPunct="1">
              <a:lnSpc>
                <a:spcPct val="90000"/>
              </a:lnSpc>
              <a:spcBef>
                <a:spcPts val="0"/>
              </a:spcBef>
              <a:buClr>
                <a:schemeClr val="accent3"/>
              </a:buClr>
              <a:buFont typeface="Calibri" panose="020F0502020204030204" pitchFamily="34" charset="0"/>
              <a:buChar char="–"/>
              <a:defRPr sz="1200" kern="1200">
                <a:solidFill>
                  <a:schemeClr val="tx1">
                    <a:lumMod val="75000"/>
                    <a:lumOff val="25000"/>
                  </a:schemeClr>
                </a:solidFill>
                <a:latin typeface="+mn-lt"/>
                <a:ea typeface="+mn-ea"/>
                <a:cs typeface="+mn-cs"/>
              </a:defRPr>
            </a:lvl3pPr>
            <a:lvl4pPr marL="739775" indent="-177800" algn="l" defTabSz="914400" rtl="0" eaLnBrk="1" latinLnBrk="0" hangingPunct="1">
              <a:lnSpc>
                <a:spcPct val="90000"/>
              </a:lnSpc>
              <a:spcBef>
                <a:spcPts val="0"/>
              </a:spcBef>
              <a:buClr>
                <a:schemeClr val="accent3"/>
              </a:buClr>
              <a:buFont typeface="Calibri" panose="020F0502020204030204" pitchFamily="34" charset="0"/>
              <a:buChar char="»"/>
              <a:defRPr sz="1100" kern="1200">
                <a:solidFill>
                  <a:schemeClr val="tx1">
                    <a:lumMod val="75000"/>
                    <a:lumOff val="25000"/>
                  </a:schemeClr>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1400" kern="1200">
                <a:solidFill>
                  <a:srgbClr val="CC1A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3E00"/>
                </a:solidFill>
                <a:effectLst/>
                <a:uLnTx/>
                <a:uFillTx/>
                <a:latin typeface="Century Gothic" panose="020B0502020202020204" pitchFamily="34" charset="0"/>
                <a:ea typeface="+mn-ea"/>
                <a:cs typeface="+mn-cs"/>
              </a:rPr>
              <a:t>Support efforts to increase active living and healthy eating through policy</a:t>
            </a:r>
          </a:p>
          <a:p>
            <a:pPr marL="0" marR="0" lvl="0" indent="0" algn="l" defTabSz="91440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CC1A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 </a:t>
            </a:r>
          </a:p>
        </p:txBody>
      </p:sp>
      <p:sp>
        <p:nvSpPr>
          <p:cNvPr id="14" name="Shape 67"/>
          <p:cNvSpPr/>
          <p:nvPr/>
        </p:nvSpPr>
        <p:spPr>
          <a:xfrm rot="5400000">
            <a:off x="2066866" y="4968054"/>
            <a:ext cx="268289" cy="231776"/>
          </a:xfrm>
          <a:prstGeom prst="triangle">
            <a:avLst/>
          </a:prstGeom>
          <a:solidFill>
            <a:srgbClr val="D42914"/>
          </a:solidFill>
          <a:ln w="12700">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sz="1800">
                <a:solidFill>
                  <a:srgbClr val="FFFFFF"/>
                </a:solidFill>
              </a:defRPr>
            </a:pPr>
            <a:endParaRPr kumimoji="0" sz="1800" b="0" i="0" u="none" strike="noStrike" kern="1200" cap="none" spc="0" normalizeH="0" baseline="0" noProof="0">
              <a:ln>
                <a:noFill/>
              </a:ln>
              <a:solidFill>
                <a:srgbClr val="FFFFFF"/>
              </a:solidFill>
              <a:effectLst/>
              <a:uLnTx/>
              <a:uFillTx/>
              <a:latin typeface="Calibri"/>
              <a:ea typeface="+mn-ea"/>
              <a:cs typeface="+mn-cs"/>
            </a:endParaRPr>
          </a:p>
        </p:txBody>
      </p:sp>
      <p:sp>
        <p:nvSpPr>
          <p:cNvPr id="16" name="Rectangle 15"/>
          <p:cNvSpPr/>
          <p:nvPr/>
        </p:nvSpPr>
        <p:spPr>
          <a:xfrm>
            <a:off x="-306683" y="4897680"/>
            <a:ext cx="2997881" cy="338554"/>
          </a:xfrm>
          <a:prstGeom prst="rect">
            <a:avLst/>
          </a:prstGeom>
        </p:spPr>
        <p:txBody>
          <a:bodyPr wrap="square">
            <a:spAutoFit/>
          </a:bodyPr>
          <a:lstStyle/>
          <a:p>
            <a:pPr marL="403433" marR="0" lvl="1"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Times New Roman" panose="02020603050405020304" pitchFamily="18" charset="0"/>
              </a:rPr>
              <a:t>TOBACCO FREE</a:t>
            </a:r>
          </a:p>
        </p:txBody>
      </p:sp>
      <p:sp>
        <p:nvSpPr>
          <p:cNvPr id="18" name="Content Placeholder 6"/>
          <p:cNvSpPr txBox="1">
            <a:spLocks/>
          </p:cNvSpPr>
          <p:nvPr/>
        </p:nvSpPr>
        <p:spPr>
          <a:xfrm>
            <a:off x="2297403" y="4919877"/>
            <a:ext cx="6831565" cy="1695849"/>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9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233363" indent="-177800" algn="l" defTabSz="914400" rtl="0" eaLnBrk="1" latinLnBrk="0" hangingPunct="1">
              <a:lnSpc>
                <a:spcPct val="90000"/>
              </a:lnSpc>
              <a:spcBef>
                <a:spcPts val="600"/>
              </a:spcBef>
              <a:buClr>
                <a:schemeClr val="accent3"/>
              </a:buClr>
              <a:buFont typeface="Arial" panose="020B0604020202020204" pitchFamily="34" charset="0"/>
              <a:buChar char="•"/>
              <a:defRPr sz="1400" kern="1200">
                <a:solidFill>
                  <a:schemeClr val="tx1">
                    <a:lumMod val="75000"/>
                    <a:lumOff val="25000"/>
                  </a:schemeClr>
                </a:solidFill>
                <a:latin typeface="+mn-lt"/>
                <a:ea typeface="+mn-ea"/>
                <a:cs typeface="+mn-cs"/>
              </a:defRPr>
            </a:lvl2pPr>
            <a:lvl3pPr marL="515938" indent="-177800" algn="l" defTabSz="914400" rtl="0" eaLnBrk="1" latinLnBrk="0" hangingPunct="1">
              <a:lnSpc>
                <a:spcPct val="90000"/>
              </a:lnSpc>
              <a:spcBef>
                <a:spcPts val="0"/>
              </a:spcBef>
              <a:buClr>
                <a:schemeClr val="accent3"/>
              </a:buClr>
              <a:buFont typeface="Calibri" panose="020F0502020204030204" pitchFamily="34" charset="0"/>
              <a:buChar char="–"/>
              <a:defRPr sz="1200" kern="1200">
                <a:solidFill>
                  <a:schemeClr val="tx1">
                    <a:lumMod val="75000"/>
                    <a:lumOff val="25000"/>
                  </a:schemeClr>
                </a:solidFill>
                <a:latin typeface="+mn-lt"/>
                <a:ea typeface="+mn-ea"/>
                <a:cs typeface="+mn-cs"/>
              </a:defRPr>
            </a:lvl3pPr>
            <a:lvl4pPr marL="739775" indent="-177800" algn="l" defTabSz="914400" rtl="0" eaLnBrk="1" latinLnBrk="0" hangingPunct="1">
              <a:lnSpc>
                <a:spcPct val="90000"/>
              </a:lnSpc>
              <a:spcBef>
                <a:spcPts val="0"/>
              </a:spcBef>
              <a:buClr>
                <a:schemeClr val="accent3"/>
              </a:buClr>
              <a:buFont typeface="Calibri" panose="020F0502020204030204" pitchFamily="34" charset="0"/>
              <a:buChar char="»"/>
              <a:defRPr sz="1100" kern="1200">
                <a:solidFill>
                  <a:schemeClr val="tx1">
                    <a:lumMod val="75000"/>
                    <a:lumOff val="25000"/>
                  </a:schemeClr>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1400" kern="1200">
                <a:solidFill>
                  <a:srgbClr val="CC1A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3E00"/>
                </a:solidFill>
                <a:effectLst/>
                <a:uLnTx/>
                <a:uFillTx/>
                <a:latin typeface="Century Gothic" panose="020B0502020202020204" pitchFamily="34" charset="0"/>
                <a:ea typeface="+mn-ea"/>
                <a:cs typeface="+mn-cs"/>
              </a:rPr>
              <a:t>Support efforts to decrease tobacco use in Wyoming </a:t>
            </a:r>
          </a:p>
          <a:p>
            <a:pPr marL="0" marR="0" lvl="0" indent="0" algn="l" defTabSz="91440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CC1A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 </a:t>
            </a:r>
          </a:p>
          <a:p>
            <a:pPr marL="184150" marR="0" lvl="1" indent="0" algn="l" defTabSz="914400" rtl="0" eaLnBrk="1" fontAlgn="auto" latinLnBrk="0" hangingPunct="1">
              <a:lnSpc>
                <a:spcPct val="80000"/>
              </a:lnSpc>
              <a:spcBef>
                <a:spcPts val="600"/>
              </a:spcBef>
              <a:spcAft>
                <a:spcPts val="0"/>
              </a:spcAft>
              <a:buClr>
                <a:srgbClr val="CC1A00"/>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213080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hape 65"/>
          <p:cNvSpPr/>
          <p:nvPr/>
        </p:nvSpPr>
        <p:spPr>
          <a:xfrm>
            <a:off x="0" y="0"/>
            <a:ext cx="2057400" cy="6858000"/>
          </a:xfrm>
          <a:prstGeom prst="rect">
            <a:avLst/>
          </a:prstGeom>
          <a:solidFill>
            <a:srgbClr val="FFFFFF"/>
          </a:solidFill>
          <a:ln w="12700">
            <a:miter lim="400000"/>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800"/>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Shape 66"/>
          <p:cNvSpPr/>
          <p:nvPr/>
        </p:nvSpPr>
        <p:spPr>
          <a:xfrm>
            <a:off x="0" y="-14288"/>
            <a:ext cx="2057400" cy="6858001"/>
          </a:xfrm>
          <a:prstGeom prst="rect">
            <a:avLst/>
          </a:prstGeom>
          <a:solidFill>
            <a:srgbClr val="C30F18">
              <a:alpha val="56861"/>
            </a:srgbClr>
          </a:solidFill>
          <a:ln w="12700">
            <a:miter lim="400000"/>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800"/>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 name="Shape 69"/>
          <p:cNvSpPr/>
          <p:nvPr/>
        </p:nvSpPr>
        <p:spPr>
          <a:xfrm>
            <a:off x="63500" y="2583715"/>
            <a:ext cx="1930399" cy="132959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sz="1800"/>
            </a:pPr>
            <a:r>
              <a:rPr kumimoji="0" lang="en-US" sz="2400" b="1" i="0" u="none" strike="noStrike" kern="1200" cap="all" spc="0" normalizeH="0" baseline="0" noProof="0" dirty="0">
                <a:ln>
                  <a:noFill/>
                </a:ln>
                <a:solidFill>
                  <a:srgbClr val="FFFFFF"/>
                </a:solidFill>
                <a:effectLst/>
                <a:uLnTx/>
                <a:uFillTx/>
                <a:latin typeface="Century Gothic" panose="020B0502020202020204" pitchFamily="34" charset="0"/>
                <a:ea typeface="HelveticaNeueLT Com 45 Lt"/>
                <a:cs typeface="HelveticaNeueLT Com 45 Lt"/>
                <a:sym typeface="HelveticaNeueLT Com 45 Lt"/>
              </a:rPr>
              <a:t>Advocacy success: pulse oximetry</a:t>
            </a:r>
            <a:endParaRPr kumimoji="0" sz="2400" b="1" i="0" u="none" strike="noStrike" kern="1200" cap="all" spc="0" normalizeH="0" baseline="0" noProof="0" dirty="0">
              <a:ln>
                <a:noFill/>
              </a:ln>
              <a:solidFill>
                <a:srgbClr val="FFFFFF"/>
              </a:solidFill>
              <a:effectLst/>
              <a:uLnTx/>
              <a:uFillTx/>
              <a:latin typeface="Century Gothic" panose="020B0502020202020204" pitchFamily="34" charset="0"/>
              <a:ea typeface="HelveticaNeueLT Com 45 Lt"/>
              <a:cs typeface="HelveticaNeueLT Com 45 Lt"/>
              <a:sym typeface="HelveticaNeueLT Com 45 Lt"/>
            </a:endParaRPr>
          </a:p>
        </p:txBody>
      </p:sp>
      <p:sp>
        <p:nvSpPr>
          <p:cNvPr id="10" name="Shape 67"/>
          <p:cNvSpPr/>
          <p:nvPr/>
        </p:nvSpPr>
        <p:spPr>
          <a:xfrm rot="5400000">
            <a:off x="2063062" y="1189278"/>
            <a:ext cx="268289" cy="231776"/>
          </a:xfrm>
          <a:prstGeom prst="triangle">
            <a:avLst/>
          </a:prstGeom>
          <a:solidFill>
            <a:srgbClr val="D42914"/>
          </a:solidFill>
          <a:ln w="12700">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sz="1800">
                <a:solidFill>
                  <a:srgbClr val="FFFFFF"/>
                </a:solidFill>
              </a:defRPr>
            </a:pPr>
            <a:endParaRPr kumimoji="0"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Shape 67"/>
          <p:cNvSpPr/>
          <p:nvPr/>
        </p:nvSpPr>
        <p:spPr>
          <a:xfrm rot="5400000">
            <a:off x="2063061" y="2835057"/>
            <a:ext cx="268289" cy="231776"/>
          </a:xfrm>
          <a:prstGeom prst="triangle">
            <a:avLst/>
          </a:prstGeom>
          <a:solidFill>
            <a:srgbClr val="D42914"/>
          </a:solidFill>
          <a:ln w="12700">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sz="1800">
                <a:solidFill>
                  <a:srgbClr val="FFFFFF"/>
                </a:solidFill>
              </a:defRPr>
            </a:pPr>
            <a:endParaRPr kumimoji="0"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Shape 67"/>
          <p:cNvSpPr/>
          <p:nvPr/>
        </p:nvSpPr>
        <p:spPr>
          <a:xfrm rot="5400000">
            <a:off x="2063741" y="4141311"/>
            <a:ext cx="268289" cy="231776"/>
          </a:xfrm>
          <a:prstGeom prst="triangle">
            <a:avLst/>
          </a:prstGeom>
          <a:solidFill>
            <a:srgbClr val="D42914"/>
          </a:solidFill>
          <a:ln w="12700">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sz="1800">
                <a:solidFill>
                  <a:srgbClr val="FFFFFF"/>
                </a:solidFill>
              </a:defRPr>
            </a:pPr>
            <a:endParaRPr kumimoji="0"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Content Placeholder 6"/>
          <p:cNvSpPr txBox="1">
            <a:spLocks/>
          </p:cNvSpPr>
          <p:nvPr/>
        </p:nvSpPr>
        <p:spPr>
          <a:xfrm>
            <a:off x="2300474" y="1186342"/>
            <a:ext cx="3531045" cy="168661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9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233363" indent="-177800" algn="l" defTabSz="914400" rtl="0" eaLnBrk="1" latinLnBrk="0" hangingPunct="1">
              <a:lnSpc>
                <a:spcPct val="90000"/>
              </a:lnSpc>
              <a:spcBef>
                <a:spcPts val="600"/>
              </a:spcBef>
              <a:buClr>
                <a:schemeClr val="accent3"/>
              </a:buClr>
              <a:buFont typeface="Arial" panose="020B0604020202020204" pitchFamily="34" charset="0"/>
              <a:buChar char="•"/>
              <a:defRPr sz="1400" kern="1200">
                <a:solidFill>
                  <a:schemeClr val="tx1">
                    <a:lumMod val="75000"/>
                    <a:lumOff val="25000"/>
                  </a:schemeClr>
                </a:solidFill>
                <a:latin typeface="+mn-lt"/>
                <a:ea typeface="+mn-ea"/>
                <a:cs typeface="+mn-cs"/>
              </a:defRPr>
            </a:lvl2pPr>
            <a:lvl3pPr marL="515938" indent="-177800" algn="l" defTabSz="914400" rtl="0" eaLnBrk="1" latinLnBrk="0" hangingPunct="1">
              <a:lnSpc>
                <a:spcPct val="90000"/>
              </a:lnSpc>
              <a:spcBef>
                <a:spcPts val="0"/>
              </a:spcBef>
              <a:buClr>
                <a:schemeClr val="accent3"/>
              </a:buClr>
              <a:buFont typeface="Calibri" panose="020F0502020204030204" pitchFamily="34" charset="0"/>
              <a:buChar char="–"/>
              <a:defRPr sz="1200" kern="1200">
                <a:solidFill>
                  <a:schemeClr val="tx1">
                    <a:lumMod val="75000"/>
                    <a:lumOff val="25000"/>
                  </a:schemeClr>
                </a:solidFill>
                <a:latin typeface="+mn-lt"/>
                <a:ea typeface="+mn-ea"/>
                <a:cs typeface="+mn-cs"/>
              </a:defRPr>
            </a:lvl3pPr>
            <a:lvl4pPr marL="739775" indent="-177800" algn="l" defTabSz="914400" rtl="0" eaLnBrk="1" latinLnBrk="0" hangingPunct="1">
              <a:lnSpc>
                <a:spcPct val="90000"/>
              </a:lnSpc>
              <a:spcBef>
                <a:spcPts val="0"/>
              </a:spcBef>
              <a:buClr>
                <a:schemeClr val="accent3"/>
              </a:buClr>
              <a:buFont typeface="Calibri" panose="020F0502020204030204" pitchFamily="34" charset="0"/>
              <a:buChar char="»"/>
              <a:defRPr sz="1100" kern="1200">
                <a:solidFill>
                  <a:schemeClr val="tx1">
                    <a:lumMod val="75000"/>
                    <a:lumOff val="25000"/>
                  </a:schemeClr>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1400" kern="1200">
                <a:solidFill>
                  <a:srgbClr val="CC1A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3E00"/>
                </a:solidFill>
                <a:effectLst/>
                <a:uLnTx/>
                <a:uFillTx/>
                <a:latin typeface="Century Gothic" panose="020B0502020202020204" pitchFamily="34" charset="0"/>
                <a:ea typeface="+mn-ea"/>
                <a:cs typeface="+mn-cs"/>
              </a:rPr>
              <a:t>Wyoming recently adopted a policy ensuring all newborns are screened for Critical Congenital Heart Defects using pulse oximetry testing. </a:t>
            </a:r>
          </a:p>
          <a:p>
            <a:pPr marL="184150" marR="0" lvl="1" indent="0" algn="l" defTabSz="914400" rtl="0" eaLnBrk="1" fontAlgn="auto" latinLnBrk="0" hangingPunct="1">
              <a:lnSpc>
                <a:spcPct val="80000"/>
              </a:lnSpc>
              <a:spcBef>
                <a:spcPts val="600"/>
              </a:spcBef>
              <a:spcAft>
                <a:spcPts val="0"/>
              </a:spcAft>
              <a:buClr>
                <a:srgbClr val="CC1A00"/>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Arial"/>
              <a:ea typeface="+mn-ea"/>
              <a:cs typeface="Arial"/>
            </a:endParaRPr>
          </a:p>
        </p:txBody>
      </p:sp>
      <p:sp>
        <p:nvSpPr>
          <p:cNvPr id="14" name="Content Placeholder 6"/>
          <p:cNvSpPr txBox="1">
            <a:spLocks/>
          </p:cNvSpPr>
          <p:nvPr/>
        </p:nvSpPr>
        <p:spPr>
          <a:xfrm>
            <a:off x="2300474" y="2816800"/>
            <a:ext cx="4323040" cy="938719"/>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9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233363" indent="-177800" algn="l" defTabSz="914400" rtl="0" eaLnBrk="1" latinLnBrk="0" hangingPunct="1">
              <a:lnSpc>
                <a:spcPct val="90000"/>
              </a:lnSpc>
              <a:spcBef>
                <a:spcPts val="600"/>
              </a:spcBef>
              <a:buClr>
                <a:schemeClr val="accent3"/>
              </a:buClr>
              <a:buFont typeface="Arial" panose="020B0604020202020204" pitchFamily="34" charset="0"/>
              <a:buChar char="•"/>
              <a:defRPr sz="1400" kern="1200">
                <a:solidFill>
                  <a:schemeClr val="tx1">
                    <a:lumMod val="75000"/>
                    <a:lumOff val="25000"/>
                  </a:schemeClr>
                </a:solidFill>
                <a:latin typeface="+mn-lt"/>
                <a:ea typeface="+mn-ea"/>
                <a:cs typeface="+mn-cs"/>
              </a:defRPr>
            </a:lvl2pPr>
            <a:lvl3pPr marL="515938" indent="-177800" algn="l" defTabSz="914400" rtl="0" eaLnBrk="1" latinLnBrk="0" hangingPunct="1">
              <a:lnSpc>
                <a:spcPct val="90000"/>
              </a:lnSpc>
              <a:spcBef>
                <a:spcPts val="0"/>
              </a:spcBef>
              <a:buClr>
                <a:schemeClr val="accent3"/>
              </a:buClr>
              <a:buFont typeface="Calibri" panose="020F0502020204030204" pitchFamily="34" charset="0"/>
              <a:buChar char="–"/>
              <a:defRPr sz="1200" kern="1200">
                <a:solidFill>
                  <a:schemeClr val="tx1">
                    <a:lumMod val="75000"/>
                    <a:lumOff val="25000"/>
                  </a:schemeClr>
                </a:solidFill>
                <a:latin typeface="+mn-lt"/>
                <a:ea typeface="+mn-ea"/>
                <a:cs typeface="+mn-cs"/>
              </a:defRPr>
            </a:lvl3pPr>
            <a:lvl4pPr marL="739775" indent="-177800" algn="l" defTabSz="914400" rtl="0" eaLnBrk="1" latinLnBrk="0" hangingPunct="1">
              <a:lnSpc>
                <a:spcPct val="90000"/>
              </a:lnSpc>
              <a:spcBef>
                <a:spcPts val="0"/>
              </a:spcBef>
              <a:buClr>
                <a:schemeClr val="accent3"/>
              </a:buClr>
              <a:buFont typeface="Calibri" panose="020F0502020204030204" pitchFamily="34" charset="0"/>
              <a:buChar char="»"/>
              <a:defRPr sz="1100" kern="1200">
                <a:solidFill>
                  <a:schemeClr val="tx1">
                    <a:lumMod val="75000"/>
                    <a:lumOff val="25000"/>
                  </a:schemeClr>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1400" kern="1200">
                <a:solidFill>
                  <a:srgbClr val="CC1A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3E00"/>
                </a:solidFill>
                <a:effectLst/>
                <a:uLnTx/>
                <a:uFillTx/>
                <a:latin typeface="Century Gothic" panose="020B0502020202020204" pitchFamily="34" charset="0"/>
                <a:ea typeface="+mn-ea"/>
                <a:cs typeface="+mn-cs"/>
              </a:rPr>
              <a:t>The policy went into effect on January 1, 2018</a:t>
            </a:r>
          </a:p>
          <a:p>
            <a:pPr marL="184150" marR="0" lvl="1" indent="0" algn="l" defTabSz="914400" rtl="0" eaLnBrk="1" fontAlgn="auto" latinLnBrk="0" hangingPunct="1">
              <a:lnSpc>
                <a:spcPct val="80000"/>
              </a:lnSpc>
              <a:spcBef>
                <a:spcPts val="600"/>
              </a:spcBef>
              <a:spcAft>
                <a:spcPts val="0"/>
              </a:spcAft>
              <a:buClr>
                <a:srgbClr val="CC1A00"/>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Arial"/>
              <a:ea typeface="+mn-ea"/>
              <a:cs typeface="Arial"/>
            </a:endParaRPr>
          </a:p>
        </p:txBody>
      </p:sp>
      <p:sp>
        <p:nvSpPr>
          <p:cNvPr id="15" name="Content Placeholder 6"/>
          <p:cNvSpPr txBox="1">
            <a:spLocks/>
          </p:cNvSpPr>
          <p:nvPr/>
        </p:nvSpPr>
        <p:spPr>
          <a:xfrm>
            <a:off x="2313775" y="4123054"/>
            <a:ext cx="3504444" cy="168661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9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233363" indent="-177800" algn="l" defTabSz="914400" rtl="0" eaLnBrk="1" latinLnBrk="0" hangingPunct="1">
              <a:lnSpc>
                <a:spcPct val="90000"/>
              </a:lnSpc>
              <a:spcBef>
                <a:spcPts val="600"/>
              </a:spcBef>
              <a:buClr>
                <a:schemeClr val="accent3"/>
              </a:buClr>
              <a:buFont typeface="Arial" panose="020B0604020202020204" pitchFamily="34" charset="0"/>
              <a:buChar char="•"/>
              <a:defRPr sz="1400" kern="1200">
                <a:solidFill>
                  <a:schemeClr val="tx1">
                    <a:lumMod val="75000"/>
                    <a:lumOff val="25000"/>
                  </a:schemeClr>
                </a:solidFill>
                <a:latin typeface="+mn-lt"/>
                <a:ea typeface="+mn-ea"/>
                <a:cs typeface="+mn-cs"/>
              </a:defRPr>
            </a:lvl2pPr>
            <a:lvl3pPr marL="515938" indent="-177800" algn="l" defTabSz="914400" rtl="0" eaLnBrk="1" latinLnBrk="0" hangingPunct="1">
              <a:lnSpc>
                <a:spcPct val="90000"/>
              </a:lnSpc>
              <a:spcBef>
                <a:spcPts val="0"/>
              </a:spcBef>
              <a:buClr>
                <a:schemeClr val="accent3"/>
              </a:buClr>
              <a:buFont typeface="Calibri" panose="020F0502020204030204" pitchFamily="34" charset="0"/>
              <a:buChar char="–"/>
              <a:defRPr sz="1200" kern="1200">
                <a:solidFill>
                  <a:schemeClr val="tx1">
                    <a:lumMod val="75000"/>
                    <a:lumOff val="25000"/>
                  </a:schemeClr>
                </a:solidFill>
                <a:latin typeface="+mn-lt"/>
                <a:ea typeface="+mn-ea"/>
                <a:cs typeface="+mn-cs"/>
              </a:defRPr>
            </a:lvl3pPr>
            <a:lvl4pPr marL="739775" indent="-177800" algn="l" defTabSz="914400" rtl="0" eaLnBrk="1" latinLnBrk="0" hangingPunct="1">
              <a:lnSpc>
                <a:spcPct val="90000"/>
              </a:lnSpc>
              <a:spcBef>
                <a:spcPts val="0"/>
              </a:spcBef>
              <a:buClr>
                <a:schemeClr val="accent3"/>
              </a:buClr>
              <a:buFont typeface="Calibri" panose="020F0502020204030204" pitchFamily="34" charset="0"/>
              <a:buChar char="»"/>
              <a:defRPr sz="1100" kern="1200">
                <a:solidFill>
                  <a:schemeClr val="tx1">
                    <a:lumMod val="75000"/>
                    <a:lumOff val="25000"/>
                  </a:schemeClr>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1400" kern="1200">
                <a:solidFill>
                  <a:srgbClr val="CC1A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3E00"/>
                </a:solidFill>
                <a:effectLst/>
                <a:uLnTx/>
                <a:uFillTx/>
                <a:latin typeface="Century Gothic" panose="020B0502020202020204" pitchFamily="34" charset="0"/>
                <a:ea typeface="+mn-ea"/>
                <a:cs typeface="+mn-cs"/>
              </a:rPr>
              <a:t>Heart Heroes from across Wyoming met with Governor Mead to thank him for signing the amended rules in a swift manner</a:t>
            </a:r>
          </a:p>
          <a:p>
            <a:pPr marL="184150" marR="0" lvl="1" indent="0" algn="l" defTabSz="914400" rtl="0" eaLnBrk="1" fontAlgn="auto" latinLnBrk="0" hangingPunct="1">
              <a:lnSpc>
                <a:spcPct val="80000"/>
              </a:lnSpc>
              <a:spcBef>
                <a:spcPts val="600"/>
              </a:spcBef>
              <a:spcAft>
                <a:spcPts val="0"/>
              </a:spcAft>
              <a:buClr>
                <a:srgbClr val="CC1A00"/>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6" name="Picture 15" descr="A group of people posing for a picture&#10;&#10;Description generated with very high confidence">
            <a:extLst>
              <a:ext uri="{FF2B5EF4-FFF2-40B4-BE49-F238E27FC236}">
                <a16:creationId xmlns:a16="http://schemas.microsoft.com/office/drawing/2014/main" id="{392DC8F0-0859-4BC8-B0BA-1E926FFE4CE9}"/>
              </a:ext>
            </a:extLst>
          </p:cNvPr>
          <p:cNvPicPr>
            <a:picLocks noChangeAspect="1"/>
          </p:cNvPicPr>
          <p:nvPr/>
        </p:nvPicPr>
        <p:blipFill>
          <a:blip r:embed="rId3"/>
          <a:stretch>
            <a:fillRect/>
          </a:stretch>
        </p:blipFill>
        <p:spPr>
          <a:xfrm>
            <a:off x="5871392" y="983877"/>
            <a:ext cx="3164900" cy="22338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descr="A group of people sitting at a table&#10;&#10;Description generated with very high confidence">
            <a:extLst>
              <a:ext uri="{FF2B5EF4-FFF2-40B4-BE49-F238E27FC236}">
                <a16:creationId xmlns:a16="http://schemas.microsoft.com/office/drawing/2014/main" id="{CDD4DCE2-06A7-49C8-A8C5-4A275440AC95}"/>
              </a:ext>
            </a:extLst>
          </p:cNvPr>
          <p:cNvPicPr>
            <a:picLocks noChangeAspect="1"/>
          </p:cNvPicPr>
          <p:nvPr/>
        </p:nvPicPr>
        <p:blipFill>
          <a:blip r:embed="rId4"/>
          <a:stretch>
            <a:fillRect/>
          </a:stretch>
        </p:blipFill>
        <p:spPr>
          <a:xfrm>
            <a:off x="5871392" y="3414712"/>
            <a:ext cx="3137648" cy="23532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4552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hape 65"/>
          <p:cNvSpPr/>
          <p:nvPr/>
        </p:nvSpPr>
        <p:spPr>
          <a:xfrm>
            <a:off x="0" y="0"/>
            <a:ext cx="2057400" cy="6858000"/>
          </a:xfrm>
          <a:prstGeom prst="rect">
            <a:avLst/>
          </a:prstGeom>
          <a:solidFill>
            <a:srgbClr val="FFFFFF"/>
          </a:solidFill>
          <a:ln w="12700">
            <a:miter lim="400000"/>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800"/>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Shape 66"/>
          <p:cNvSpPr/>
          <p:nvPr/>
        </p:nvSpPr>
        <p:spPr>
          <a:xfrm>
            <a:off x="0" y="-14288"/>
            <a:ext cx="2057400" cy="6858001"/>
          </a:xfrm>
          <a:prstGeom prst="rect">
            <a:avLst/>
          </a:prstGeom>
          <a:solidFill>
            <a:srgbClr val="C30F18">
              <a:alpha val="56861"/>
            </a:srgbClr>
          </a:solidFill>
          <a:ln w="12700">
            <a:miter lim="400000"/>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800"/>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 name="Shape 69"/>
          <p:cNvSpPr/>
          <p:nvPr/>
        </p:nvSpPr>
        <p:spPr>
          <a:xfrm>
            <a:off x="63500" y="2583715"/>
            <a:ext cx="1930399" cy="132959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sz="1800"/>
            </a:pPr>
            <a:r>
              <a:rPr kumimoji="0" lang="en-US" sz="2400" b="1" i="0" u="none" strike="noStrike" kern="1200" cap="all" spc="0" normalizeH="0" baseline="0" noProof="0" dirty="0">
                <a:ln>
                  <a:noFill/>
                </a:ln>
                <a:solidFill>
                  <a:srgbClr val="FFFFFF"/>
                </a:solidFill>
                <a:effectLst/>
                <a:uLnTx/>
                <a:uFillTx/>
                <a:latin typeface="Century Gothic" panose="020B0502020202020204" pitchFamily="34" charset="0"/>
                <a:ea typeface="HelveticaNeueLT Com 45 Lt"/>
                <a:cs typeface="HelveticaNeueLT Com 45 Lt"/>
                <a:sym typeface="HelveticaNeueLT Com 45 Lt"/>
              </a:rPr>
              <a:t>HEALTHY EATING AND ACTIVE LIVING</a:t>
            </a:r>
            <a:endParaRPr kumimoji="0" sz="2400" b="1" i="0" u="none" strike="noStrike" kern="1200" cap="all" spc="0" normalizeH="0" baseline="0" noProof="0" dirty="0">
              <a:ln>
                <a:noFill/>
              </a:ln>
              <a:solidFill>
                <a:srgbClr val="FFFFFF"/>
              </a:solidFill>
              <a:effectLst/>
              <a:uLnTx/>
              <a:uFillTx/>
              <a:latin typeface="Century Gothic" panose="020B0502020202020204" pitchFamily="34" charset="0"/>
              <a:ea typeface="HelveticaNeueLT Com 45 Lt"/>
              <a:cs typeface="HelveticaNeueLT Com 45 Lt"/>
              <a:sym typeface="HelveticaNeueLT Com 45 Lt"/>
            </a:endParaRPr>
          </a:p>
        </p:txBody>
      </p:sp>
      <p:sp>
        <p:nvSpPr>
          <p:cNvPr id="10" name="Shape 67"/>
          <p:cNvSpPr/>
          <p:nvPr/>
        </p:nvSpPr>
        <p:spPr>
          <a:xfrm rot="5400000">
            <a:off x="2063061" y="898769"/>
            <a:ext cx="268289" cy="231776"/>
          </a:xfrm>
          <a:prstGeom prst="triangle">
            <a:avLst/>
          </a:prstGeom>
          <a:solidFill>
            <a:srgbClr val="D42914"/>
          </a:solidFill>
          <a:ln w="12700">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sz="1800">
                <a:solidFill>
                  <a:srgbClr val="FFFFFF"/>
                </a:solidFill>
              </a:defRPr>
            </a:pPr>
            <a:endParaRPr kumimoji="0"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Shape 67"/>
          <p:cNvSpPr/>
          <p:nvPr/>
        </p:nvSpPr>
        <p:spPr>
          <a:xfrm rot="5400000">
            <a:off x="2080296" y="2225543"/>
            <a:ext cx="268289" cy="231776"/>
          </a:xfrm>
          <a:prstGeom prst="triangle">
            <a:avLst/>
          </a:prstGeom>
          <a:solidFill>
            <a:srgbClr val="D42914"/>
          </a:solidFill>
          <a:ln w="12700">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sz="1800">
                <a:solidFill>
                  <a:srgbClr val="FFFFFF"/>
                </a:solidFill>
              </a:defRPr>
            </a:pPr>
            <a:endParaRPr kumimoji="0"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Shape 67"/>
          <p:cNvSpPr/>
          <p:nvPr/>
        </p:nvSpPr>
        <p:spPr>
          <a:xfrm rot="5400000">
            <a:off x="2075868" y="3563679"/>
            <a:ext cx="268289" cy="231776"/>
          </a:xfrm>
          <a:prstGeom prst="triangle">
            <a:avLst/>
          </a:prstGeom>
          <a:solidFill>
            <a:srgbClr val="D42914"/>
          </a:solidFill>
          <a:ln w="12700">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sz="1800">
                <a:solidFill>
                  <a:srgbClr val="FFFFFF"/>
                </a:solidFill>
              </a:defRPr>
            </a:pPr>
            <a:endParaRPr kumimoji="0"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3" name="Content Placeholder 6"/>
          <p:cNvSpPr txBox="1">
            <a:spLocks/>
          </p:cNvSpPr>
          <p:nvPr/>
        </p:nvSpPr>
        <p:spPr>
          <a:xfrm>
            <a:off x="2249594" y="855112"/>
            <a:ext cx="3531045" cy="118801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9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233363" indent="-177800" algn="l" defTabSz="914400" rtl="0" eaLnBrk="1" latinLnBrk="0" hangingPunct="1">
              <a:lnSpc>
                <a:spcPct val="90000"/>
              </a:lnSpc>
              <a:spcBef>
                <a:spcPts val="600"/>
              </a:spcBef>
              <a:buClr>
                <a:schemeClr val="accent3"/>
              </a:buClr>
              <a:buFont typeface="Arial" panose="020B0604020202020204" pitchFamily="34" charset="0"/>
              <a:buChar char="•"/>
              <a:defRPr sz="1400" kern="1200">
                <a:solidFill>
                  <a:schemeClr val="tx1">
                    <a:lumMod val="75000"/>
                    <a:lumOff val="25000"/>
                  </a:schemeClr>
                </a:solidFill>
                <a:latin typeface="+mn-lt"/>
                <a:ea typeface="+mn-ea"/>
                <a:cs typeface="+mn-cs"/>
              </a:defRPr>
            </a:lvl2pPr>
            <a:lvl3pPr marL="515938" indent="-177800" algn="l" defTabSz="914400" rtl="0" eaLnBrk="1" latinLnBrk="0" hangingPunct="1">
              <a:lnSpc>
                <a:spcPct val="90000"/>
              </a:lnSpc>
              <a:spcBef>
                <a:spcPts val="0"/>
              </a:spcBef>
              <a:buClr>
                <a:schemeClr val="accent3"/>
              </a:buClr>
              <a:buFont typeface="Calibri" panose="020F0502020204030204" pitchFamily="34" charset="0"/>
              <a:buChar char="–"/>
              <a:defRPr sz="1200" kern="1200">
                <a:solidFill>
                  <a:schemeClr val="tx1">
                    <a:lumMod val="75000"/>
                    <a:lumOff val="25000"/>
                  </a:schemeClr>
                </a:solidFill>
                <a:latin typeface="+mn-lt"/>
                <a:ea typeface="+mn-ea"/>
                <a:cs typeface="+mn-cs"/>
              </a:defRPr>
            </a:lvl3pPr>
            <a:lvl4pPr marL="739775" indent="-177800" algn="l" defTabSz="914400" rtl="0" eaLnBrk="1" latinLnBrk="0" hangingPunct="1">
              <a:lnSpc>
                <a:spcPct val="90000"/>
              </a:lnSpc>
              <a:spcBef>
                <a:spcPts val="0"/>
              </a:spcBef>
              <a:buClr>
                <a:schemeClr val="accent3"/>
              </a:buClr>
              <a:buFont typeface="Calibri" panose="020F0502020204030204" pitchFamily="34" charset="0"/>
              <a:buChar char="»"/>
              <a:defRPr sz="1100" kern="1200">
                <a:solidFill>
                  <a:schemeClr val="tx1">
                    <a:lumMod val="75000"/>
                    <a:lumOff val="25000"/>
                  </a:schemeClr>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1400" kern="1200">
                <a:solidFill>
                  <a:srgbClr val="CC1A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3E00"/>
                </a:solidFill>
                <a:effectLst/>
                <a:uLnTx/>
                <a:uFillTx/>
                <a:latin typeface="Century Gothic" panose="020B0502020202020204" pitchFamily="34" charset="0"/>
                <a:ea typeface="+mn-ea"/>
                <a:cs typeface="+mn-cs"/>
              </a:rPr>
              <a:t>Support efforts to increase active living and healthy eating through policy</a:t>
            </a:r>
          </a:p>
          <a:p>
            <a:pPr marL="184150" marR="0" lvl="1" indent="0" algn="l" defTabSz="914400" rtl="0" eaLnBrk="1" fontAlgn="auto" latinLnBrk="0" hangingPunct="1">
              <a:lnSpc>
                <a:spcPct val="80000"/>
              </a:lnSpc>
              <a:spcBef>
                <a:spcPts val="600"/>
              </a:spcBef>
              <a:spcAft>
                <a:spcPts val="0"/>
              </a:spcAft>
              <a:buClr>
                <a:srgbClr val="CC1A00"/>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Arial"/>
              <a:ea typeface="+mn-ea"/>
              <a:cs typeface="Arial"/>
            </a:endParaRPr>
          </a:p>
        </p:txBody>
      </p:sp>
      <p:sp>
        <p:nvSpPr>
          <p:cNvPr id="14" name="Content Placeholder 6"/>
          <p:cNvSpPr txBox="1">
            <a:spLocks/>
          </p:cNvSpPr>
          <p:nvPr/>
        </p:nvSpPr>
        <p:spPr>
          <a:xfrm>
            <a:off x="2290848" y="2173374"/>
            <a:ext cx="3715485" cy="118801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9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233363" indent="-177800" algn="l" defTabSz="914400" rtl="0" eaLnBrk="1" latinLnBrk="0" hangingPunct="1">
              <a:lnSpc>
                <a:spcPct val="90000"/>
              </a:lnSpc>
              <a:spcBef>
                <a:spcPts val="600"/>
              </a:spcBef>
              <a:buClr>
                <a:schemeClr val="accent3"/>
              </a:buClr>
              <a:buFont typeface="Arial" panose="020B0604020202020204" pitchFamily="34" charset="0"/>
              <a:buChar char="•"/>
              <a:defRPr sz="1400" kern="1200">
                <a:solidFill>
                  <a:schemeClr val="tx1">
                    <a:lumMod val="75000"/>
                    <a:lumOff val="25000"/>
                  </a:schemeClr>
                </a:solidFill>
                <a:latin typeface="+mn-lt"/>
                <a:ea typeface="+mn-ea"/>
                <a:cs typeface="+mn-cs"/>
              </a:defRPr>
            </a:lvl2pPr>
            <a:lvl3pPr marL="515938" indent="-177800" algn="l" defTabSz="914400" rtl="0" eaLnBrk="1" latinLnBrk="0" hangingPunct="1">
              <a:lnSpc>
                <a:spcPct val="90000"/>
              </a:lnSpc>
              <a:spcBef>
                <a:spcPts val="0"/>
              </a:spcBef>
              <a:buClr>
                <a:schemeClr val="accent3"/>
              </a:buClr>
              <a:buFont typeface="Calibri" panose="020F0502020204030204" pitchFamily="34" charset="0"/>
              <a:buChar char="–"/>
              <a:defRPr sz="1200" kern="1200">
                <a:solidFill>
                  <a:schemeClr val="tx1">
                    <a:lumMod val="75000"/>
                    <a:lumOff val="25000"/>
                  </a:schemeClr>
                </a:solidFill>
                <a:latin typeface="+mn-lt"/>
                <a:ea typeface="+mn-ea"/>
                <a:cs typeface="+mn-cs"/>
              </a:defRPr>
            </a:lvl3pPr>
            <a:lvl4pPr marL="739775" indent="-177800" algn="l" defTabSz="914400" rtl="0" eaLnBrk="1" latinLnBrk="0" hangingPunct="1">
              <a:lnSpc>
                <a:spcPct val="90000"/>
              </a:lnSpc>
              <a:spcBef>
                <a:spcPts val="0"/>
              </a:spcBef>
              <a:buClr>
                <a:schemeClr val="accent3"/>
              </a:buClr>
              <a:buFont typeface="Calibri" panose="020F0502020204030204" pitchFamily="34" charset="0"/>
              <a:buChar char="»"/>
              <a:defRPr sz="1100" kern="1200">
                <a:solidFill>
                  <a:schemeClr val="tx1">
                    <a:lumMod val="75000"/>
                    <a:lumOff val="25000"/>
                  </a:schemeClr>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1400" kern="1200">
                <a:solidFill>
                  <a:srgbClr val="CC1A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3E00"/>
                </a:solidFill>
                <a:effectLst/>
                <a:uLnTx/>
                <a:uFillTx/>
                <a:latin typeface="Century Gothic" panose="020B0502020202020204" pitchFamily="34" charset="0"/>
                <a:ea typeface="+mn-ea"/>
                <a:cs typeface="+mn-cs"/>
              </a:rPr>
              <a:t>Supplemental Nutrition Assistance Program: Healthy food incentives program</a:t>
            </a:r>
          </a:p>
          <a:p>
            <a:pPr marL="184150" marR="0" lvl="1" indent="0" algn="l" defTabSz="914400" rtl="0" eaLnBrk="1" fontAlgn="auto" latinLnBrk="0" hangingPunct="1">
              <a:lnSpc>
                <a:spcPct val="80000"/>
              </a:lnSpc>
              <a:spcBef>
                <a:spcPts val="600"/>
              </a:spcBef>
              <a:spcAft>
                <a:spcPts val="0"/>
              </a:spcAft>
              <a:buClr>
                <a:srgbClr val="CC1A00"/>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Arial"/>
              <a:ea typeface="+mn-ea"/>
              <a:cs typeface="Arial"/>
            </a:endParaRPr>
          </a:p>
        </p:txBody>
      </p:sp>
      <p:sp>
        <p:nvSpPr>
          <p:cNvPr id="15" name="Content Placeholder 6"/>
          <p:cNvSpPr txBox="1">
            <a:spLocks/>
          </p:cNvSpPr>
          <p:nvPr/>
        </p:nvSpPr>
        <p:spPr>
          <a:xfrm>
            <a:off x="2302569" y="3481058"/>
            <a:ext cx="3504444" cy="168661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9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233363" indent="-177800" algn="l" defTabSz="914400" rtl="0" eaLnBrk="1" latinLnBrk="0" hangingPunct="1">
              <a:lnSpc>
                <a:spcPct val="90000"/>
              </a:lnSpc>
              <a:spcBef>
                <a:spcPts val="600"/>
              </a:spcBef>
              <a:buClr>
                <a:schemeClr val="accent3"/>
              </a:buClr>
              <a:buFont typeface="Arial" panose="020B0604020202020204" pitchFamily="34" charset="0"/>
              <a:buChar char="•"/>
              <a:defRPr sz="1400" kern="1200">
                <a:solidFill>
                  <a:schemeClr val="tx1">
                    <a:lumMod val="75000"/>
                    <a:lumOff val="25000"/>
                  </a:schemeClr>
                </a:solidFill>
                <a:latin typeface="+mn-lt"/>
                <a:ea typeface="+mn-ea"/>
                <a:cs typeface="+mn-cs"/>
              </a:defRPr>
            </a:lvl2pPr>
            <a:lvl3pPr marL="515938" indent="-177800" algn="l" defTabSz="914400" rtl="0" eaLnBrk="1" latinLnBrk="0" hangingPunct="1">
              <a:lnSpc>
                <a:spcPct val="90000"/>
              </a:lnSpc>
              <a:spcBef>
                <a:spcPts val="0"/>
              </a:spcBef>
              <a:buClr>
                <a:schemeClr val="accent3"/>
              </a:buClr>
              <a:buFont typeface="Calibri" panose="020F0502020204030204" pitchFamily="34" charset="0"/>
              <a:buChar char="–"/>
              <a:defRPr sz="1200" kern="1200">
                <a:solidFill>
                  <a:schemeClr val="tx1">
                    <a:lumMod val="75000"/>
                    <a:lumOff val="25000"/>
                  </a:schemeClr>
                </a:solidFill>
                <a:latin typeface="+mn-lt"/>
                <a:ea typeface="+mn-ea"/>
                <a:cs typeface="+mn-cs"/>
              </a:defRPr>
            </a:lvl3pPr>
            <a:lvl4pPr marL="739775" indent="-177800" algn="l" defTabSz="914400" rtl="0" eaLnBrk="1" latinLnBrk="0" hangingPunct="1">
              <a:lnSpc>
                <a:spcPct val="90000"/>
              </a:lnSpc>
              <a:spcBef>
                <a:spcPts val="0"/>
              </a:spcBef>
              <a:buClr>
                <a:schemeClr val="accent3"/>
              </a:buClr>
              <a:buFont typeface="Calibri" panose="020F0502020204030204" pitchFamily="34" charset="0"/>
              <a:buChar char="»"/>
              <a:defRPr sz="1100" kern="1200">
                <a:solidFill>
                  <a:schemeClr val="tx1">
                    <a:lumMod val="75000"/>
                    <a:lumOff val="25000"/>
                  </a:schemeClr>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1400" kern="1200">
                <a:solidFill>
                  <a:srgbClr val="CC1A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3E00"/>
                </a:solidFill>
                <a:effectLst/>
                <a:uLnTx/>
                <a:uFillTx/>
                <a:latin typeface="Century Gothic" panose="020B0502020202020204" pitchFamily="34" charset="0"/>
                <a:ea typeface="+mn-ea"/>
                <a:cs typeface="+mn-cs"/>
              </a:rPr>
              <a:t>Every Student Succeeds Act: Increasing quality and quantity of Physical Education in schools </a:t>
            </a:r>
            <a:br>
              <a:rPr kumimoji="0" lang="en-US" sz="1800" b="0" i="0" u="none" strike="noStrike" kern="1200" cap="none" spc="0" normalizeH="0" baseline="0" noProof="0" dirty="0">
                <a:ln>
                  <a:noFill/>
                </a:ln>
                <a:solidFill>
                  <a:srgbClr val="003E00"/>
                </a:solidFill>
                <a:effectLst/>
                <a:uLnTx/>
                <a:uFillTx/>
                <a:latin typeface="Century Gothic" panose="020B0502020202020204" pitchFamily="34" charset="0"/>
                <a:ea typeface="+mn-ea"/>
                <a:cs typeface="+mn-cs"/>
              </a:rPr>
            </a:br>
            <a:r>
              <a:rPr kumimoji="0" lang="en-US" sz="1800" b="0" i="0" u="none" strike="noStrike" kern="1200" cap="none" spc="0" normalizeH="0" baseline="0" noProof="0" dirty="0">
                <a:ln>
                  <a:noFill/>
                </a:ln>
                <a:solidFill>
                  <a:srgbClr val="003E00"/>
                </a:solidFill>
                <a:effectLst/>
                <a:uLnTx/>
                <a:uFillTx/>
                <a:latin typeface="Century Gothic" panose="020B0502020202020204" pitchFamily="34" charset="0"/>
                <a:ea typeface="+mn-ea"/>
                <a:cs typeface="+mn-cs"/>
              </a:rPr>
              <a:t>through ESSA</a:t>
            </a:r>
          </a:p>
          <a:p>
            <a:pPr marL="184150" marR="0" lvl="1" indent="0" algn="l" defTabSz="914400" rtl="0" eaLnBrk="1" fontAlgn="auto" latinLnBrk="0" hangingPunct="1">
              <a:lnSpc>
                <a:spcPct val="80000"/>
              </a:lnSpc>
              <a:spcBef>
                <a:spcPts val="600"/>
              </a:spcBef>
              <a:spcAft>
                <a:spcPts val="0"/>
              </a:spcAft>
              <a:buClr>
                <a:srgbClr val="CC1A00"/>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8" name="Picture 17">
            <a:extLst>
              <a:ext uri="{FF2B5EF4-FFF2-40B4-BE49-F238E27FC236}">
                <a16:creationId xmlns:a16="http://schemas.microsoft.com/office/drawing/2014/main" id="{243E591D-CFA7-458D-9174-A0A4878BFAE8}"/>
              </a:ext>
            </a:extLst>
          </p:cNvPr>
          <p:cNvPicPr>
            <a:picLocks noChangeAspect="1"/>
          </p:cNvPicPr>
          <p:nvPr/>
        </p:nvPicPr>
        <p:blipFill>
          <a:blip r:embed="rId3"/>
          <a:stretch>
            <a:fillRect/>
          </a:stretch>
        </p:blipFill>
        <p:spPr>
          <a:xfrm>
            <a:off x="6286148" y="1059487"/>
            <a:ext cx="2542252" cy="37829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a:extLst>
              <a:ext uri="{FF2B5EF4-FFF2-40B4-BE49-F238E27FC236}">
                <a16:creationId xmlns:a16="http://schemas.microsoft.com/office/drawing/2014/main" id="{33AA9953-74CD-47B8-8375-498F09BE68B5}"/>
              </a:ext>
            </a:extLst>
          </p:cNvPr>
          <p:cNvPicPr>
            <a:picLocks noChangeAspect="1"/>
          </p:cNvPicPr>
          <p:nvPr/>
        </p:nvPicPr>
        <p:blipFill>
          <a:blip r:embed="rId4"/>
          <a:stretch>
            <a:fillRect/>
          </a:stretch>
        </p:blipFill>
        <p:spPr>
          <a:xfrm>
            <a:off x="5402424" y="4229677"/>
            <a:ext cx="2754539" cy="18759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10359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hape 65"/>
          <p:cNvSpPr/>
          <p:nvPr/>
        </p:nvSpPr>
        <p:spPr>
          <a:xfrm>
            <a:off x="0" y="0"/>
            <a:ext cx="2057400" cy="6858000"/>
          </a:xfrm>
          <a:prstGeom prst="rect">
            <a:avLst/>
          </a:prstGeom>
          <a:solidFill>
            <a:srgbClr val="FFFFFF"/>
          </a:solidFill>
          <a:ln w="12700">
            <a:miter lim="400000"/>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800"/>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Shape 66"/>
          <p:cNvSpPr/>
          <p:nvPr/>
        </p:nvSpPr>
        <p:spPr>
          <a:xfrm>
            <a:off x="0" y="-14288"/>
            <a:ext cx="2057400" cy="6858001"/>
          </a:xfrm>
          <a:prstGeom prst="rect">
            <a:avLst/>
          </a:prstGeom>
          <a:solidFill>
            <a:srgbClr val="C30F18">
              <a:alpha val="56861"/>
            </a:srgbClr>
          </a:solidFill>
          <a:ln w="12700">
            <a:miter lim="400000"/>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800"/>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 name="Shape 69"/>
          <p:cNvSpPr/>
          <p:nvPr/>
        </p:nvSpPr>
        <p:spPr>
          <a:xfrm>
            <a:off x="63500" y="2583715"/>
            <a:ext cx="1930399" cy="132959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sz="1800"/>
            </a:pPr>
            <a:r>
              <a:rPr kumimoji="0" lang="en-US" sz="2400" b="1" i="0" u="none" strike="noStrike" kern="1200" cap="all" spc="0" normalizeH="0" baseline="0" noProof="0" dirty="0">
                <a:ln>
                  <a:noFill/>
                </a:ln>
                <a:solidFill>
                  <a:srgbClr val="FFFFFF"/>
                </a:solidFill>
                <a:effectLst/>
                <a:uLnTx/>
                <a:uFillTx/>
                <a:latin typeface="Century Gothic" panose="020B0502020202020204" pitchFamily="34" charset="0"/>
                <a:ea typeface="HelveticaNeueLT Com 45 Lt"/>
                <a:cs typeface="HelveticaNeueLT Com 45 Lt"/>
                <a:sym typeface="HelveticaNeueLT Com 45 Lt"/>
              </a:rPr>
              <a:t>Systems of Care </a:t>
            </a:r>
            <a:br>
              <a:rPr kumimoji="0" lang="en-US" sz="2400" b="1" i="0" u="none" strike="noStrike" kern="1200" cap="all" spc="0" normalizeH="0" baseline="0" noProof="0" dirty="0">
                <a:ln>
                  <a:noFill/>
                </a:ln>
                <a:solidFill>
                  <a:srgbClr val="FFFFFF"/>
                </a:solidFill>
                <a:effectLst/>
                <a:uLnTx/>
                <a:uFillTx/>
                <a:latin typeface="Century Gothic" panose="020B0502020202020204" pitchFamily="34" charset="0"/>
                <a:ea typeface="HelveticaNeueLT Com 45 Lt"/>
                <a:cs typeface="HelveticaNeueLT Com 45 Lt"/>
                <a:sym typeface="HelveticaNeueLT Com 45 Lt"/>
              </a:rPr>
            </a:br>
            <a:r>
              <a:rPr kumimoji="0" lang="en-US" sz="2400" b="1" i="0" u="none" strike="noStrike" kern="1200" cap="all" spc="0" normalizeH="0" baseline="0" noProof="0" dirty="0">
                <a:ln>
                  <a:noFill/>
                </a:ln>
                <a:solidFill>
                  <a:srgbClr val="FFFFFF"/>
                </a:solidFill>
                <a:effectLst/>
                <a:uLnTx/>
                <a:uFillTx/>
                <a:latin typeface="Century Gothic" panose="020B0502020202020204" pitchFamily="34" charset="0"/>
                <a:ea typeface="HelveticaNeueLT Com 45 Lt"/>
                <a:cs typeface="HelveticaNeueLT Com 45 Lt"/>
                <a:sym typeface="HelveticaNeueLT Com 45 Lt"/>
              </a:rPr>
              <a:t>Telephone CPR (T-CPR)</a:t>
            </a:r>
            <a:endParaRPr kumimoji="0" sz="2400" b="1" i="0" u="none" strike="noStrike" kern="1200" cap="all" spc="0" normalizeH="0" baseline="0" noProof="0" dirty="0">
              <a:ln>
                <a:noFill/>
              </a:ln>
              <a:solidFill>
                <a:srgbClr val="FFFFFF"/>
              </a:solidFill>
              <a:effectLst/>
              <a:uLnTx/>
              <a:uFillTx/>
              <a:latin typeface="Century Gothic" panose="020B0502020202020204" pitchFamily="34" charset="0"/>
              <a:ea typeface="HelveticaNeueLT Com 45 Lt"/>
              <a:cs typeface="HelveticaNeueLT Com 45 Lt"/>
              <a:sym typeface="HelveticaNeueLT Com 45 Lt"/>
            </a:endParaRPr>
          </a:p>
        </p:txBody>
      </p:sp>
      <p:sp>
        <p:nvSpPr>
          <p:cNvPr id="10" name="Shape 67"/>
          <p:cNvSpPr/>
          <p:nvPr/>
        </p:nvSpPr>
        <p:spPr>
          <a:xfrm rot="5400000">
            <a:off x="2075762" y="676918"/>
            <a:ext cx="268289" cy="231776"/>
          </a:xfrm>
          <a:prstGeom prst="triangle">
            <a:avLst/>
          </a:prstGeom>
          <a:solidFill>
            <a:srgbClr val="D42914"/>
          </a:solidFill>
          <a:ln w="12700">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sz="1800">
                <a:solidFill>
                  <a:srgbClr val="FFFFFF"/>
                </a:solidFill>
              </a:defRPr>
            </a:pPr>
            <a:endParaRPr kumimoji="0"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Shape 67"/>
          <p:cNvSpPr/>
          <p:nvPr/>
        </p:nvSpPr>
        <p:spPr>
          <a:xfrm rot="5400000">
            <a:off x="2075761" y="1692057"/>
            <a:ext cx="268289" cy="231776"/>
          </a:xfrm>
          <a:prstGeom prst="triangle">
            <a:avLst/>
          </a:prstGeom>
          <a:solidFill>
            <a:srgbClr val="D42914"/>
          </a:solidFill>
          <a:ln w="12700">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sz="1800">
                <a:solidFill>
                  <a:srgbClr val="FFFFFF"/>
                </a:solidFill>
              </a:defRPr>
            </a:pPr>
            <a:endParaRPr kumimoji="0"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Shape 67"/>
          <p:cNvSpPr/>
          <p:nvPr/>
        </p:nvSpPr>
        <p:spPr>
          <a:xfrm rot="5400000">
            <a:off x="2076441" y="2998311"/>
            <a:ext cx="268289" cy="231776"/>
          </a:xfrm>
          <a:prstGeom prst="triangle">
            <a:avLst/>
          </a:prstGeom>
          <a:solidFill>
            <a:srgbClr val="D42914"/>
          </a:solidFill>
          <a:ln w="12700">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sz="1800">
                <a:solidFill>
                  <a:srgbClr val="FFFFFF"/>
                </a:solidFill>
              </a:defRPr>
            </a:pPr>
            <a:endParaRPr kumimoji="0"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Content Placeholder 6"/>
          <p:cNvSpPr txBox="1">
            <a:spLocks/>
          </p:cNvSpPr>
          <p:nvPr/>
        </p:nvSpPr>
        <p:spPr>
          <a:xfrm>
            <a:off x="2362410" y="668175"/>
            <a:ext cx="6133429" cy="689420"/>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9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233363" indent="-177800" algn="l" defTabSz="914400" rtl="0" eaLnBrk="1" latinLnBrk="0" hangingPunct="1">
              <a:lnSpc>
                <a:spcPct val="90000"/>
              </a:lnSpc>
              <a:spcBef>
                <a:spcPts val="600"/>
              </a:spcBef>
              <a:buClr>
                <a:schemeClr val="accent3"/>
              </a:buClr>
              <a:buFont typeface="Arial" panose="020B0604020202020204" pitchFamily="34" charset="0"/>
              <a:buChar char="•"/>
              <a:defRPr sz="1400" kern="1200">
                <a:solidFill>
                  <a:schemeClr val="tx1">
                    <a:lumMod val="75000"/>
                    <a:lumOff val="25000"/>
                  </a:schemeClr>
                </a:solidFill>
                <a:latin typeface="+mn-lt"/>
                <a:ea typeface="+mn-ea"/>
                <a:cs typeface="+mn-cs"/>
              </a:defRPr>
            </a:lvl2pPr>
            <a:lvl3pPr marL="515938" indent="-177800" algn="l" defTabSz="914400" rtl="0" eaLnBrk="1" latinLnBrk="0" hangingPunct="1">
              <a:lnSpc>
                <a:spcPct val="90000"/>
              </a:lnSpc>
              <a:spcBef>
                <a:spcPts val="0"/>
              </a:spcBef>
              <a:buClr>
                <a:schemeClr val="accent3"/>
              </a:buClr>
              <a:buFont typeface="Calibri" panose="020F0502020204030204" pitchFamily="34" charset="0"/>
              <a:buChar char="–"/>
              <a:defRPr sz="1200" kern="1200">
                <a:solidFill>
                  <a:schemeClr val="tx1">
                    <a:lumMod val="75000"/>
                    <a:lumOff val="25000"/>
                  </a:schemeClr>
                </a:solidFill>
                <a:latin typeface="+mn-lt"/>
                <a:ea typeface="+mn-ea"/>
                <a:cs typeface="+mn-cs"/>
              </a:defRPr>
            </a:lvl3pPr>
            <a:lvl4pPr marL="739775" indent="-177800" algn="l" defTabSz="914400" rtl="0" eaLnBrk="1" latinLnBrk="0" hangingPunct="1">
              <a:lnSpc>
                <a:spcPct val="90000"/>
              </a:lnSpc>
              <a:spcBef>
                <a:spcPts val="0"/>
              </a:spcBef>
              <a:buClr>
                <a:schemeClr val="accent3"/>
              </a:buClr>
              <a:buFont typeface="Calibri" panose="020F0502020204030204" pitchFamily="34" charset="0"/>
              <a:buChar char="»"/>
              <a:defRPr sz="1100" kern="1200">
                <a:solidFill>
                  <a:schemeClr val="tx1">
                    <a:lumMod val="75000"/>
                    <a:lumOff val="25000"/>
                  </a:schemeClr>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1400" kern="1200">
                <a:solidFill>
                  <a:srgbClr val="CC1A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3E00"/>
                </a:solidFill>
                <a:effectLst/>
                <a:uLnTx/>
                <a:uFillTx/>
                <a:latin typeface="Century Gothic" panose="020B0502020202020204" pitchFamily="34" charset="0"/>
                <a:ea typeface="+mn-ea"/>
                <a:cs typeface="+mn-cs"/>
              </a:rPr>
              <a:t>Dispatchers are seen as lifelines</a:t>
            </a:r>
          </a:p>
          <a:p>
            <a:pPr marL="184150" marR="0" lvl="1" indent="0" algn="l" defTabSz="914400" rtl="0" eaLnBrk="1" fontAlgn="auto" latinLnBrk="0" hangingPunct="1">
              <a:lnSpc>
                <a:spcPct val="80000"/>
              </a:lnSpc>
              <a:spcBef>
                <a:spcPts val="600"/>
              </a:spcBef>
              <a:spcAft>
                <a:spcPts val="0"/>
              </a:spcAft>
              <a:buClr>
                <a:srgbClr val="CC1A00"/>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Arial"/>
              <a:ea typeface="+mn-ea"/>
              <a:cs typeface="Arial"/>
            </a:endParaRPr>
          </a:p>
        </p:txBody>
      </p:sp>
      <p:sp>
        <p:nvSpPr>
          <p:cNvPr id="14" name="Content Placeholder 6"/>
          <p:cNvSpPr txBox="1">
            <a:spLocks/>
          </p:cNvSpPr>
          <p:nvPr/>
        </p:nvSpPr>
        <p:spPr>
          <a:xfrm>
            <a:off x="2362411" y="1684277"/>
            <a:ext cx="6133429" cy="938719"/>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9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233363" indent="-177800" algn="l" defTabSz="914400" rtl="0" eaLnBrk="1" latinLnBrk="0" hangingPunct="1">
              <a:lnSpc>
                <a:spcPct val="90000"/>
              </a:lnSpc>
              <a:spcBef>
                <a:spcPts val="600"/>
              </a:spcBef>
              <a:buClr>
                <a:schemeClr val="accent3"/>
              </a:buClr>
              <a:buFont typeface="Arial" panose="020B0604020202020204" pitchFamily="34" charset="0"/>
              <a:buChar char="•"/>
              <a:defRPr sz="1400" kern="1200">
                <a:solidFill>
                  <a:schemeClr val="tx1">
                    <a:lumMod val="75000"/>
                    <a:lumOff val="25000"/>
                  </a:schemeClr>
                </a:solidFill>
                <a:latin typeface="+mn-lt"/>
                <a:ea typeface="+mn-ea"/>
                <a:cs typeface="+mn-cs"/>
              </a:defRPr>
            </a:lvl2pPr>
            <a:lvl3pPr marL="515938" indent="-177800" algn="l" defTabSz="914400" rtl="0" eaLnBrk="1" latinLnBrk="0" hangingPunct="1">
              <a:lnSpc>
                <a:spcPct val="90000"/>
              </a:lnSpc>
              <a:spcBef>
                <a:spcPts val="0"/>
              </a:spcBef>
              <a:buClr>
                <a:schemeClr val="accent3"/>
              </a:buClr>
              <a:buFont typeface="Calibri" panose="020F0502020204030204" pitchFamily="34" charset="0"/>
              <a:buChar char="–"/>
              <a:defRPr sz="1200" kern="1200">
                <a:solidFill>
                  <a:schemeClr val="tx1">
                    <a:lumMod val="75000"/>
                    <a:lumOff val="25000"/>
                  </a:schemeClr>
                </a:solidFill>
                <a:latin typeface="+mn-lt"/>
                <a:ea typeface="+mn-ea"/>
                <a:cs typeface="+mn-cs"/>
              </a:defRPr>
            </a:lvl3pPr>
            <a:lvl4pPr marL="739775" indent="-177800" algn="l" defTabSz="914400" rtl="0" eaLnBrk="1" latinLnBrk="0" hangingPunct="1">
              <a:lnSpc>
                <a:spcPct val="90000"/>
              </a:lnSpc>
              <a:spcBef>
                <a:spcPts val="0"/>
              </a:spcBef>
              <a:buClr>
                <a:schemeClr val="accent3"/>
              </a:buClr>
              <a:buFont typeface="Calibri" panose="020F0502020204030204" pitchFamily="34" charset="0"/>
              <a:buChar char="»"/>
              <a:defRPr sz="1100" kern="1200">
                <a:solidFill>
                  <a:schemeClr val="tx1">
                    <a:lumMod val="75000"/>
                    <a:lumOff val="25000"/>
                  </a:schemeClr>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1400" kern="1200">
                <a:solidFill>
                  <a:srgbClr val="CC1A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3E00"/>
                </a:solidFill>
                <a:effectLst/>
                <a:uLnTx/>
                <a:uFillTx/>
                <a:latin typeface="Century Gothic" panose="020B0502020202020204" pitchFamily="34" charset="0"/>
                <a:ea typeface="+mn-ea"/>
                <a:cs typeface="+mn-cs"/>
              </a:rPr>
              <a:t>T-CPR would add high-quality CPR training to state required 911 dispatch training (an additional 4 hours)</a:t>
            </a:r>
          </a:p>
          <a:p>
            <a:pPr marL="184150" marR="0" lvl="1" indent="0" algn="l" defTabSz="914400" rtl="0" eaLnBrk="1" fontAlgn="auto" latinLnBrk="0" hangingPunct="1">
              <a:lnSpc>
                <a:spcPct val="80000"/>
              </a:lnSpc>
              <a:spcBef>
                <a:spcPts val="600"/>
              </a:spcBef>
              <a:spcAft>
                <a:spcPts val="0"/>
              </a:spcAft>
              <a:buClr>
                <a:srgbClr val="CC1A00"/>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Arial"/>
              <a:ea typeface="+mn-ea"/>
              <a:cs typeface="Arial"/>
            </a:endParaRPr>
          </a:p>
        </p:txBody>
      </p:sp>
      <p:sp>
        <p:nvSpPr>
          <p:cNvPr id="15" name="Content Placeholder 6"/>
          <p:cNvSpPr txBox="1">
            <a:spLocks/>
          </p:cNvSpPr>
          <p:nvPr/>
        </p:nvSpPr>
        <p:spPr>
          <a:xfrm>
            <a:off x="2313094" y="2959192"/>
            <a:ext cx="6661801" cy="938719"/>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9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233363" indent="-177800" algn="l" defTabSz="914400" rtl="0" eaLnBrk="1" latinLnBrk="0" hangingPunct="1">
              <a:lnSpc>
                <a:spcPct val="90000"/>
              </a:lnSpc>
              <a:spcBef>
                <a:spcPts val="600"/>
              </a:spcBef>
              <a:buClr>
                <a:schemeClr val="accent3"/>
              </a:buClr>
              <a:buFont typeface="Arial" panose="020B0604020202020204" pitchFamily="34" charset="0"/>
              <a:buChar char="•"/>
              <a:defRPr sz="1400" kern="1200">
                <a:solidFill>
                  <a:schemeClr val="tx1">
                    <a:lumMod val="75000"/>
                    <a:lumOff val="25000"/>
                  </a:schemeClr>
                </a:solidFill>
                <a:latin typeface="+mn-lt"/>
                <a:ea typeface="+mn-ea"/>
                <a:cs typeface="+mn-cs"/>
              </a:defRPr>
            </a:lvl2pPr>
            <a:lvl3pPr marL="515938" indent="-177800" algn="l" defTabSz="914400" rtl="0" eaLnBrk="1" latinLnBrk="0" hangingPunct="1">
              <a:lnSpc>
                <a:spcPct val="90000"/>
              </a:lnSpc>
              <a:spcBef>
                <a:spcPts val="0"/>
              </a:spcBef>
              <a:buClr>
                <a:schemeClr val="accent3"/>
              </a:buClr>
              <a:buFont typeface="Calibri" panose="020F0502020204030204" pitchFamily="34" charset="0"/>
              <a:buChar char="–"/>
              <a:defRPr sz="1200" kern="1200">
                <a:solidFill>
                  <a:schemeClr val="tx1">
                    <a:lumMod val="75000"/>
                    <a:lumOff val="25000"/>
                  </a:schemeClr>
                </a:solidFill>
                <a:latin typeface="+mn-lt"/>
                <a:ea typeface="+mn-ea"/>
                <a:cs typeface="+mn-cs"/>
              </a:defRPr>
            </a:lvl3pPr>
            <a:lvl4pPr marL="739775" indent="-177800" algn="l" defTabSz="914400" rtl="0" eaLnBrk="1" latinLnBrk="0" hangingPunct="1">
              <a:lnSpc>
                <a:spcPct val="90000"/>
              </a:lnSpc>
              <a:spcBef>
                <a:spcPts val="0"/>
              </a:spcBef>
              <a:buClr>
                <a:schemeClr val="accent3"/>
              </a:buClr>
              <a:buFont typeface="Calibri" panose="020F0502020204030204" pitchFamily="34" charset="0"/>
              <a:buChar char="»"/>
              <a:defRPr sz="1100" kern="1200">
                <a:solidFill>
                  <a:schemeClr val="tx1">
                    <a:lumMod val="75000"/>
                    <a:lumOff val="25000"/>
                  </a:schemeClr>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1400" kern="1200">
                <a:solidFill>
                  <a:srgbClr val="CC1A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3E00"/>
                </a:solidFill>
                <a:effectLst/>
                <a:uLnTx/>
                <a:uFillTx/>
                <a:latin typeface="Century Gothic" panose="020B0502020202020204" pitchFamily="34" charset="0"/>
                <a:ea typeface="+mn-ea"/>
                <a:cs typeface="+mn-cs"/>
              </a:rPr>
              <a:t>T-CPR has been shown to dramatically increase bystander CPR rates and is associated with improved patient survival</a:t>
            </a:r>
          </a:p>
          <a:p>
            <a:pPr marL="184150" marR="0" lvl="1" indent="0" algn="l" defTabSz="914400" rtl="0" eaLnBrk="1" fontAlgn="auto" latinLnBrk="0" hangingPunct="1">
              <a:lnSpc>
                <a:spcPct val="80000"/>
              </a:lnSpc>
              <a:spcBef>
                <a:spcPts val="600"/>
              </a:spcBef>
              <a:spcAft>
                <a:spcPts val="0"/>
              </a:spcAft>
              <a:buClr>
                <a:srgbClr val="CC1A00"/>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Arial"/>
              <a:ea typeface="+mn-ea"/>
              <a:cs typeface="Arial"/>
            </a:endParaRPr>
          </a:p>
        </p:txBody>
      </p:sp>
      <p:pic>
        <p:nvPicPr>
          <p:cNvPr id="16" name="Picture 15"/>
          <p:cNvPicPr>
            <a:picLocks noChangeAspect="1"/>
          </p:cNvPicPr>
          <p:nvPr/>
        </p:nvPicPr>
        <p:blipFill>
          <a:blip r:embed="rId3"/>
          <a:stretch>
            <a:fillRect/>
          </a:stretch>
        </p:blipFill>
        <p:spPr>
          <a:xfrm>
            <a:off x="3265006" y="3741817"/>
            <a:ext cx="4003996" cy="26644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0900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1" name="TextBox 10">
            <a:extLst>
              <a:ext uri="{FF2B5EF4-FFF2-40B4-BE49-F238E27FC236}">
                <a16:creationId xmlns:a16="http://schemas.microsoft.com/office/drawing/2014/main" id="{A588A2DC-7BBF-4D77-B903-83A7C60EADA7}"/>
              </a:ext>
            </a:extLst>
          </p:cNvPr>
          <p:cNvSpPr txBox="1"/>
          <p:nvPr/>
        </p:nvSpPr>
        <p:spPr>
          <a:xfrm>
            <a:off x="128587" y="35351"/>
            <a:ext cx="8886828" cy="584775"/>
          </a:xfrm>
          <a:prstGeom prst="rect">
            <a:avLst/>
          </a:prstGeom>
          <a:noFill/>
        </p:spPr>
        <p:txBody>
          <a:bodyPr wrap="square" rtlCol="0">
            <a:spAutoFit/>
          </a:bodyPr>
          <a:lstStyle/>
          <a:p>
            <a:pPr algn="ctr"/>
            <a:r>
              <a:rPr lang="en-US" sz="3200" b="1" dirty="0">
                <a:latin typeface="Calibri" panose="020F0502020204030204" pitchFamily="34" charset="0"/>
                <a:cs typeface="Calibri" panose="020F0502020204030204" pitchFamily="34" charset="0"/>
              </a:rPr>
              <a:t>Logistics – Preparing for Afternoon Workgroups</a:t>
            </a:r>
          </a:p>
        </p:txBody>
      </p:sp>
      <p:sp>
        <p:nvSpPr>
          <p:cNvPr id="5" name="TextBox 4">
            <a:extLst>
              <a:ext uri="{FF2B5EF4-FFF2-40B4-BE49-F238E27FC236}">
                <a16:creationId xmlns:a16="http://schemas.microsoft.com/office/drawing/2014/main" id="{6F0DB478-AC82-47F2-BC9D-728583DE253F}"/>
              </a:ext>
            </a:extLst>
          </p:cNvPr>
          <p:cNvSpPr txBox="1"/>
          <p:nvPr/>
        </p:nvSpPr>
        <p:spPr>
          <a:xfrm>
            <a:off x="128587" y="5634871"/>
            <a:ext cx="8886828" cy="830997"/>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ACTION</a:t>
            </a:r>
            <a:r>
              <a:rPr lang="en-US" sz="2400" dirty="0">
                <a:latin typeface="Calibri" panose="020F0502020204030204" pitchFamily="34" charset="0"/>
                <a:cs typeface="Calibri" panose="020F0502020204030204" pitchFamily="34" charset="0"/>
              </a:rPr>
              <a:t>:  Before lunch is over, please </a:t>
            </a:r>
            <a:r>
              <a:rPr lang="en-US" sz="2400" u="sng" dirty="0">
                <a:latin typeface="Calibri" panose="020F0502020204030204" pitchFamily="34" charset="0"/>
                <a:cs typeface="Calibri" panose="020F0502020204030204" pitchFamily="34" charset="0"/>
              </a:rPr>
              <a:t>add your name</a:t>
            </a:r>
            <a:r>
              <a:rPr lang="en-US" sz="2400" dirty="0">
                <a:latin typeface="Calibri" panose="020F0502020204030204" pitchFamily="34" charset="0"/>
                <a:cs typeface="Calibri" panose="020F0502020204030204" pitchFamily="34" charset="0"/>
              </a:rPr>
              <a:t> </a:t>
            </a:r>
          </a:p>
          <a:p>
            <a:pPr algn="ctr"/>
            <a:r>
              <a:rPr lang="en-US" sz="2400" dirty="0">
                <a:latin typeface="Calibri" panose="020F0502020204030204" pitchFamily="34" charset="0"/>
                <a:cs typeface="Calibri" panose="020F0502020204030204" pitchFamily="34" charset="0"/>
              </a:rPr>
              <a:t>to the Sign-up sheet for the Workgroup you plan to attend/engage.</a:t>
            </a:r>
          </a:p>
        </p:txBody>
      </p:sp>
      <p:graphicFrame>
        <p:nvGraphicFramePr>
          <p:cNvPr id="3" name="Table 2">
            <a:extLst>
              <a:ext uri="{FF2B5EF4-FFF2-40B4-BE49-F238E27FC236}">
                <a16:creationId xmlns:a16="http://schemas.microsoft.com/office/drawing/2014/main" id="{24D41760-D684-44BA-A15E-C025E6B7E8CF}"/>
              </a:ext>
            </a:extLst>
          </p:cNvPr>
          <p:cNvGraphicFramePr>
            <a:graphicFrameLocks noGrp="1"/>
          </p:cNvGraphicFramePr>
          <p:nvPr>
            <p:extLst>
              <p:ext uri="{D42A27DB-BD31-4B8C-83A1-F6EECF244321}">
                <p14:modId xmlns:p14="http://schemas.microsoft.com/office/powerpoint/2010/main" val="3927851573"/>
              </p:ext>
            </p:extLst>
          </p:nvPr>
        </p:nvGraphicFramePr>
        <p:xfrm>
          <a:off x="128587" y="807630"/>
          <a:ext cx="8886828" cy="4601624"/>
        </p:xfrm>
        <a:graphic>
          <a:graphicData uri="http://schemas.openxmlformats.org/drawingml/2006/table">
            <a:tbl>
              <a:tblPr firstRow="1" bandRow="1"/>
              <a:tblGrid>
                <a:gridCol w="2884216">
                  <a:extLst>
                    <a:ext uri="{9D8B030D-6E8A-4147-A177-3AD203B41FA5}">
                      <a16:colId xmlns:a16="http://schemas.microsoft.com/office/drawing/2014/main" val="3230824076"/>
                    </a:ext>
                  </a:extLst>
                </a:gridCol>
                <a:gridCol w="3056146">
                  <a:extLst>
                    <a:ext uri="{9D8B030D-6E8A-4147-A177-3AD203B41FA5}">
                      <a16:colId xmlns:a16="http://schemas.microsoft.com/office/drawing/2014/main" val="576301128"/>
                    </a:ext>
                  </a:extLst>
                </a:gridCol>
                <a:gridCol w="2946466">
                  <a:extLst>
                    <a:ext uri="{9D8B030D-6E8A-4147-A177-3AD203B41FA5}">
                      <a16:colId xmlns:a16="http://schemas.microsoft.com/office/drawing/2014/main" val="597589408"/>
                    </a:ext>
                  </a:extLst>
                </a:gridCol>
              </a:tblGrid>
              <a:tr h="2451218">
                <a:tc>
                  <a:txBody>
                    <a:bodyPr/>
                    <a:lstStyle/>
                    <a:p>
                      <a:pPr marL="0" marR="0" algn="ctr">
                        <a:lnSpc>
                          <a:spcPct val="100000"/>
                        </a:lnSpc>
                        <a:spcBef>
                          <a:spcPts val="0"/>
                        </a:spcBef>
                        <a:spcAft>
                          <a:spcPts val="0"/>
                        </a:spcAft>
                        <a:tabLst>
                          <a:tab pos="670560" algn="ctr"/>
                          <a:tab pos="1341120" algn="r"/>
                        </a:tabLst>
                      </a:pPr>
                      <a:r>
                        <a:rPr lang="en-US" sz="2400" b="1" kern="1200" dirty="0">
                          <a:solidFill>
                            <a:srgbClr val="000000"/>
                          </a:solidFill>
                          <a:effectLst>
                            <a:outerShdw blurRad="38100" dist="38100" dir="2700000" algn="tl">
                              <a:srgbClr val="000000">
                                <a:alpha val="43000"/>
                              </a:srgbClr>
                            </a:outerShdw>
                          </a:effectLst>
                          <a:latin typeface="Calibri" panose="020F0502020204030204" pitchFamily="34" charset="0"/>
                          <a:ea typeface="Times New Roman" panose="02020603050405020304" pitchFamily="18" charset="0"/>
                          <a:cs typeface="Calibri" panose="020F0502020204030204" pitchFamily="34" charset="0"/>
                        </a:rPr>
                        <a:t>	</a:t>
                      </a:r>
                      <a:r>
                        <a:rPr lang="en-US" sz="3600" b="1" kern="1200" dirty="0">
                          <a:solidFill>
                            <a:srgbClr val="000000"/>
                          </a:solidFill>
                          <a:effectLst>
                            <a:outerShdw blurRad="38100" dist="38100" dir="2700000" algn="tl">
                              <a:srgbClr val="000000">
                                <a:alpha val="43000"/>
                              </a:srgbClr>
                            </a:outerShdw>
                          </a:effectLst>
                          <a:latin typeface="Calibri" panose="020F0502020204030204" pitchFamily="34" charset="0"/>
                          <a:ea typeface="Times New Roman" panose="02020603050405020304" pitchFamily="18" charset="0"/>
                          <a:cs typeface="Calibri" panose="020F0502020204030204" pitchFamily="34" charset="0"/>
                        </a:rPr>
                        <a:t>1</a:t>
                      </a:r>
                      <a:r>
                        <a:rPr lang="en-US" sz="2400" b="1" kern="1200" dirty="0">
                          <a:solidFill>
                            <a:srgbClr val="000000"/>
                          </a:solidFill>
                          <a:effectLst>
                            <a:outerShdw blurRad="38100" dist="38100" dir="2700000" algn="tl">
                              <a:srgbClr val="000000">
                                <a:alpha val="43000"/>
                              </a:srgbClr>
                            </a:outerShdw>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pPr>
                      <a:r>
                        <a:rPr lang="en-US" sz="3200" b="1" kern="1200" cap="small"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Linking Communities </a:t>
                      </a:r>
                      <a:br>
                        <a:rPr lang="en-US" sz="3200" b="1" kern="1200" cap="small"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br>
                      <a:r>
                        <a:rPr lang="en-US" sz="3200" b="1" kern="1200" cap="small"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to Clinical Services</a:t>
                      </a:r>
                    </a:p>
                    <a:p>
                      <a:pPr marL="0" marR="0" algn="ctr">
                        <a:lnSpc>
                          <a:spcPct val="100000"/>
                        </a:lnSpc>
                        <a:spcBef>
                          <a:spcPts val="0"/>
                        </a:spcBef>
                        <a:spcAft>
                          <a:spcPts val="0"/>
                        </a:spcAft>
                      </a:pP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txBody>
                  <a:tcPr marL="91012" marR="91012" marT="45506" marB="455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96B"/>
                    </a:solidFill>
                  </a:tcPr>
                </a:tc>
                <a:tc>
                  <a:txBody>
                    <a:bodyPr/>
                    <a:lstStyle/>
                    <a:p>
                      <a:pPr marL="0" marR="0" algn="ctr">
                        <a:lnSpc>
                          <a:spcPct val="100000"/>
                        </a:lnSpc>
                        <a:spcBef>
                          <a:spcPts val="0"/>
                        </a:spcBef>
                        <a:spcAft>
                          <a:spcPts val="0"/>
                        </a:spcAft>
                      </a:pPr>
                      <a:r>
                        <a:rPr lang="en-US" sz="3600" b="1" kern="1200" dirty="0">
                          <a:solidFill>
                            <a:srgbClr val="000000"/>
                          </a:solidFill>
                          <a:effectLst>
                            <a:outerShdw blurRad="38100" dist="38100" dir="2700000" algn="tl">
                              <a:srgbClr val="000000">
                                <a:alpha val="43000"/>
                              </a:srgbClr>
                            </a:outerShdw>
                          </a:effectLst>
                          <a:latin typeface="Calibri" panose="020F0502020204030204" pitchFamily="34" charset="0"/>
                          <a:ea typeface="Calibri" panose="020F0502020204030204" pitchFamily="34" charset="0"/>
                          <a:cs typeface="Calibri" panose="020F0502020204030204" pitchFamily="34" charset="0"/>
                        </a:rPr>
                        <a:t>2</a:t>
                      </a:r>
                    </a:p>
                    <a:p>
                      <a:pPr marL="0" marR="0" algn="ctr">
                        <a:lnSpc>
                          <a:spcPct val="100000"/>
                        </a:lnSpc>
                        <a:spcBef>
                          <a:spcPts val="0"/>
                        </a:spcBef>
                        <a:spcAft>
                          <a:spcPts val="0"/>
                        </a:spcAft>
                      </a:pPr>
                      <a:r>
                        <a:rPr lang="en-US" sz="3200" b="1" kern="1200" cap="small"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Hypertension Control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1012" marR="91012" marT="45506" marB="455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1B9AC"/>
                    </a:solidFill>
                  </a:tcPr>
                </a:tc>
                <a:tc>
                  <a:txBody>
                    <a:bodyPr/>
                    <a:lstStyle/>
                    <a:p>
                      <a:pPr marL="0" marR="0" algn="ctr">
                        <a:lnSpc>
                          <a:spcPct val="100000"/>
                        </a:lnSpc>
                        <a:spcBef>
                          <a:spcPts val="0"/>
                        </a:spcBef>
                        <a:spcAft>
                          <a:spcPts val="0"/>
                        </a:spcAft>
                      </a:pPr>
                      <a:r>
                        <a:rPr lang="en-US" sz="3600" b="1" kern="1200" dirty="0">
                          <a:solidFill>
                            <a:srgbClr val="000000"/>
                          </a:solidFill>
                          <a:effectLst>
                            <a:outerShdw blurRad="38100" dist="38100" dir="2700000" algn="tl">
                              <a:srgbClr val="000000">
                                <a:alpha val="43000"/>
                              </a:srgbClr>
                            </a:outerShdw>
                          </a:effectLst>
                          <a:latin typeface="Calibri" panose="020F0502020204030204" pitchFamily="34" charset="0"/>
                          <a:ea typeface="Times New Roman" panose="02020603050405020304" pitchFamily="18" charset="0"/>
                          <a:cs typeface="Calibri" panose="020F0502020204030204" pitchFamily="34" charset="0"/>
                        </a:rPr>
                        <a:t>3</a:t>
                      </a:r>
                      <a:endParaRPr lang="en-US" sz="3600" b="1" kern="1200" dirty="0">
                        <a:solidFill>
                          <a:srgbClr val="000000"/>
                        </a:solidFill>
                        <a:effectLst>
                          <a:outerShdw blurRad="38100" dist="38100" dir="2700000" algn="tl">
                            <a:srgbClr val="000000">
                              <a:alpha val="43000"/>
                            </a:srgbClr>
                          </a:outerShdw>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n-US" sz="3200" b="1" kern="1200" cap="small"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Tobacco Cessation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1012" marR="91012" marT="45506" marB="455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F9CC0"/>
                    </a:solidFill>
                  </a:tcPr>
                </a:tc>
                <a:extLst>
                  <a:ext uri="{0D108BD9-81ED-4DB2-BD59-A6C34878D82A}">
                    <a16:rowId xmlns:a16="http://schemas.microsoft.com/office/drawing/2014/main" val="2162281218"/>
                  </a:ext>
                </a:extLst>
              </a:tr>
              <a:tr h="1688549">
                <a:tc>
                  <a:txBody>
                    <a:bodyPr/>
                    <a:lstStyle/>
                    <a:p>
                      <a:pPr marL="0" marR="0" algn="ctr">
                        <a:lnSpc>
                          <a:spcPct val="100000"/>
                        </a:lnSpc>
                        <a:spcBef>
                          <a:spcPts val="0"/>
                        </a:spcBef>
                        <a:spcAft>
                          <a:spcPts val="0"/>
                        </a:spcAft>
                      </a:pPr>
                      <a:r>
                        <a:rPr lang="en-US"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Amanda Hubbard</a:t>
                      </a:r>
                      <a:br>
                        <a:rPr lang="en-US"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br>
                      <a:r>
                        <a:rPr lang="en-US" sz="2000" b="1"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Stevi</a:t>
                      </a:r>
                      <a:r>
                        <a:rPr lang="en-US"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r>
                        <a:rPr lang="en-US" sz="2000" b="1"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Sy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pPr>
                      <a:r>
                        <a:rPr lang="en-US"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John Clymer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pPr>
                      <a:r>
                        <a:rPr lang="en-US"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Jill Ceitlin</a:t>
                      </a:r>
                    </a:p>
                    <a:p>
                      <a:pPr marL="0" marR="0" algn="ctr">
                        <a:lnSpc>
                          <a:spcPct val="100000"/>
                        </a:lnSpc>
                        <a:spcBef>
                          <a:spcPts val="0"/>
                        </a:spcBef>
                        <a:spcAft>
                          <a:spcPts val="0"/>
                        </a:spcAft>
                      </a:pPr>
                      <a:r>
                        <a:rPr lang="en-US"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Julia Schneider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1012" marR="91012" marT="45506" marB="455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0C7"/>
                    </a:solidFill>
                  </a:tcPr>
                </a:tc>
                <a:tc>
                  <a:txBody>
                    <a:bodyPr/>
                    <a:lstStyle/>
                    <a:p>
                      <a:pPr marL="0" marR="0" algn="ctr">
                        <a:lnSpc>
                          <a:spcPct val="100000"/>
                        </a:lnSpc>
                        <a:spcBef>
                          <a:spcPts val="0"/>
                        </a:spcBef>
                        <a:spcAft>
                          <a:spcPts val="0"/>
                        </a:spcAft>
                      </a:pPr>
                      <a:r>
                        <a:rPr lang="en-US"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Hannah Herold</a:t>
                      </a:r>
                      <a:br>
                        <a:rPr lang="en-US"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br>
                      <a:r>
                        <a:rPr lang="en-US"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Melody </a:t>
                      </a:r>
                      <a:r>
                        <a:rPr lang="en-US" sz="2000" b="1"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Bowar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pPr>
                      <a:r>
                        <a:rPr lang="en-US"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April Wallace</a:t>
                      </a:r>
                    </a:p>
                    <a:p>
                      <a:pPr marL="0" marR="0" algn="ctr">
                        <a:lnSpc>
                          <a:spcPct val="100000"/>
                        </a:lnSpc>
                        <a:spcBef>
                          <a:spcPts val="0"/>
                        </a:spcBef>
                        <a:spcAft>
                          <a:spcPts val="0"/>
                        </a:spcAft>
                      </a:pPr>
                      <a:r>
                        <a:rPr lang="en-US" sz="2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Miriam Patanian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1012" marR="91012" marT="45506" marB="455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E0DB"/>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Kristen Waters</a:t>
                      </a:r>
                      <a:br>
                        <a:rPr lang="en-US"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br>
                      <a:r>
                        <a:rPr lang="en-US"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Nickola Bratton</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dirty="0">
                          <a:effectLst/>
                          <a:latin typeface="Calibri" panose="020F0502020204030204" pitchFamily="34" charset="0"/>
                          <a:ea typeface="Calibri" panose="020F0502020204030204" pitchFamily="34" charset="0"/>
                        </a:rPr>
                        <a:t>Joe </a:t>
                      </a:r>
                      <a:r>
                        <a:rPr lang="en-US" sz="2000" b="1" dirty="0" err="1">
                          <a:effectLst/>
                          <a:latin typeface="Calibri" panose="020F0502020204030204" pitchFamily="34" charset="0"/>
                          <a:ea typeface="Calibri" panose="020F0502020204030204" pitchFamily="34" charset="0"/>
                        </a:rPr>
                        <a:t>D’Eufemia</a:t>
                      </a:r>
                      <a:br>
                        <a:rPr lang="en-US"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br>
                      <a:r>
                        <a:rPr lang="en-US" sz="2000" b="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Julie Harvill</a:t>
                      </a:r>
                      <a:br>
                        <a:rPr lang="en-US" sz="2000" b="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br>
                      <a:r>
                        <a:rPr lang="en-US" sz="2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Robin Rinker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pP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91012" marR="91012" marT="45506" marB="455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8D5E2"/>
                    </a:solidFill>
                  </a:tcPr>
                </a:tc>
                <a:extLst>
                  <a:ext uri="{0D108BD9-81ED-4DB2-BD59-A6C34878D82A}">
                    <a16:rowId xmlns:a16="http://schemas.microsoft.com/office/drawing/2014/main" val="1392689065"/>
                  </a:ext>
                </a:extLst>
              </a:tr>
            </a:tbl>
          </a:graphicData>
        </a:graphic>
      </p:graphicFrame>
    </p:spTree>
    <p:extLst>
      <p:ext uri="{BB962C8B-B14F-4D97-AF65-F5344CB8AC3E}">
        <p14:creationId xmlns:p14="http://schemas.microsoft.com/office/powerpoint/2010/main" val="368632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lose up of a piece of paper&#10;&#10;Description generated with high confidence">
            <a:extLst>
              <a:ext uri="{FF2B5EF4-FFF2-40B4-BE49-F238E27FC236}">
                <a16:creationId xmlns:a16="http://schemas.microsoft.com/office/drawing/2014/main" id="{D8C62E98-1E57-48FC-8082-9F44501D13D4}"/>
              </a:ext>
            </a:extLst>
          </p:cNvPr>
          <p:cNvPicPr>
            <a:picLocks noChangeAspect="1"/>
          </p:cNvPicPr>
          <p:nvPr/>
        </p:nvPicPr>
        <p:blipFill rotWithShape="1">
          <a:blip r:embed="rId3"/>
          <a:srcRect r="11756"/>
          <a:stretch/>
        </p:blipFill>
        <p:spPr>
          <a:xfrm>
            <a:off x="5280549" y="1778181"/>
            <a:ext cx="3799951" cy="2515843"/>
          </a:xfrm>
          <a:prstGeom prst="rect">
            <a:avLst/>
          </a:prstGeom>
        </p:spPr>
      </p:pic>
      <p:sp>
        <p:nvSpPr>
          <p:cNvPr id="65" name="Shape 65"/>
          <p:cNvSpPr/>
          <p:nvPr/>
        </p:nvSpPr>
        <p:spPr>
          <a:xfrm>
            <a:off x="0" y="0"/>
            <a:ext cx="2057400" cy="6858000"/>
          </a:xfrm>
          <a:prstGeom prst="rect">
            <a:avLst/>
          </a:prstGeom>
          <a:solidFill>
            <a:srgbClr val="FFFFFF"/>
          </a:solidFill>
          <a:ln w="12700">
            <a:miter lim="400000"/>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800"/>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Shape 66"/>
          <p:cNvSpPr/>
          <p:nvPr/>
        </p:nvSpPr>
        <p:spPr>
          <a:xfrm>
            <a:off x="0" y="-8151"/>
            <a:ext cx="2057400" cy="6858001"/>
          </a:xfrm>
          <a:prstGeom prst="rect">
            <a:avLst/>
          </a:prstGeom>
          <a:solidFill>
            <a:srgbClr val="C30F18">
              <a:alpha val="56861"/>
            </a:srgbClr>
          </a:solidFill>
          <a:ln w="12700">
            <a:miter lim="400000"/>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800"/>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9" name="Shape 69"/>
          <p:cNvSpPr/>
          <p:nvPr/>
        </p:nvSpPr>
        <p:spPr>
          <a:xfrm>
            <a:off x="63500" y="2583715"/>
            <a:ext cx="1930399" cy="66479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sz="1800"/>
            </a:pPr>
            <a:r>
              <a:rPr kumimoji="0" lang="en-US" sz="2400" b="1" i="0" u="none" strike="noStrike" kern="1200" cap="all" spc="0" normalizeH="0" baseline="0" noProof="0" dirty="0">
                <a:ln>
                  <a:noFill/>
                </a:ln>
                <a:solidFill>
                  <a:srgbClr val="FFFFFF"/>
                </a:solidFill>
                <a:effectLst/>
                <a:uLnTx/>
                <a:uFillTx/>
                <a:latin typeface="Century Gothic" panose="020B0502020202020204" pitchFamily="34" charset="0"/>
                <a:ea typeface="HelveticaNeueLT Com 45 Lt"/>
                <a:cs typeface="HelveticaNeueLT Com 45 Lt"/>
                <a:sym typeface="HelveticaNeueLT Com 45 Lt"/>
              </a:rPr>
              <a:t>Tobacco free</a:t>
            </a:r>
            <a:endParaRPr kumimoji="0" sz="2400" b="1" i="0" u="none" strike="noStrike" kern="1200" cap="all" spc="0" normalizeH="0" baseline="0" noProof="0" dirty="0">
              <a:ln>
                <a:noFill/>
              </a:ln>
              <a:solidFill>
                <a:srgbClr val="FFFFFF"/>
              </a:solidFill>
              <a:effectLst/>
              <a:uLnTx/>
              <a:uFillTx/>
              <a:latin typeface="Century Gothic" panose="020B0502020202020204" pitchFamily="34" charset="0"/>
              <a:ea typeface="HelveticaNeueLT Com 45 Lt"/>
              <a:cs typeface="HelveticaNeueLT Com 45 Lt"/>
              <a:sym typeface="HelveticaNeueLT Com 45 Lt"/>
            </a:endParaRPr>
          </a:p>
        </p:txBody>
      </p:sp>
      <p:sp>
        <p:nvSpPr>
          <p:cNvPr id="10" name="Shape 67"/>
          <p:cNvSpPr/>
          <p:nvPr/>
        </p:nvSpPr>
        <p:spPr>
          <a:xfrm rot="5400000">
            <a:off x="2088462" y="643301"/>
            <a:ext cx="268289" cy="231776"/>
          </a:xfrm>
          <a:prstGeom prst="triangle">
            <a:avLst/>
          </a:prstGeom>
          <a:solidFill>
            <a:srgbClr val="D42914"/>
          </a:solidFill>
          <a:ln w="12700">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sz="1800">
                <a:solidFill>
                  <a:srgbClr val="FFFFFF"/>
                </a:solidFill>
              </a:defRPr>
            </a:pPr>
            <a:endParaRPr kumimoji="0"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Shape 67"/>
          <p:cNvSpPr/>
          <p:nvPr/>
        </p:nvSpPr>
        <p:spPr>
          <a:xfrm rot="5400000">
            <a:off x="2088461" y="2245918"/>
            <a:ext cx="268289" cy="231776"/>
          </a:xfrm>
          <a:prstGeom prst="triangle">
            <a:avLst/>
          </a:prstGeom>
          <a:solidFill>
            <a:srgbClr val="D42914"/>
          </a:solidFill>
          <a:ln w="12700">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sz="1800">
                <a:solidFill>
                  <a:srgbClr val="FFFFFF"/>
                </a:solidFill>
              </a:defRPr>
            </a:pPr>
            <a:endParaRPr kumimoji="0"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Shape 67"/>
          <p:cNvSpPr/>
          <p:nvPr/>
        </p:nvSpPr>
        <p:spPr>
          <a:xfrm rot="5400000">
            <a:off x="2089141" y="4178136"/>
            <a:ext cx="268289" cy="231776"/>
          </a:xfrm>
          <a:prstGeom prst="triangle">
            <a:avLst/>
          </a:prstGeom>
          <a:solidFill>
            <a:srgbClr val="D42914"/>
          </a:solidFill>
          <a:ln w="12700">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sz="1800">
                <a:solidFill>
                  <a:srgbClr val="FFFFFF"/>
                </a:solidFill>
              </a:defRPr>
            </a:pPr>
            <a:endParaRPr kumimoji="0"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3" name="Content Placeholder 6"/>
          <p:cNvSpPr txBox="1">
            <a:spLocks/>
          </p:cNvSpPr>
          <p:nvPr/>
        </p:nvSpPr>
        <p:spPr>
          <a:xfrm>
            <a:off x="2363894" y="625044"/>
            <a:ext cx="6133429" cy="1418850"/>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9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233363" indent="-177800" algn="l" defTabSz="914400" rtl="0" eaLnBrk="1" latinLnBrk="0" hangingPunct="1">
              <a:lnSpc>
                <a:spcPct val="90000"/>
              </a:lnSpc>
              <a:spcBef>
                <a:spcPts val="600"/>
              </a:spcBef>
              <a:buClr>
                <a:schemeClr val="accent3"/>
              </a:buClr>
              <a:buFont typeface="Arial" panose="020B0604020202020204" pitchFamily="34" charset="0"/>
              <a:buChar char="•"/>
              <a:defRPr sz="1400" kern="1200">
                <a:solidFill>
                  <a:schemeClr val="tx1">
                    <a:lumMod val="75000"/>
                    <a:lumOff val="25000"/>
                  </a:schemeClr>
                </a:solidFill>
                <a:latin typeface="+mn-lt"/>
                <a:ea typeface="+mn-ea"/>
                <a:cs typeface="+mn-cs"/>
              </a:defRPr>
            </a:lvl2pPr>
            <a:lvl3pPr marL="515938" indent="-177800" algn="l" defTabSz="914400" rtl="0" eaLnBrk="1" latinLnBrk="0" hangingPunct="1">
              <a:lnSpc>
                <a:spcPct val="90000"/>
              </a:lnSpc>
              <a:spcBef>
                <a:spcPts val="0"/>
              </a:spcBef>
              <a:buClr>
                <a:schemeClr val="accent3"/>
              </a:buClr>
              <a:buFont typeface="Calibri" panose="020F0502020204030204" pitchFamily="34" charset="0"/>
              <a:buChar char="–"/>
              <a:defRPr sz="1200" kern="1200">
                <a:solidFill>
                  <a:schemeClr val="tx1">
                    <a:lumMod val="75000"/>
                    <a:lumOff val="25000"/>
                  </a:schemeClr>
                </a:solidFill>
                <a:latin typeface="+mn-lt"/>
                <a:ea typeface="+mn-ea"/>
                <a:cs typeface="+mn-cs"/>
              </a:defRPr>
            </a:lvl3pPr>
            <a:lvl4pPr marL="739775" indent="-177800" algn="l" defTabSz="914400" rtl="0" eaLnBrk="1" latinLnBrk="0" hangingPunct="1">
              <a:lnSpc>
                <a:spcPct val="90000"/>
              </a:lnSpc>
              <a:spcBef>
                <a:spcPts val="0"/>
              </a:spcBef>
              <a:buClr>
                <a:schemeClr val="accent3"/>
              </a:buClr>
              <a:buFont typeface="Calibri" panose="020F0502020204030204" pitchFamily="34" charset="0"/>
              <a:buChar char="»"/>
              <a:defRPr sz="1100" kern="1200">
                <a:solidFill>
                  <a:schemeClr val="tx1">
                    <a:lumMod val="75000"/>
                    <a:lumOff val="25000"/>
                  </a:schemeClr>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1400" kern="1200">
                <a:solidFill>
                  <a:srgbClr val="CC1A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3E00"/>
                </a:solidFill>
                <a:effectLst/>
                <a:uLnTx/>
                <a:uFillTx/>
                <a:latin typeface="Century Gothic" panose="020B0502020202020204" pitchFamily="34" charset="0"/>
                <a:ea typeface="+mn-ea"/>
                <a:cs typeface="+mn-cs"/>
              </a:rPr>
              <a:t>A minimum $1 tax increase on tobacco products</a:t>
            </a:r>
          </a:p>
          <a:p>
            <a:pPr marL="285750" marR="0" lvl="0" indent="-285750" algn="l" defTabSz="914400" rtl="0" eaLnBrk="1" fontAlgn="auto" latinLnBrk="0" hangingPunct="1">
              <a:lnSpc>
                <a:spcPct val="90000"/>
              </a:lnSpc>
              <a:spcBef>
                <a:spcPts val="900"/>
              </a:spcBef>
              <a:spcAft>
                <a:spcPts val="0"/>
              </a:spcAft>
              <a:buClr>
                <a:srgbClr val="FF0000"/>
              </a:buClr>
              <a:buSzTx/>
              <a:buFont typeface="Courier New" panose="02070309020205020404" pitchFamily="49" charset="0"/>
              <a:buChar char="o"/>
              <a:tabLst/>
              <a:defRPr/>
            </a:pPr>
            <a:r>
              <a:rPr kumimoji="0" lang="en-US" sz="1800" b="0" i="0" u="none" strike="noStrike" kern="1200" cap="none" spc="0" normalizeH="0" baseline="0" noProof="0" dirty="0">
                <a:ln>
                  <a:noFill/>
                </a:ln>
                <a:solidFill>
                  <a:srgbClr val="003E00"/>
                </a:solidFill>
                <a:effectLst/>
                <a:uLnTx/>
                <a:uFillTx/>
                <a:latin typeface="Century Gothic" panose="020B0502020202020204" pitchFamily="34" charset="0"/>
                <a:ea typeface="+mn-ea"/>
                <a:cs typeface="+mn-cs"/>
              </a:rPr>
              <a:t>Last tobacco tax increase was in 2004</a:t>
            </a:r>
          </a:p>
          <a:p>
            <a:pPr marL="285750" marR="0" lvl="0" indent="-285750" algn="l" defTabSz="914400" rtl="0" eaLnBrk="1" fontAlgn="auto" latinLnBrk="0" hangingPunct="1">
              <a:lnSpc>
                <a:spcPct val="90000"/>
              </a:lnSpc>
              <a:spcBef>
                <a:spcPts val="900"/>
              </a:spcBef>
              <a:spcAft>
                <a:spcPts val="0"/>
              </a:spcAft>
              <a:buClr>
                <a:srgbClr val="FF0000"/>
              </a:buClr>
              <a:buSzTx/>
              <a:buFont typeface="Courier New" panose="02070309020205020404" pitchFamily="49" charset="0"/>
              <a:buChar char="o"/>
              <a:tabLst/>
              <a:defRPr/>
            </a:pPr>
            <a:r>
              <a:rPr kumimoji="0" lang="en-US" sz="1800" b="0" i="0" u="none" strike="noStrike" kern="1200" cap="none" spc="0" normalizeH="0" baseline="0" noProof="0" dirty="0">
                <a:ln>
                  <a:noFill/>
                </a:ln>
                <a:solidFill>
                  <a:srgbClr val="003E00"/>
                </a:solidFill>
                <a:effectLst/>
                <a:uLnTx/>
                <a:uFillTx/>
                <a:latin typeface="Century Gothic" panose="020B0502020202020204" pitchFamily="34" charset="0"/>
                <a:ea typeface="+mn-ea"/>
                <a:cs typeface="+mn-cs"/>
              </a:rPr>
              <a:t>Revenue Committee sponsored bill in 2018</a:t>
            </a:r>
          </a:p>
          <a:p>
            <a:pPr marL="184150" marR="0" lvl="1" indent="0" algn="l" defTabSz="914400" rtl="0" eaLnBrk="1" fontAlgn="auto" latinLnBrk="0" hangingPunct="1">
              <a:lnSpc>
                <a:spcPct val="80000"/>
              </a:lnSpc>
              <a:spcBef>
                <a:spcPts val="600"/>
              </a:spcBef>
              <a:spcAft>
                <a:spcPts val="0"/>
              </a:spcAft>
              <a:buClr>
                <a:srgbClr val="CC1A00"/>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Arial"/>
              <a:ea typeface="+mn-ea"/>
              <a:cs typeface="Arial"/>
            </a:endParaRPr>
          </a:p>
        </p:txBody>
      </p:sp>
      <p:sp>
        <p:nvSpPr>
          <p:cNvPr id="14" name="Content Placeholder 6"/>
          <p:cNvSpPr txBox="1">
            <a:spLocks/>
          </p:cNvSpPr>
          <p:nvPr/>
        </p:nvSpPr>
        <p:spPr>
          <a:xfrm>
            <a:off x="2363895" y="2227661"/>
            <a:ext cx="3485673" cy="191744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9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233363" indent="-177800" algn="l" defTabSz="914400" rtl="0" eaLnBrk="1" latinLnBrk="0" hangingPunct="1">
              <a:lnSpc>
                <a:spcPct val="90000"/>
              </a:lnSpc>
              <a:spcBef>
                <a:spcPts val="600"/>
              </a:spcBef>
              <a:buClr>
                <a:schemeClr val="accent3"/>
              </a:buClr>
              <a:buFont typeface="Arial" panose="020B0604020202020204" pitchFamily="34" charset="0"/>
              <a:buChar char="•"/>
              <a:defRPr sz="1400" kern="1200">
                <a:solidFill>
                  <a:schemeClr val="tx1">
                    <a:lumMod val="75000"/>
                    <a:lumOff val="25000"/>
                  </a:schemeClr>
                </a:solidFill>
                <a:latin typeface="+mn-lt"/>
                <a:ea typeface="+mn-ea"/>
                <a:cs typeface="+mn-cs"/>
              </a:defRPr>
            </a:lvl2pPr>
            <a:lvl3pPr marL="515938" indent="-177800" algn="l" defTabSz="914400" rtl="0" eaLnBrk="1" latinLnBrk="0" hangingPunct="1">
              <a:lnSpc>
                <a:spcPct val="90000"/>
              </a:lnSpc>
              <a:spcBef>
                <a:spcPts val="0"/>
              </a:spcBef>
              <a:buClr>
                <a:schemeClr val="accent3"/>
              </a:buClr>
              <a:buFont typeface="Calibri" panose="020F0502020204030204" pitchFamily="34" charset="0"/>
              <a:buChar char="–"/>
              <a:defRPr sz="1200" kern="1200">
                <a:solidFill>
                  <a:schemeClr val="tx1">
                    <a:lumMod val="75000"/>
                    <a:lumOff val="25000"/>
                  </a:schemeClr>
                </a:solidFill>
                <a:latin typeface="+mn-lt"/>
                <a:ea typeface="+mn-ea"/>
                <a:cs typeface="+mn-cs"/>
              </a:defRPr>
            </a:lvl3pPr>
            <a:lvl4pPr marL="739775" indent="-177800" algn="l" defTabSz="914400" rtl="0" eaLnBrk="1" latinLnBrk="0" hangingPunct="1">
              <a:lnSpc>
                <a:spcPct val="90000"/>
              </a:lnSpc>
              <a:spcBef>
                <a:spcPts val="0"/>
              </a:spcBef>
              <a:buClr>
                <a:schemeClr val="accent3"/>
              </a:buClr>
              <a:buFont typeface="Calibri" panose="020F0502020204030204" pitchFamily="34" charset="0"/>
              <a:buChar char="»"/>
              <a:defRPr sz="1100" kern="1200">
                <a:solidFill>
                  <a:schemeClr val="tx1">
                    <a:lumMod val="75000"/>
                    <a:lumOff val="25000"/>
                  </a:schemeClr>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1400" kern="1200">
                <a:solidFill>
                  <a:srgbClr val="CC1A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3E00"/>
                </a:solidFill>
                <a:effectLst/>
                <a:uLnTx/>
                <a:uFillTx/>
                <a:latin typeface="Century Gothic" panose="020B0502020202020204" pitchFamily="34" charset="0"/>
                <a:ea typeface="+mn-ea"/>
                <a:cs typeface="+mn-cs"/>
              </a:rPr>
              <a:t>State-wide/Local Smoke-Free</a:t>
            </a:r>
          </a:p>
          <a:p>
            <a:pPr marL="285750" marR="0" lvl="0" indent="-285750" algn="l" defTabSz="914400" rtl="0" eaLnBrk="1" fontAlgn="auto" latinLnBrk="0" hangingPunct="1">
              <a:lnSpc>
                <a:spcPct val="90000"/>
              </a:lnSpc>
              <a:spcBef>
                <a:spcPts val="900"/>
              </a:spcBef>
              <a:spcAft>
                <a:spcPts val="0"/>
              </a:spcAft>
              <a:buClr>
                <a:srgbClr val="FF0000"/>
              </a:buClr>
              <a:buSzTx/>
              <a:buFont typeface="Courier New" panose="02070309020205020404" pitchFamily="49" charset="0"/>
              <a:buChar char="o"/>
              <a:tabLst/>
              <a:defRPr/>
            </a:pPr>
            <a:r>
              <a:rPr kumimoji="0" lang="en-US" sz="1800" b="0" i="0" u="none" strike="noStrike" kern="1200" cap="none" spc="0" normalizeH="0" baseline="0" noProof="0" dirty="0">
                <a:ln>
                  <a:noFill/>
                </a:ln>
                <a:solidFill>
                  <a:srgbClr val="003E00"/>
                </a:solidFill>
                <a:effectLst/>
                <a:uLnTx/>
                <a:uFillTx/>
                <a:latin typeface="Century Gothic" panose="020B0502020202020204" pitchFamily="34" charset="0"/>
                <a:ea typeface="+mn-ea"/>
                <a:cs typeface="+mn-cs"/>
              </a:rPr>
              <a:t>Cheyenne, Casper, Laramie, Evanston, Cowley</a:t>
            </a:r>
          </a:p>
          <a:p>
            <a:pPr marL="285750" marR="0" lvl="0" indent="-285750" algn="l" defTabSz="914400" rtl="0" eaLnBrk="1" fontAlgn="auto" latinLnBrk="0" hangingPunct="1">
              <a:lnSpc>
                <a:spcPct val="90000"/>
              </a:lnSpc>
              <a:spcBef>
                <a:spcPts val="900"/>
              </a:spcBef>
              <a:spcAft>
                <a:spcPts val="0"/>
              </a:spcAft>
              <a:buClr>
                <a:srgbClr val="FF0000"/>
              </a:buClr>
              <a:buSzTx/>
              <a:buFont typeface="Courier New" panose="02070309020205020404" pitchFamily="49" charset="0"/>
              <a:buChar char="o"/>
              <a:tabLst/>
              <a:defRPr/>
            </a:pPr>
            <a:r>
              <a:rPr kumimoji="0" lang="en-US" sz="1800" b="0" i="0" u="none" strike="noStrike" kern="1200" cap="none" spc="0" normalizeH="0" baseline="0" noProof="0" dirty="0">
                <a:ln>
                  <a:noFill/>
                </a:ln>
                <a:solidFill>
                  <a:srgbClr val="003E00"/>
                </a:solidFill>
                <a:effectLst/>
                <a:uLnTx/>
                <a:uFillTx/>
                <a:latin typeface="Century Gothic" panose="020B0502020202020204" pitchFamily="34" charset="0"/>
                <a:ea typeface="+mn-ea"/>
                <a:cs typeface="+mn-cs"/>
              </a:rPr>
              <a:t>Afton, Green River, Rock Springs</a:t>
            </a:r>
          </a:p>
          <a:p>
            <a:pPr marL="184150" marR="0" lvl="1" indent="0" algn="l" defTabSz="914400" rtl="0" eaLnBrk="1" fontAlgn="auto" latinLnBrk="0" hangingPunct="1">
              <a:lnSpc>
                <a:spcPct val="80000"/>
              </a:lnSpc>
              <a:spcBef>
                <a:spcPts val="600"/>
              </a:spcBef>
              <a:spcAft>
                <a:spcPts val="0"/>
              </a:spcAft>
              <a:buClr>
                <a:srgbClr val="CC1A00"/>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Arial"/>
              <a:ea typeface="+mn-ea"/>
              <a:cs typeface="Arial"/>
            </a:endParaRPr>
          </a:p>
        </p:txBody>
      </p:sp>
      <p:sp>
        <p:nvSpPr>
          <p:cNvPr id="15" name="Content Placeholder 6"/>
          <p:cNvSpPr txBox="1">
            <a:spLocks/>
          </p:cNvSpPr>
          <p:nvPr/>
        </p:nvSpPr>
        <p:spPr>
          <a:xfrm>
            <a:off x="2326474" y="4140288"/>
            <a:ext cx="6661801" cy="1054135"/>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9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233363" indent="-177800" algn="l" defTabSz="914400" rtl="0" eaLnBrk="1" latinLnBrk="0" hangingPunct="1">
              <a:lnSpc>
                <a:spcPct val="90000"/>
              </a:lnSpc>
              <a:spcBef>
                <a:spcPts val="600"/>
              </a:spcBef>
              <a:buClr>
                <a:schemeClr val="accent3"/>
              </a:buClr>
              <a:buFont typeface="Arial" panose="020B0604020202020204" pitchFamily="34" charset="0"/>
              <a:buChar char="•"/>
              <a:defRPr sz="1400" kern="1200">
                <a:solidFill>
                  <a:schemeClr val="tx1">
                    <a:lumMod val="75000"/>
                    <a:lumOff val="25000"/>
                  </a:schemeClr>
                </a:solidFill>
                <a:latin typeface="+mn-lt"/>
                <a:ea typeface="+mn-ea"/>
                <a:cs typeface="+mn-cs"/>
              </a:defRPr>
            </a:lvl2pPr>
            <a:lvl3pPr marL="515938" indent="-177800" algn="l" defTabSz="914400" rtl="0" eaLnBrk="1" latinLnBrk="0" hangingPunct="1">
              <a:lnSpc>
                <a:spcPct val="90000"/>
              </a:lnSpc>
              <a:spcBef>
                <a:spcPts val="0"/>
              </a:spcBef>
              <a:buClr>
                <a:schemeClr val="accent3"/>
              </a:buClr>
              <a:buFont typeface="Calibri" panose="020F0502020204030204" pitchFamily="34" charset="0"/>
              <a:buChar char="–"/>
              <a:defRPr sz="1200" kern="1200">
                <a:solidFill>
                  <a:schemeClr val="tx1">
                    <a:lumMod val="75000"/>
                    <a:lumOff val="25000"/>
                  </a:schemeClr>
                </a:solidFill>
                <a:latin typeface="+mn-lt"/>
                <a:ea typeface="+mn-ea"/>
                <a:cs typeface="+mn-cs"/>
              </a:defRPr>
            </a:lvl3pPr>
            <a:lvl4pPr marL="739775" indent="-177800" algn="l" defTabSz="914400" rtl="0" eaLnBrk="1" latinLnBrk="0" hangingPunct="1">
              <a:lnSpc>
                <a:spcPct val="90000"/>
              </a:lnSpc>
              <a:spcBef>
                <a:spcPts val="0"/>
              </a:spcBef>
              <a:buClr>
                <a:schemeClr val="accent3"/>
              </a:buClr>
              <a:buFont typeface="Calibri" panose="020F0502020204030204" pitchFamily="34" charset="0"/>
              <a:buChar char="»"/>
              <a:defRPr sz="1100" kern="1200">
                <a:solidFill>
                  <a:schemeClr val="tx1">
                    <a:lumMod val="75000"/>
                    <a:lumOff val="25000"/>
                  </a:schemeClr>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1400" kern="1200">
                <a:solidFill>
                  <a:srgbClr val="CC1A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3E00"/>
                </a:solidFill>
                <a:effectLst/>
                <a:uLnTx/>
                <a:uFillTx/>
                <a:latin typeface="Century Gothic" panose="020B0502020202020204" pitchFamily="34" charset="0"/>
                <a:ea typeface="+mn-ea"/>
                <a:cs typeface="+mn-cs"/>
              </a:rPr>
              <a:t>Tobacco 21</a:t>
            </a:r>
          </a:p>
          <a:p>
            <a:pPr marL="285750" marR="0" lvl="0" indent="-285750" algn="l" defTabSz="914400" rtl="0" eaLnBrk="1" fontAlgn="auto" latinLnBrk="0" hangingPunct="1">
              <a:lnSpc>
                <a:spcPct val="90000"/>
              </a:lnSpc>
              <a:spcBef>
                <a:spcPts val="900"/>
              </a:spcBef>
              <a:spcAft>
                <a:spcPts val="0"/>
              </a:spcAft>
              <a:buClr>
                <a:srgbClr val="FF0000"/>
              </a:buClr>
              <a:buSzTx/>
              <a:buFont typeface="Courier New" panose="02070309020205020404" pitchFamily="49" charset="0"/>
              <a:buChar char="o"/>
              <a:tabLst/>
              <a:defRPr/>
            </a:pPr>
            <a:r>
              <a:rPr kumimoji="0" lang="en-US" sz="1800" b="0" i="0" u="none" strike="noStrike" kern="1200" cap="none" spc="0" normalizeH="0" baseline="0" noProof="0" dirty="0">
                <a:ln>
                  <a:noFill/>
                </a:ln>
                <a:solidFill>
                  <a:srgbClr val="003E00"/>
                </a:solidFill>
                <a:effectLst/>
                <a:uLnTx/>
                <a:uFillTx/>
                <a:latin typeface="Century Gothic" panose="020B0502020202020204" pitchFamily="34" charset="0"/>
                <a:ea typeface="+mn-ea"/>
                <a:cs typeface="+mn-cs"/>
              </a:rPr>
              <a:t>Increase legal age to purchase tobacco</a:t>
            </a:r>
          </a:p>
          <a:p>
            <a:pPr marL="184150" marR="0" lvl="1" indent="0" algn="l" defTabSz="914400" rtl="0" eaLnBrk="1" fontAlgn="auto" latinLnBrk="0" hangingPunct="1">
              <a:lnSpc>
                <a:spcPct val="80000"/>
              </a:lnSpc>
              <a:spcBef>
                <a:spcPts val="600"/>
              </a:spcBef>
              <a:spcAft>
                <a:spcPts val="0"/>
              </a:spcAft>
              <a:buClr>
                <a:srgbClr val="CC1A00"/>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Arial"/>
              <a:ea typeface="+mn-ea"/>
              <a:cs typeface="Arial"/>
            </a:endParaRPr>
          </a:p>
        </p:txBody>
      </p:sp>
      <p:sp>
        <p:nvSpPr>
          <p:cNvPr id="17" name="Shape 67"/>
          <p:cNvSpPr/>
          <p:nvPr/>
        </p:nvSpPr>
        <p:spPr>
          <a:xfrm rot="5400000">
            <a:off x="2089140" y="5327517"/>
            <a:ext cx="268289" cy="231776"/>
          </a:xfrm>
          <a:prstGeom prst="triangle">
            <a:avLst/>
          </a:prstGeom>
          <a:solidFill>
            <a:srgbClr val="D42914"/>
          </a:solidFill>
          <a:ln w="12700">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sz="1800">
                <a:solidFill>
                  <a:srgbClr val="FFFFFF"/>
                </a:solidFill>
              </a:defRPr>
            </a:pPr>
            <a:endParaRPr kumimoji="0"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8" name="Content Placeholder 6"/>
          <p:cNvSpPr txBox="1">
            <a:spLocks/>
          </p:cNvSpPr>
          <p:nvPr/>
        </p:nvSpPr>
        <p:spPr>
          <a:xfrm>
            <a:off x="2363894" y="5262378"/>
            <a:ext cx="6661801" cy="1054135"/>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9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233363" indent="-177800" algn="l" defTabSz="914400" rtl="0" eaLnBrk="1" latinLnBrk="0" hangingPunct="1">
              <a:lnSpc>
                <a:spcPct val="90000"/>
              </a:lnSpc>
              <a:spcBef>
                <a:spcPts val="600"/>
              </a:spcBef>
              <a:buClr>
                <a:schemeClr val="accent3"/>
              </a:buClr>
              <a:buFont typeface="Arial" panose="020B0604020202020204" pitchFamily="34" charset="0"/>
              <a:buChar char="•"/>
              <a:defRPr sz="1400" kern="1200">
                <a:solidFill>
                  <a:schemeClr val="tx1">
                    <a:lumMod val="75000"/>
                    <a:lumOff val="25000"/>
                  </a:schemeClr>
                </a:solidFill>
                <a:latin typeface="+mn-lt"/>
                <a:ea typeface="+mn-ea"/>
                <a:cs typeface="+mn-cs"/>
              </a:defRPr>
            </a:lvl2pPr>
            <a:lvl3pPr marL="515938" indent="-177800" algn="l" defTabSz="914400" rtl="0" eaLnBrk="1" latinLnBrk="0" hangingPunct="1">
              <a:lnSpc>
                <a:spcPct val="90000"/>
              </a:lnSpc>
              <a:spcBef>
                <a:spcPts val="0"/>
              </a:spcBef>
              <a:buClr>
                <a:schemeClr val="accent3"/>
              </a:buClr>
              <a:buFont typeface="Calibri" panose="020F0502020204030204" pitchFamily="34" charset="0"/>
              <a:buChar char="–"/>
              <a:defRPr sz="1200" kern="1200">
                <a:solidFill>
                  <a:schemeClr val="tx1">
                    <a:lumMod val="75000"/>
                    <a:lumOff val="25000"/>
                  </a:schemeClr>
                </a:solidFill>
                <a:latin typeface="+mn-lt"/>
                <a:ea typeface="+mn-ea"/>
                <a:cs typeface="+mn-cs"/>
              </a:defRPr>
            </a:lvl3pPr>
            <a:lvl4pPr marL="739775" indent="-177800" algn="l" defTabSz="914400" rtl="0" eaLnBrk="1" latinLnBrk="0" hangingPunct="1">
              <a:lnSpc>
                <a:spcPct val="90000"/>
              </a:lnSpc>
              <a:spcBef>
                <a:spcPts val="0"/>
              </a:spcBef>
              <a:buClr>
                <a:schemeClr val="accent3"/>
              </a:buClr>
              <a:buFont typeface="Calibri" panose="020F0502020204030204" pitchFamily="34" charset="0"/>
              <a:buChar char="»"/>
              <a:defRPr sz="1100" kern="1200">
                <a:solidFill>
                  <a:schemeClr val="tx1">
                    <a:lumMod val="75000"/>
                    <a:lumOff val="25000"/>
                  </a:schemeClr>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1400" kern="1200">
                <a:solidFill>
                  <a:srgbClr val="CC1A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3E00"/>
                </a:solidFill>
                <a:effectLst/>
                <a:uLnTx/>
                <a:uFillTx/>
                <a:latin typeface="Century Gothic" panose="020B0502020202020204" pitchFamily="34" charset="0"/>
                <a:ea typeface="+mn-ea"/>
                <a:cs typeface="+mn-cs"/>
              </a:rPr>
              <a:t>Tobacco Cessation Funding</a:t>
            </a:r>
          </a:p>
          <a:p>
            <a:pPr marL="342900" marR="0" lvl="0" indent="-342900" algn="l" defTabSz="914400" rtl="0" eaLnBrk="1" fontAlgn="auto" latinLnBrk="0" hangingPunct="1">
              <a:lnSpc>
                <a:spcPct val="90000"/>
              </a:lnSpc>
              <a:spcBef>
                <a:spcPts val="900"/>
              </a:spcBef>
              <a:spcAft>
                <a:spcPts val="0"/>
              </a:spcAft>
              <a:buClr>
                <a:srgbClr val="FF0000"/>
              </a:buClr>
              <a:buSzTx/>
              <a:buFont typeface="Courier New" panose="02070309020205020404" pitchFamily="49" charset="0"/>
              <a:buChar char="o"/>
              <a:tabLst/>
              <a:defRPr/>
            </a:pPr>
            <a:r>
              <a:rPr kumimoji="0" lang="en-US" sz="1800" b="0" i="0" u="none" strike="noStrike" kern="1200" cap="none" spc="0" normalizeH="0" baseline="0" noProof="0" dirty="0">
                <a:ln>
                  <a:noFill/>
                </a:ln>
                <a:solidFill>
                  <a:srgbClr val="003E00"/>
                </a:solidFill>
                <a:effectLst/>
                <a:uLnTx/>
                <a:uFillTx/>
                <a:latin typeface="Century Gothic" panose="020B0502020202020204" pitchFamily="34" charset="0"/>
                <a:ea typeface="+mn-ea"/>
                <a:cs typeface="+mn-cs"/>
              </a:rPr>
              <a:t>Protecting and securing funding </a:t>
            </a:r>
          </a:p>
          <a:p>
            <a:pPr marL="184150" marR="0" lvl="1" indent="0" algn="l" defTabSz="914400" rtl="0" eaLnBrk="1" fontAlgn="auto" latinLnBrk="0" hangingPunct="1">
              <a:lnSpc>
                <a:spcPct val="80000"/>
              </a:lnSpc>
              <a:spcBef>
                <a:spcPts val="600"/>
              </a:spcBef>
              <a:spcAft>
                <a:spcPts val="0"/>
              </a:spcAft>
              <a:buClr>
                <a:srgbClr val="CC1A00"/>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1419760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hape 65"/>
          <p:cNvSpPr/>
          <p:nvPr/>
        </p:nvSpPr>
        <p:spPr>
          <a:xfrm>
            <a:off x="0" y="0"/>
            <a:ext cx="2057400" cy="6858000"/>
          </a:xfrm>
          <a:prstGeom prst="rect">
            <a:avLst/>
          </a:prstGeom>
          <a:solidFill>
            <a:srgbClr val="FFFFFF"/>
          </a:solidFill>
          <a:ln w="12700">
            <a:miter lim="400000"/>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800"/>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Shape 66"/>
          <p:cNvSpPr/>
          <p:nvPr/>
        </p:nvSpPr>
        <p:spPr>
          <a:xfrm>
            <a:off x="0" y="-14288"/>
            <a:ext cx="2057400" cy="6858001"/>
          </a:xfrm>
          <a:prstGeom prst="rect">
            <a:avLst/>
          </a:prstGeom>
          <a:solidFill>
            <a:srgbClr val="C30F18">
              <a:alpha val="56861"/>
            </a:srgbClr>
          </a:solidFill>
          <a:ln w="12700">
            <a:noFill/>
            <a:miter lim="400000"/>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800"/>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Shape 69"/>
          <p:cNvSpPr/>
          <p:nvPr/>
        </p:nvSpPr>
        <p:spPr>
          <a:xfrm>
            <a:off x="63500" y="2871629"/>
            <a:ext cx="1930399" cy="6093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sz="1800"/>
            </a:pPr>
            <a:r>
              <a:rPr kumimoji="0" lang="en-US" sz="2200" b="1" i="0" u="none" strike="noStrike" kern="1200" cap="all" spc="0" normalizeH="0" baseline="0" noProof="0" dirty="0">
                <a:ln>
                  <a:noFill/>
                </a:ln>
                <a:solidFill>
                  <a:srgbClr val="FFFFFF"/>
                </a:solidFill>
                <a:effectLst/>
                <a:uLnTx/>
                <a:uFillTx/>
                <a:latin typeface="Century Gothic"/>
                <a:ea typeface="+mn-ea"/>
                <a:cs typeface="Century Gothic"/>
              </a:rPr>
              <a:t>Advocating for heart</a:t>
            </a:r>
            <a:endParaRPr kumimoji="0" sz="2200" b="0" i="0" u="none" strike="noStrike" kern="1200" cap="all" spc="0" normalizeH="0" baseline="0" noProof="0" dirty="0">
              <a:ln>
                <a:noFill/>
              </a:ln>
              <a:solidFill>
                <a:srgbClr val="FFFFFF"/>
              </a:solidFill>
              <a:effectLst/>
              <a:uLnTx/>
              <a:uFillTx/>
              <a:latin typeface="Century Gothic"/>
              <a:ea typeface="HelveticaNeueLT Com 45 Lt"/>
              <a:cs typeface="Century Gothic"/>
              <a:sym typeface="HelveticaNeueLT Com 45 Lt"/>
            </a:endParaRPr>
          </a:p>
        </p:txBody>
      </p:sp>
      <p:sp>
        <p:nvSpPr>
          <p:cNvPr id="22" name="Rectangle 21"/>
          <p:cNvSpPr/>
          <p:nvPr/>
        </p:nvSpPr>
        <p:spPr>
          <a:xfrm>
            <a:off x="2435976" y="1191614"/>
            <a:ext cx="3378588"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You’re the Cure advocates gathered at the State Capitol Building to meet their lawmakers and advocate for AHA policies</a:t>
            </a:r>
          </a:p>
        </p:txBody>
      </p:sp>
      <p:sp>
        <p:nvSpPr>
          <p:cNvPr id="24" name="Shape 67"/>
          <p:cNvSpPr/>
          <p:nvPr/>
        </p:nvSpPr>
        <p:spPr>
          <a:xfrm rot="5400000">
            <a:off x="2084658" y="1282575"/>
            <a:ext cx="268289" cy="231776"/>
          </a:xfrm>
          <a:prstGeom prst="triangle">
            <a:avLst/>
          </a:prstGeom>
          <a:solidFill>
            <a:srgbClr val="D42914"/>
          </a:solidFill>
          <a:ln w="12700">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sz="1800">
                <a:solidFill>
                  <a:srgbClr val="FFFFFF"/>
                </a:solidFill>
              </a:defRPr>
            </a:pPr>
            <a:endParaRPr kumimoji="0"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Shape 67"/>
          <p:cNvSpPr/>
          <p:nvPr/>
        </p:nvSpPr>
        <p:spPr>
          <a:xfrm rot="5400000">
            <a:off x="2087983" y="3811127"/>
            <a:ext cx="268289" cy="231776"/>
          </a:xfrm>
          <a:prstGeom prst="triangle">
            <a:avLst/>
          </a:prstGeom>
          <a:solidFill>
            <a:srgbClr val="D42914"/>
          </a:solidFill>
          <a:ln w="12700">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sz="1800">
                <a:solidFill>
                  <a:srgbClr val="FFFFFF"/>
                </a:solidFill>
              </a:defRPr>
            </a:pPr>
            <a:endParaRPr kumimoji="0"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Rectangle 8"/>
          <p:cNvSpPr/>
          <p:nvPr/>
        </p:nvSpPr>
        <p:spPr>
          <a:xfrm>
            <a:off x="2388816" y="3743720"/>
            <a:ext cx="3631325"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Gov. Mead signed a proclamation declaring February ‘Heart Month’ in Wyoming </a:t>
            </a:r>
          </a:p>
        </p:txBody>
      </p:sp>
      <p:pic>
        <p:nvPicPr>
          <p:cNvPr id="10" name="Picture 9">
            <a:extLst>
              <a:ext uri="{FF2B5EF4-FFF2-40B4-BE49-F238E27FC236}">
                <a16:creationId xmlns:a16="http://schemas.microsoft.com/office/drawing/2014/main" id="{16AB9A30-FD45-48DE-AE8F-94CD8ED0BF96}"/>
              </a:ext>
            </a:extLst>
          </p:cNvPr>
          <p:cNvPicPr>
            <a:picLocks noChangeAspect="1"/>
          </p:cNvPicPr>
          <p:nvPr/>
        </p:nvPicPr>
        <p:blipFill rotWithShape="1">
          <a:blip r:embed="rId3"/>
          <a:srcRect l="29252" r="18967"/>
          <a:stretch/>
        </p:blipFill>
        <p:spPr>
          <a:xfrm>
            <a:off x="5842341" y="991162"/>
            <a:ext cx="2954212" cy="42788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0467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hape 65"/>
          <p:cNvSpPr/>
          <p:nvPr/>
        </p:nvSpPr>
        <p:spPr>
          <a:xfrm>
            <a:off x="0" y="0"/>
            <a:ext cx="2057400" cy="6858000"/>
          </a:xfrm>
          <a:prstGeom prst="rect">
            <a:avLst/>
          </a:prstGeom>
          <a:solidFill>
            <a:srgbClr val="FFFFFF"/>
          </a:solidFill>
          <a:ln w="12700">
            <a:miter lim="400000"/>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800"/>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Shape 66"/>
          <p:cNvSpPr/>
          <p:nvPr/>
        </p:nvSpPr>
        <p:spPr>
          <a:xfrm>
            <a:off x="0" y="-14288"/>
            <a:ext cx="2057400" cy="6858001"/>
          </a:xfrm>
          <a:prstGeom prst="rect">
            <a:avLst/>
          </a:prstGeom>
          <a:solidFill>
            <a:srgbClr val="C30F18">
              <a:alpha val="56861"/>
            </a:srgbClr>
          </a:solidFill>
          <a:ln w="12700">
            <a:miter lim="400000"/>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800"/>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Shape 69"/>
          <p:cNvSpPr/>
          <p:nvPr/>
        </p:nvSpPr>
        <p:spPr>
          <a:xfrm>
            <a:off x="63500" y="3144968"/>
            <a:ext cx="1930399" cy="67095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sz="1800"/>
            </a:pPr>
            <a:r>
              <a:rPr kumimoji="0" lang="en-US" sz="2400" b="1" i="0" u="none" strike="noStrike" kern="1200" cap="all" spc="0" normalizeH="0" baseline="0" noProof="0" dirty="0">
                <a:ln>
                  <a:noFill/>
                </a:ln>
                <a:solidFill>
                  <a:srgbClr val="FFFFFF"/>
                </a:solidFill>
                <a:effectLst/>
                <a:uLnTx/>
                <a:uFillTx/>
                <a:latin typeface="Century Gothic" panose="020B0502020202020204" pitchFamily="34" charset="0"/>
                <a:ea typeface="+mn-ea"/>
                <a:cs typeface="Calibri" panose="020F0502020204030204" pitchFamily="34" charset="0"/>
              </a:rPr>
              <a:t>Advocate today!</a:t>
            </a:r>
            <a:endParaRPr kumimoji="0" sz="2100" b="0" i="0" u="none" strike="noStrike" kern="1200" cap="all" spc="0" normalizeH="0" baseline="0" noProof="0" dirty="0">
              <a:ln>
                <a:noFill/>
              </a:ln>
              <a:solidFill>
                <a:srgbClr val="FFFFFF"/>
              </a:solidFill>
              <a:effectLst/>
              <a:uLnTx/>
              <a:uFillTx/>
              <a:latin typeface="Century Gothic" panose="020B0502020202020204" pitchFamily="34" charset="0"/>
              <a:ea typeface="HelveticaNeueLT Com 45 Lt"/>
              <a:cs typeface="HelveticaNeueLT Com 45 Lt"/>
              <a:sym typeface="HelveticaNeueLT Com 45 Lt"/>
            </a:endParaRPr>
          </a:p>
        </p:txBody>
      </p:sp>
      <p:sp>
        <p:nvSpPr>
          <p:cNvPr id="2" name="TextBox 1"/>
          <p:cNvSpPr txBox="1"/>
          <p:nvPr/>
        </p:nvSpPr>
        <p:spPr>
          <a:xfrm>
            <a:off x="4547407" y="1566049"/>
            <a:ext cx="4596593" cy="952500"/>
          </a:xfrm>
          <a:prstGeom prst="rect">
            <a:avLst/>
          </a:prstGeom>
        </p:spPr>
        <p:txBody>
          <a:bodyPr wrap="square" rtlCol="0">
            <a:noAutofit/>
          </a:bodyPr>
          <a:lstStyle/>
          <a:p>
            <a:pPr marL="457200" marR="0" lvl="0" indent="-457200" algn="ctr" defTabSz="914400" rtl="0" eaLnBrk="1" fontAlgn="auto" latinLnBrk="0" hangingPunct="1">
              <a:lnSpc>
                <a:spcPct val="85000"/>
              </a:lnSpc>
              <a:spcBef>
                <a:spcPts val="0"/>
              </a:spcBef>
              <a:spcAft>
                <a:spcPts val="600"/>
              </a:spcAft>
              <a:buClr>
                <a:srgbClr val="CC1A00"/>
              </a:buClr>
              <a:buSzTx/>
              <a:buFont typeface="Courier New"/>
              <a:buChar char="o"/>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Text ‘</a:t>
            </a:r>
            <a:r>
              <a:rPr kumimoji="0" lang="en-US" sz="2800" b="1" i="0" u="none" strike="noStrike" kern="1200" cap="none" spc="0" normalizeH="0" baseline="0" noProof="0" dirty="0">
                <a:ln>
                  <a:noFill/>
                </a:ln>
                <a:solidFill>
                  <a:srgbClr val="CC1A00"/>
                </a:solidFill>
                <a:effectLst/>
                <a:uLnTx/>
                <a:uFillTx/>
                <a:latin typeface="Century Gothic" panose="020B0502020202020204" pitchFamily="34" charset="0"/>
                <a:ea typeface="+mn-ea"/>
                <a:cs typeface="+mn-cs"/>
              </a:rPr>
              <a:t>HEART</a:t>
            </a:r>
            <a:r>
              <a:rPr kumimoji="0" lang="en-US" sz="2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 to </a:t>
            </a:r>
            <a:r>
              <a:rPr kumimoji="0" lang="en-US"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46839</a:t>
            </a:r>
            <a:r>
              <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to receive campaign updates via text</a:t>
            </a:r>
            <a:endParaRPr kumimoji="0" lang="en-US" sz="2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3" name="Rectangle 2"/>
          <p:cNvSpPr/>
          <p:nvPr/>
        </p:nvSpPr>
        <p:spPr>
          <a:xfrm>
            <a:off x="3467384" y="3109191"/>
            <a:ext cx="6748670" cy="523220"/>
          </a:xfrm>
          <a:prstGeom prst="rect">
            <a:avLst/>
          </a:prstGeom>
        </p:spPr>
        <p:txBody>
          <a:bodyPr wrap="square">
            <a:spAutoFit/>
          </a:bodyPr>
          <a:lstStyle/>
          <a:p>
            <a:pPr marL="457200" marR="0" lvl="0" indent="-457200" algn="ctr" defTabSz="914400" rtl="0" eaLnBrk="1" fontAlgn="auto" latinLnBrk="0" hangingPunct="1">
              <a:lnSpc>
                <a:spcPct val="100000"/>
              </a:lnSpc>
              <a:spcBef>
                <a:spcPts val="0"/>
              </a:spcBef>
              <a:spcAft>
                <a:spcPts val="0"/>
              </a:spcAft>
              <a:buClr>
                <a:srgbClr val="CC1A00"/>
              </a:buClr>
              <a:buSzTx/>
              <a:buFont typeface="Courier New"/>
              <a:buChar char="o"/>
              <a:tabLst/>
              <a:defRPr/>
            </a:pPr>
            <a:r>
              <a:rPr kumimoji="0" lang="en-US" sz="2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Sign a petition card</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4846"/>
          <a:stretch/>
        </p:blipFill>
        <p:spPr>
          <a:xfrm>
            <a:off x="2161016" y="2236061"/>
            <a:ext cx="2570055" cy="3863914"/>
          </a:xfrm>
          <a:prstGeom prst="rect">
            <a:avLst/>
          </a:prstGeom>
        </p:spPr>
      </p:pic>
    </p:spTree>
    <p:extLst>
      <p:ext uri="{BB962C8B-B14F-4D97-AF65-F5344CB8AC3E}">
        <p14:creationId xmlns:p14="http://schemas.microsoft.com/office/powerpoint/2010/main" val="227509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hape 65"/>
          <p:cNvSpPr/>
          <p:nvPr/>
        </p:nvSpPr>
        <p:spPr>
          <a:xfrm>
            <a:off x="0" y="0"/>
            <a:ext cx="2057400" cy="6858000"/>
          </a:xfrm>
          <a:prstGeom prst="rect">
            <a:avLst/>
          </a:prstGeom>
          <a:solidFill>
            <a:srgbClr val="FFFFFF"/>
          </a:solidFill>
          <a:ln w="12700">
            <a:miter lim="400000"/>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800"/>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Shape 66"/>
          <p:cNvSpPr/>
          <p:nvPr/>
        </p:nvSpPr>
        <p:spPr>
          <a:xfrm>
            <a:off x="0" y="1"/>
            <a:ext cx="2057400" cy="6866178"/>
          </a:xfrm>
          <a:prstGeom prst="rect">
            <a:avLst/>
          </a:prstGeom>
          <a:solidFill>
            <a:srgbClr val="C30F18">
              <a:alpha val="56861"/>
            </a:srgbClr>
          </a:solidFill>
          <a:ln w="12700">
            <a:miter lim="400000"/>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800"/>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Shape 69"/>
          <p:cNvSpPr/>
          <p:nvPr/>
        </p:nvSpPr>
        <p:spPr>
          <a:xfrm>
            <a:off x="2016999" y="1038736"/>
            <a:ext cx="7086600" cy="3323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sz="1800"/>
            </a:pPr>
            <a:r>
              <a:rPr kumimoji="0" lang="en-US" sz="2400" b="1" i="0" u="none" strike="noStrike" kern="1200" cap="none" spc="0" normalizeH="0" baseline="0" noProof="0" dirty="0">
                <a:ln>
                  <a:noFill/>
                </a:ln>
                <a:solidFill>
                  <a:prstClr val="black"/>
                </a:solidFill>
                <a:effectLst/>
                <a:uLnTx/>
                <a:uFillTx/>
                <a:latin typeface="Century Gothic"/>
                <a:ea typeface="+mn-ea"/>
                <a:cs typeface="Century Gothic"/>
                <a:sym typeface="HelveticaNeueLT Com 45 Lt"/>
              </a:rPr>
              <a:t>Tools and Resources</a:t>
            </a:r>
            <a:endParaRPr kumimoji="0" sz="2400" b="0" i="0" u="none" strike="noStrike" kern="1200" cap="none" spc="0" normalizeH="0" baseline="0" noProof="0" dirty="0">
              <a:ln>
                <a:noFill/>
              </a:ln>
              <a:solidFill>
                <a:prstClr val="black"/>
              </a:solidFill>
              <a:effectLst/>
              <a:uLnTx/>
              <a:uFillTx/>
              <a:latin typeface="Century Gothic"/>
              <a:ea typeface="HelveticaNeueLT Com 45 Lt"/>
              <a:cs typeface="Century Gothic"/>
              <a:sym typeface="HelveticaNeueLT Com 45 Lt"/>
            </a:endParaRPr>
          </a:p>
        </p:txBody>
      </p:sp>
      <p:sp>
        <p:nvSpPr>
          <p:cNvPr id="12" name="Content Placeholder 6"/>
          <p:cNvSpPr txBox="1">
            <a:spLocks/>
          </p:cNvSpPr>
          <p:nvPr/>
        </p:nvSpPr>
        <p:spPr>
          <a:xfrm>
            <a:off x="2471429" y="4130192"/>
            <a:ext cx="6831565" cy="233294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9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233363" indent="-177800" algn="l" defTabSz="914400" rtl="0" eaLnBrk="1" latinLnBrk="0" hangingPunct="1">
              <a:lnSpc>
                <a:spcPct val="90000"/>
              </a:lnSpc>
              <a:spcBef>
                <a:spcPts val="600"/>
              </a:spcBef>
              <a:buClr>
                <a:schemeClr val="accent3"/>
              </a:buClr>
              <a:buFont typeface="Arial" panose="020B0604020202020204" pitchFamily="34" charset="0"/>
              <a:buChar char="•"/>
              <a:defRPr sz="1400" kern="1200">
                <a:solidFill>
                  <a:schemeClr val="tx1">
                    <a:lumMod val="75000"/>
                    <a:lumOff val="25000"/>
                  </a:schemeClr>
                </a:solidFill>
                <a:latin typeface="+mn-lt"/>
                <a:ea typeface="+mn-ea"/>
                <a:cs typeface="+mn-cs"/>
              </a:defRPr>
            </a:lvl2pPr>
            <a:lvl3pPr marL="515938" indent="-177800" algn="l" defTabSz="914400" rtl="0" eaLnBrk="1" latinLnBrk="0" hangingPunct="1">
              <a:lnSpc>
                <a:spcPct val="90000"/>
              </a:lnSpc>
              <a:spcBef>
                <a:spcPts val="0"/>
              </a:spcBef>
              <a:buClr>
                <a:schemeClr val="accent3"/>
              </a:buClr>
              <a:buFont typeface="Calibri" panose="020F0502020204030204" pitchFamily="34" charset="0"/>
              <a:buChar char="–"/>
              <a:defRPr sz="1200" kern="1200">
                <a:solidFill>
                  <a:schemeClr val="tx1">
                    <a:lumMod val="75000"/>
                    <a:lumOff val="25000"/>
                  </a:schemeClr>
                </a:solidFill>
                <a:latin typeface="+mn-lt"/>
                <a:ea typeface="+mn-ea"/>
                <a:cs typeface="+mn-cs"/>
              </a:defRPr>
            </a:lvl3pPr>
            <a:lvl4pPr marL="739775" indent="-177800" algn="l" defTabSz="914400" rtl="0" eaLnBrk="1" latinLnBrk="0" hangingPunct="1">
              <a:lnSpc>
                <a:spcPct val="90000"/>
              </a:lnSpc>
              <a:spcBef>
                <a:spcPts val="0"/>
              </a:spcBef>
              <a:buClr>
                <a:schemeClr val="accent3"/>
              </a:buClr>
              <a:buFont typeface="Calibri" panose="020F0502020204030204" pitchFamily="34" charset="0"/>
              <a:buChar char="»"/>
              <a:defRPr sz="1100" kern="1200">
                <a:solidFill>
                  <a:schemeClr val="tx1">
                    <a:lumMod val="75000"/>
                    <a:lumOff val="25000"/>
                  </a:schemeClr>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1400" kern="1200">
                <a:solidFill>
                  <a:srgbClr val="CC1A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ct val="0"/>
              </a:spcBef>
              <a:spcAft>
                <a:spcPts val="0"/>
              </a:spcAft>
              <a:buClr>
                <a:srgbClr val="FF0000"/>
              </a:buClr>
              <a:buSzTx/>
              <a:buFont typeface="Courier New" panose="02070309020205020404" pitchFamily="49" charset="0"/>
              <a:buChar char="o"/>
              <a:tabLst/>
              <a:defRPr/>
            </a:pPr>
            <a:r>
              <a:rPr kumimoji="0" lang="en-US" altLang="en-US" sz="1600" b="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Times New Roman" panose="02020603050405020304" pitchFamily="18" charset="0"/>
              </a:rPr>
              <a:t>EmPowered</a:t>
            </a:r>
            <a:r>
              <a:rPr kumimoji="0" lang="en-US" altLang="en-US" sz="1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Times New Roman" panose="02020603050405020304" pitchFamily="18" charset="0"/>
              </a:rPr>
              <a:t> to Serve</a:t>
            </a:r>
          </a:p>
          <a:p>
            <a:pPr marL="285750" marR="0" lvl="0" indent="-285750" algn="l" defTabSz="914400" rtl="0" eaLnBrk="1" fontAlgn="auto" latinLnBrk="0" hangingPunct="1">
              <a:lnSpc>
                <a:spcPct val="90000"/>
              </a:lnSpc>
              <a:spcBef>
                <a:spcPct val="0"/>
              </a:spcBef>
              <a:spcAft>
                <a:spcPts val="0"/>
              </a:spcAft>
              <a:buClr>
                <a:srgbClr val="FF0000"/>
              </a:buClr>
              <a:buSzTx/>
              <a:buFont typeface="Courier New" panose="02070309020205020404" pitchFamily="49" charset="0"/>
              <a:buChar char="o"/>
              <a:tabLst/>
              <a:defRPr/>
            </a:pPr>
            <a:r>
              <a:rPr kumimoji="0" lang="en-US" altLang="en-US" sz="1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Times New Roman" panose="02020603050405020304" pitchFamily="18" charset="0"/>
              </a:rPr>
              <a:t>Get With The Guidelines </a:t>
            </a:r>
          </a:p>
          <a:p>
            <a:pPr marL="285750" marR="0" lvl="0" indent="-285750" algn="l" defTabSz="914400" rtl="0" eaLnBrk="1" fontAlgn="auto" latinLnBrk="0" hangingPunct="1">
              <a:lnSpc>
                <a:spcPct val="90000"/>
              </a:lnSpc>
              <a:spcBef>
                <a:spcPct val="0"/>
              </a:spcBef>
              <a:spcAft>
                <a:spcPts val="0"/>
              </a:spcAft>
              <a:buClr>
                <a:srgbClr val="FF0000"/>
              </a:buClr>
              <a:buSzTx/>
              <a:buFont typeface="Courier New" panose="02070309020205020404" pitchFamily="49" charset="0"/>
              <a:buChar char="o"/>
              <a:tabLst/>
              <a:defRPr/>
            </a:pPr>
            <a:r>
              <a:rPr kumimoji="0" lang="en-US" altLang="en-US" sz="1600" b="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mn-ea"/>
                <a:cs typeface="Times New Roman" panose="02020603050405020304" pitchFamily="18" charset="0"/>
              </a:rPr>
              <a:t>Check.Change.Control</a:t>
            </a:r>
            <a:endParaRPr kumimoji="0" lang="en-US" altLang="en-US" sz="1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Times New Roman" panose="02020603050405020304" pitchFamily="18" charset="0"/>
            </a:endParaRPr>
          </a:p>
          <a:p>
            <a:pPr marL="285750" marR="0" lvl="0" indent="-285750" algn="l" defTabSz="914400" rtl="0" eaLnBrk="1" fontAlgn="auto" latinLnBrk="0" hangingPunct="1">
              <a:lnSpc>
                <a:spcPct val="90000"/>
              </a:lnSpc>
              <a:spcBef>
                <a:spcPct val="0"/>
              </a:spcBef>
              <a:spcAft>
                <a:spcPts val="0"/>
              </a:spcAft>
              <a:buClr>
                <a:srgbClr val="FF0000"/>
              </a:buClr>
              <a:buSzTx/>
              <a:buFont typeface="Courier New" panose="02070309020205020404" pitchFamily="49" charset="0"/>
              <a:buChar char="o"/>
              <a:tabLst/>
              <a:defRPr/>
            </a:pPr>
            <a:r>
              <a:rPr kumimoji="0" lang="en-US" altLang="en-US" sz="1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Times New Roman" panose="02020603050405020304" pitchFamily="18" charset="0"/>
              </a:rPr>
              <a:t>Target: BP</a:t>
            </a:r>
          </a:p>
          <a:p>
            <a:pPr marL="0" marR="0" lvl="0" indent="0" algn="l" defTabSz="91440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CC1A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 </a:t>
            </a:r>
          </a:p>
          <a:p>
            <a:pPr marL="184150" marR="0" lvl="1" indent="0" algn="l" defTabSz="914400" rtl="0" eaLnBrk="1" fontAlgn="auto" latinLnBrk="0" hangingPunct="1">
              <a:lnSpc>
                <a:spcPct val="80000"/>
              </a:lnSpc>
              <a:spcBef>
                <a:spcPts val="600"/>
              </a:spcBef>
              <a:spcAft>
                <a:spcPts val="0"/>
              </a:spcAft>
              <a:buClr>
                <a:srgbClr val="CC1A00"/>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Arial"/>
              <a:ea typeface="+mn-ea"/>
              <a:cs typeface="Arial"/>
            </a:endParaRPr>
          </a:p>
        </p:txBody>
      </p:sp>
      <p:sp>
        <p:nvSpPr>
          <p:cNvPr id="11" name="Shape 67"/>
          <p:cNvSpPr/>
          <p:nvPr/>
        </p:nvSpPr>
        <p:spPr>
          <a:xfrm rot="5400000">
            <a:off x="2082242" y="2159839"/>
            <a:ext cx="268289" cy="231776"/>
          </a:xfrm>
          <a:prstGeom prst="triangle">
            <a:avLst/>
          </a:prstGeom>
          <a:solidFill>
            <a:srgbClr val="D42914"/>
          </a:solidFill>
          <a:ln w="12700">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sz="1800">
                <a:solidFill>
                  <a:srgbClr val="FFFFFF"/>
                </a:solidFill>
              </a:defRPr>
            </a:pPr>
            <a:endParaRPr kumimoji="0"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Shape 67"/>
          <p:cNvSpPr/>
          <p:nvPr/>
        </p:nvSpPr>
        <p:spPr>
          <a:xfrm rot="5400000">
            <a:off x="2085496" y="4466386"/>
            <a:ext cx="268289" cy="231776"/>
          </a:xfrm>
          <a:prstGeom prst="triangle">
            <a:avLst/>
          </a:prstGeom>
          <a:solidFill>
            <a:srgbClr val="D42914"/>
          </a:solidFill>
          <a:ln w="12700">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sz="1800">
                <a:solidFill>
                  <a:srgbClr val="FFFFFF"/>
                </a:solidFill>
              </a:defRPr>
            </a:pPr>
            <a:endParaRPr kumimoji="0"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Rectangle 3"/>
          <p:cNvSpPr/>
          <p:nvPr/>
        </p:nvSpPr>
        <p:spPr>
          <a:xfrm>
            <a:off x="-130260" y="2104873"/>
            <a:ext cx="2016998" cy="338554"/>
          </a:xfrm>
          <a:prstGeom prst="rect">
            <a:avLst/>
          </a:prstGeom>
        </p:spPr>
        <p:txBody>
          <a:bodyPr wrap="square">
            <a:spAutoFit/>
          </a:bodyPr>
          <a:lstStyle/>
          <a:p>
            <a:pPr marL="403433" marR="0" lvl="1"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Times New Roman" panose="02020603050405020304" pitchFamily="18" charset="0"/>
              </a:rPr>
              <a:t>ONLINE TOOLS</a:t>
            </a:r>
            <a:endPar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Times New Roman" panose="02020603050405020304" pitchFamily="18" charset="0"/>
            </a:endParaRPr>
          </a:p>
        </p:txBody>
      </p:sp>
      <p:sp>
        <p:nvSpPr>
          <p:cNvPr id="15" name="Rectangle 14"/>
          <p:cNvSpPr/>
          <p:nvPr/>
        </p:nvSpPr>
        <p:spPr>
          <a:xfrm>
            <a:off x="-30493" y="4443719"/>
            <a:ext cx="2066295" cy="338554"/>
          </a:xfrm>
          <a:prstGeom prst="rect">
            <a:avLst/>
          </a:prstGeom>
        </p:spPr>
        <p:txBody>
          <a:bodyPr wrap="square">
            <a:spAutoFit/>
          </a:bodyPr>
          <a:lstStyle/>
          <a:p>
            <a:pPr marL="403433" marR="0" lvl="1"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Times New Roman" panose="02020603050405020304" pitchFamily="18" charset="0"/>
              </a:rPr>
              <a:t>RESOURCES</a:t>
            </a:r>
          </a:p>
        </p:txBody>
      </p:sp>
      <p:sp>
        <p:nvSpPr>
          <p:cNvPr id="17" name="Content Placeholder 6"/>
          <p:cNvSpPr txBox="1">
            <a:spLocks/>
          </p:cNvSpPr>
          <p:nvPr/>
        </p:nvSpPr>
        <p:spPr>
          <a:xfrm>
            <a:off x="2462535" y="1658380"/>
            <a:ext cx="3699182" cy="191744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9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233363" indent="-177800" algn="l" defTabSz="914400" rtl="0" eaLnBrk="1" latinLnBrk="0" hangingPunct="1">
              <a:lnSpc>
                <a:spcPct val="90000"/>
              </a:lnSpc>
              <a:spcBef>
                <a:spcPts val="600"/>
              </a:spcBef>
              <a:buClr>
                <a:schemeClr val="accent3"/>
              </a:buClr>
              <a:buFont typeface="Arial" panose="020B0604020202020204" pitchFamily="34" charset="0"/>
              <a:buChar char="•"/>
              <a:defRPr sz="1400" kern="1200">
                <a:solidFill>
                  <a:schemeClr val="tx1">
                    <a:lumMod val="75000"/>
                    <a:lumOff val="25000"/>
                  </a:schemeClr>
                </a:solidFill>
                <a:latin typeface="+mn-lt"/>
                <a:ea typeface="+mn-ea"/>
                <a:cs typeface="+mn-cs"/>
              </a:defRPr>
            </a:lvl2pPr>
            <a:lvl3pPr marL="515938" indent="-177800" algn="l" defTabSz="914400" rtl="0" eaLnBrk="1" latinLnBrk="0" hangingPunct="1">
              <a:lnSpc>
                <a:spcPct val="90000"/>
              </a:lnSpc>
              <a:spcBef>
                <a:spcPts val="0"/>
              </a:spcBef>
              <a:buClr>
                <a:schemeClr val="accent3"/>
              </a:buClr>
              <a:buFont typeface="Calibri" panose="020F0502020204030204" pitchFamily="34" charset="0"/>
              <a:buChar char="–"/>
              <a:defRPr sz="1200" kern="1200">
                <a:solidFill>
                  <a:schemeClr val="tx1">
                    <a:lumMod val="75000"/>
                    <a:lumOff val="25000"/>
                  </a:schemeClr>
                </a:solidFill>
                <a:latin typeface="+mn-lt"/>
                <a:ea typeface="+mn-ea"/>
                <a:cs typeface="+mn-cs"/>
              </a:defRPr>
            </a:lvl3pPr>
            <a:lvl4pPr marL="739775" indent="-177800" algn="l" defTabSz="914400" rtl="0" eaLnBrk="1" latinLnBrk="0" hangingPunct="1">
              <a:lnSpc>
                <a:spcPct val="90000"/>
              </a:lnSpc>
              <a:spcBef>
                <a:spcPts val="0"/>
              </a:spcBef>
              <a:buClr>
                <a:schemeClr val="accent3"/>
              </a:buClr>
              <a:buFont typeface="Calibri" panose="020F0502020204030204" pitchFamily="34" charset="0"/>
              <a:buChar char="»"/>
              <a:defRPr sz="1100" kern="1200">
                <a:solidFill>
                  <a:schemeClr val="tx1">
                    <a:lumMod val="75000"/>
                    <a:lumOff val="25000"/>
                  </a:schemeClr>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1400" kern="1200">
                <a:solidFill>
                  <a:srgbClr val="CC1A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0"/>
              </a:spcBef>
              <a:spcAft>
                <a:spcPts val="0"/>
              </a:spcAft>
              <a:buClr>
                <a:srgbClr val="FF0000"/>
              </a:buClr>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AHA Wyoming Facebook Page</a:t>
            </a:r>
          </a:p>
          <a:p>
            <a:pPr marL="285750" marR="0" lvl="0" indent="-285750" algn="l" defTabSz="914400" rtl="0" eaLnBrk="1" fontAlgn="auto" latinLnBrk="0" hangingPunct="1">
              <a:lnSpc>
                <a:spcPct val="90000"/>
              </a:lnSpc>
              <a:spcBef>
                <a:spcPts val="0"/>
              </a:spcBef>
              <a:spcAft>
                <a:spcPts val="0"/>
              </a:spcAft>
              <a:buClr>
                <a:srgbClr val="FF0000"/>
              </a:buClr>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Sign up For You’re the Cure</a:t>
            </a:r>
          </a:p>
          <a:p>
            <a:pPr marL="285750" marR="0" lvl="0" indent="-285750" algn="l" defTabSz="914400" rtl="0" eaLnBrk="1" fontAlgn="auto" latinLnBrk="0" hangingPunct="1">
              <a:lnSpc>
                <a:spcPct val="90000"/>
              </a:lnSpc>
              <a:spcBef>
                <a:spcPts val="0"/>
              </a:spcBef>
              <a:spcAft>
                <a:spcPts val="0"/>
              </a:spcAft>
              <a:buClr>
                <a:srgbClr val="FF0000"/>
              </a:buClr>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My Life Check</a:t>
            </a:r>
          </a:p>
          <a:p>
            <a:pPr marL="285750" marR="0" lvl="0" indent="-285750" algn="l" defTabSz="914400" rtl="0" eaLnBrk="1" fontAlgn="auto" latinLnBrk="0" hangingPunct="1">
              <a:lnSpc>
                <a:spcPct val="90000"/>
              </a:lnSpc>
              <a:spcBef>
                <a:spcPts val="0"/>
              </a:spcBef>
              <a:spcAft>
                <a:spcPts val="0"/>
              </a:spcAft>
              <a:buClr>
                <a:srgbClr val="FF0000"/>
              </a:buClr>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Heart Attack Risk Calculator</a:t>
            </a:r>
          </a:p>
          <a:p>
            <a:pPr marL="285750" marR="0" lvl="0" indent="-285750" algn="l" defTabSz="914400" rtl="0" eaLnBrk="1" fontAlgn="auto" latinLnBrk="0" hangingPunct="1">
              <a:lnSpc>
                <a:spcPct val="90000"/>
              </a:lnSpc>
              <a:spcBef>
                <a:spcPts val="0"/>
              </a:spcBef>
              <a:spcAft>
                <a:spcPts val="0"/>
              </a:spcAft>
              <a:buClr>
                <a:srgbClr val="FF0000"/>
              </a:buClr>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Times New Roman" panose="02020603050405020304" pitchFamily="18" charset="0"/>
              </a:rPr>
              <a:t>AHA’s Smoking Cessation Tools and Resources</a:t>
            </a:r>
          </a:p>
          <a:p>
            <a:pPr marL="285750" marR="0" lvl="0" indent="-285750" algn="l" defTabSz="914400" rtl="0" eaLnBrk="1" fontAlgn="auto" latinLnBrk="0" hangingPunct="1">
              <a:lnSpc>
                <a:spcPct val="90000"/>
              </a:lnSpc>
              <a:spcBef>
                <a:spcPts val="0"/>
              </a:spcBef>
              <a:spcAft>
                <a:spcPts val="0"/>
              </a:spcAft>
              <a:buClr>
                <a:srgbClr val="FF0000"/>
              </a:buClr>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Times New Roman" panose="02020603050405020304" pitchFamily="18" charset="0"/>
              </a:rPr>
              <a:t>AHA Workplace Health Solutions</a:t>
            </a:r>
            <a:endParaRPr kumimoji="0" lang="en-US" sz="1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184150" marR="0" lvl="1" indent="0" algn="l" defTabSz="914400" rtl="0" eaLnBrk="1" fontAlgn="auto" latinLnBrk="0" hangingPunct="1">
              <a:lnSpc>
                <a:spcPct val="80000"/>
              </a:lnSpc>
              <a:spcBef>
                <a:spcPts val="600"/>
              </a:spcBef>
              <a:spcAft>
                <a:spcPts val="0"/>
              </a:spcAft>
              <a:buClr>
                <a:srgbClr val="CC1A00"/>
              </a:buClr>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0461" y="1561335"/>
            <a:ext cx="2822929" cy="211719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0461" y="3931619"/>
            <a:ext cx="2837423" cy="1891615"/>
          </a:xfrm>
          <a:prstGeom prst="rect">
            <a:avLst/>
          </a:prstGeom>
        </p:spPr>
      </p:pic>
    </p:spTree>
    <p:extLst>
      <p:ext uri="{BB962C8B-B14F-4D97-AF65-F5344CB8AC3E}">
        <p14:creationId xmlns:p14="http://schemas.microsoft.com/office/powerpoint/2010/main" val="363149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hape 65"/>
          <p:cNvSpPr/>
          <p:nvPr/>
        </p:nvSpPr>
        <p:spPr>
          <a:xfrm>
            <a:off x="0" y="0"/>
            <a:ext cx="2057400" cy="6858000"/>
          </a:xfrm>
          <a:prstGeom prst="rect">
            <a:avLst/>
          </a:prstGeom>
          <a:solidFill>
            <a:srgbClr val="FFFFFF"/>
          </a:solidFill>
          <a:ln w="12700">
            <a:miter lim="400000"/>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800"/>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Shape 66"/>
          <p:cNvSpPr/>
          <p:nvPr/>
        </p:nvSpPr>
        <p:spPr>
          <a:xfrm>
            <a:off x="0" y="-4523"/>
            <a:ext cx="2057400" cy="6875223"/>
          </a:xfrm>
          <a:prstGeom prst="rect">
            <a:avLst/>
          </a:prstGeom>
          <a:solidFill>
            <a:srgbClr val="C30F18">
              <a:alpha val="56861"/>
            </a:srgbClr>
          </a:solidFill>
          <a:ln w="12700">
            <a:miter lim="400000"/>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800"/>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Shape 67"/>
          <p:cNvSpPr/>
          <p:nvPr/>
        </p:nvSpPr>
        <p:spPr>
          <a:xfrm rot="5400000">
            <a:off x="2085247" y="3086502"/>
            <a:ext cx="268289" cy="231776"/>
          </a:xfrm>
          <a:prstGeom prst="triangle">
            <a:avLst/>
          </a:prstGeom>
          <a:solidFill>
            <a:srgbClr val="D42914"/>
          </a:solidFill>
          <a:ln w="12700">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sz="1800">
                <a:solidFill>
                  <a:srgbClr val="FFFFFF"/>
                </a:solidFill>
              </a:defRPr>
            </a:pPr>
            <a:endParaRPr kumimoji="0"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Rectangle 3"/>
          <p:cNvSpPr/>
          <p:nvPr/>
        </p:nvSpPr>
        <p:spPr>
          <a:xfrm>
            <a:off x="-192991" y="3017724"/>
            <a:ext cx="2016998" cy="369332"/>
          </a:xfrm>
          <a:prstGeom prst="rect">
            <a:avLst/>
          </a:prstGeom>
        </p:spPr>
        <p:txBody>
          <a:bodyPr wrap="square">
            <a:spAutoFit/>
          </a:bodyPr>
          <a:lstStyle/>
          <a:p>
            <a:pPr marL="403433" marR="0" lvl="1"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Times New Roman" panose="02020603050405020304" pitchFamily="18" charset="0"/>
              </a:rPr>
              <a:t>DISCUSSION</a:t>
            </a: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Times New Roman" panose="02020603050405020304" pitchFamily="18" charset="0"/>
            </a:endParaRPr>
          </a:p>
        </p:txBody>
      </p:sp>
      <p:sp>
        <p:nvSpPr>
          <p:cNvPr id="2" name="TextBox 1"/>
          <p:cNvSpPr txBox="1"/>
          <p:nvPr/>
        </p:nvSpPr>
        <p:spPr>
          <a:xfrm>
            <a:off x="2613161" y="2091559"/>
            <a:ext cx="6530839" cy="2112579"/>
          </a:xfrm>
          <a:prstGeom prst="rect">
            <a:avLst/>
          </a:prstGeom>
        </p:spPr>
        <p:txBody>
          <a:bodyPr wrap="square" rtlCol="0">
            <a:noAutofit/>
          </a:bodyPr>
          <a:lstStyle/>
          <a:p>
            <a:pPr marL="0" marR="0" lvl="0" indent="0" algn="l" defTabSz="914400" rtl="0" eaLnBrk="1" fontAlgn="auto" latinLnBrk="0" hangingPunct="1">
              <a:lnSpc>
                <a:spcPct val="100000"/>
              </a:lnSpc>
              <a:spcBef>
                <a:spcPts val="1059"/>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Is there a program you were unaware of that you would like to explore further for implementation or application in the state?</a:t>
            </a:r>
          </a:p>
          <a:p>
            <a:pPr marL="0" marR="0" lvl="0" indent="0" algn="l" defTabSz="914400" rtl="0" eaLnBrk="1" fontAlgn="auto" latinLnBrk="0" hangingPunct="1">
              <a:lnSpc>
                <a:spcPct val="100000"/>
              </a:lnSpc>
              <a:spcBef>
                <a:spcPts val="1059"/>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On which topics would you like additional information?</a:t>
            </a:r>
          </a:p>
          <a:p>
            <a:pPr marL="0" marR="0" lvl="0" indent="0" algn="l" defTabSz="914400" rtl="0" eaLnBrk="1" fontAlgn="auto" latinLnBrk="0" hangingPunct="1">
              <a:lnSpc>
                <a:spcPct val="100000"/>
              </a:lnSpc>
              <a:spcBef>
                <a:spcPts val="1059"/>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Times New Roman" panose="02020603050405020304" pitchFamily="18" charset="0"/>
              </a:rPr>
              <a:t>Other questions or areas to discuss? </a:t>
            </a:r>
          </a:p>
          <a:p>
            <a:pPr marL="0" marR="0" lvl="0" indent="0" algn="l" defTabSz="914400" rtl="0" eaLnBrk="1" fontAlgn="auto" latinLnBrk="0" hangingPunct="1">
              <a:lnSpc>
                <a:spcPct val="85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Tree>
    <p:extLst>
      <p:ext uri="{BB962C8B-B14F-4D97-AF65-F5344CB8AC3E}">
        <p14:creationId xmlns:p14="http://schemas.microsoft.com/office/powerpoint/2010/main" val="265826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hape 65"/>
          <p:cNvSpPr/>
          <p:nvPr/>
        </p:nvSpPr>
        <p:spPr>
          <a:xfrm>
            <a:off x="0" y="0"/>
            <a:ext cx="2057400" cy="6858000"/>
          </a:xfrm>
          <a:prstGeom prst="rect">
            <a:avLst/>
          </a:prstGeom>
          <a:solidFill>
            <a:srgbClr val="FFFFFF"/>
          </a:solidFill>
          <a:ln w="12700">
            <a:miter lim="400000"/>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800"/>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Shape 66"/>
          <p:cNvSpPr/>
          <p:nvPr/>
        </p:nvSpPr>
        <p:spPr>
          <a:xfrm>
            <a:off x="0" y="-17223"/>
            <a:ext cx="2057400" cy="6858001"/>
          </a:xfrm>
          <a:prstGeom prst="rect">
            <a:avLst/>
          </a:prstGeom>
          <a:solidFill>
            <a:srgbClr val="C30F18">
              <a:alpha val="56861"/>
            </a:srgbClr>
          </a:solidFill>
          <a:ln w="12700">
            <a:miter lim="400000"/>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sz="1800"/>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Shape 67"/>
          <p:cNvSpPr/>
          <p:nvPr/>
        </p:nvSpPr>
        <p:spPr>
          <a:xfrm rot="5400000">
            <a:off x="2075706" y="1046520"/>
            <a:ext cx="268289" cy="231776"/>
          </a:xfrm>
          <a:prstGeom prst="triangle">
            <a:avLst/>
          </a:prstGeom>
          <a:solidFill>
            <a:srgbClr val="D42914"/>
          </a:solidFill>
          <a:ln w="12700">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sz="1800">
                <a:solidFill>
                  <a:srgbClr val="FFFFFF"/>
                </a:solidFill>
              </a:defRPr>
            </a:pPr>
            <a:endParaRPr kumimoji="0"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Rectangle 3"/>
          <p:cNvSpPr/>
          <p:nvPr/>
        </p:nvSpPr>
        <p:spPr>
          <a:xfrm>
            <a:off x="-271981" y="3105834"/>
            <a:ext cx="2198739" cy="646331"/>
          </a:xfrm>
          <a:prstGeom prst="rect">
            <a:avLst/>
          </a:prstGeom>
        </p:spPr>
        <p:txBody>
          <a:bodyPr wrap="square">
            <a:spAutoFit/>
          </a:bodyPr>
          <a:lstStyle/>
          <a:p>
            <a:pPr marL="403433" marR="0" lvl="1"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Times New Roman" panose="02020603050405020304" pitchFamily="18" charset="0"/>
              </a:rPr>
              <a:t>CONTACT INFORMATION</a:t>
            </a: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Times New Roman" panose="02020603050405020304" pitchFamily="18" charset="0"/>
            </a:endParaRPr>
          </a:p>
        </p:txBody>
      </p:sp>
      <p:sp>
        <p:nvSpPr>
          <p:cNvPr id="7" name="Content Placeholder 2"/>
          <p:cNvSpPr txBox="1">
            <a:spLocks/>
          </p:cNvSpPr>
          <p:nvPr/>
        </p:nvSpPr>
        <p:spPr>
          <a:xfrm>
            <a:off x="2554322" y="966953"/>
            <a:ext cx="6352163" cy="1743635"/>
          </a:xfrm>
          <a:prstGeom prst="rect">
            <a:avLst/>
          </a:prstGeom>
        </p:spPr>
        <p:txBody>
          <a:bodyPr/>
          <a:lstStyle>
            <a:lvl1pPr marL="0" indent="0" algn="l" defTabSz="914400" rtl="0" eaLnBrk="1" latinLnBrk="0" hangingPunct="1">
              <a:lnSpc>
                <a:spcPct val="90000"/>
              </a:lnSpc>
              <a:spcBef>
                <a:spcPts val="9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233363" indent="-177800" algn="l" defTabSz="914400" rtl="0" eaLnBrk="1" latinLnBrk="0" hangingPunct="1">
              <a:lnSpc>
                <a:spcPct val="90000"/>
              </a:lnSpc>
              <a:spcBef>
                <a:spcPts val="600"/>
              </a:spcBef>
              <a:buClr>
                <a:schemeClr val="accent3"/>
              </a:buClr>
              <a:buFont typeface="Arial" panose="020B0604020202020204" pitchFamily="34" charset="0"/>
              <a:buChar char="•"/>
              <a:defRPr sz="1400" kern="1200">
                <a:solidFill>
                  <a:schemeClr val="tx1">
                    <a:lumMod val="75000"/>
                    <a:lumOff val="25000"/>
                  </a:schemeClr>
                </a:solidFill>
                <a:latin typeface="+mn-lt"/>
                <a:ea typeface="+mn-ea"/>
                <a:cs typeface="+mn-cs"/>
              </a:defRPr>
            </a:lvl2pPr>
            <a:lvl3pPr marL="515938" indent="-177800" algn="l" defTabSz="914400" rtl="0" eaLnBrk="1" latinLnBrk="0" hangingPunct="1">
              <a:lnSpc>
                <a:spcPct val="90000"/>
              </a:lnSpc>
              <a:spcBef>
                <a:spcPts val="0"/>
              </a:spcBef>
              <a:buClr>
                <a:schemeClr val="accent3"/>
              </a:buClr>
              <a:buFont typeface="Calibri" panose="020F0502020204030204" pitchFamily="34" charset="0"/>
              <a:buChar char="–"/>
              <a:defRPr sz="1200" kern="1200">
                <a:solidFill>
                  <a:schemeClr val="tx1">
                    <a:lumMod val="75000"/>
                    <a:lumOff val="25000"/>
                  </a:schemeClr>
                </a:solidFill>
                <a:latin typeface="+mn-lt"/>
                <a:ea typeface="+mn-ea"/>
                <a:cs typeface="+mn-cs"/>
              </a:defRPr>
            </a:lvl3pPr>
            <a:lvl4pPr marL="739775" indent="-177800" algn="l" defTabSz="914400" rtl="0" eaLnBrk="1" latinLnBrk="0" hangingPunct="1">
              <a:lnSpc>
                <a:spcPct val="90000"/>
              </a:lnSpc>
              <a:spcBef>
                <a:spcPts val="0"/>
              </a:spcBef>
              <a:buClr>
                <a:schemeClr val="accent3"/>
              </a:buClr>
              <a:buFont typeface="Calibri" panose="020F0502020204030204" pitchFamily="34" charset="0"/>
              <a:buChar char="»"/>
              <a:defRPr sz="1100" kern="1200">
                <a:solidFill>
                  <a:schemeClr val="tx1">
                    <a:lumMod val="75000"/>
                    <a:lumOff val="25000"/>
                  </a:schemeClr>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1400" kern="1200">
                <a:solidFill>
                  <a:srgbClr val="CC1A0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900"/>
              </a:spcBef>
              <a:spcAft>
                <a:spcPts val="0"/>
              </a:spcAft>
              <a:buClr>
                <a:srgbClr val="FF0000"/>
              </a:buClr>
              <a:buSzTx/>
              <a:buFont typeface="Arial" panose="020B0604020202020204" pitchFamily="34" charset="0"/>
              <a:buNone/>
              <a:tabLst/>
              <a:defRPr/>
            </a:pPr>
            <a:r>
              <a:rPr kumimoji="0" lang="en-US" altLang="en-US" sz="20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ＭＳ Ｐゴシック" panose="020B0600070205080204" pitchFamily="34" charset="-128"/>
                <a:cs typeface="Times New Roman" panose="02020603050405020304" pitchFamily="18" charset="0"/>
              </a:rPr>
              <a:t>Kristen Waters, </a:t>
            </a:r>
            <a:r>
              <a:rPr kumimoji="0" lang="en-US" altLang="en-US" sz="2000" b="0" i="1"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ＭＳ Ｐゴシック" panose="020B0600070205080204" pitchFamily="34" charset="-128"/>
                <a:cs typeface="Times New Roman" panose="02020603050405020304" pitchFamily="18" charset="0"/>
              </a:rPr>
              <a:t>Government Relations &amp; Community Integration Director</a:t>
            </a:r>
          </a:p>
          <a:p>
            <a:pPr marL="233363" marR="0" lvl="1" indent="-177800" algn="l" defTabSz="914400" rtl="0" eaLnBrk="1" fontAlgn="auto" latinLnBrk="0" hangingPunct="1">
              <a:lnSpc>
                <a:spcPct val="90000"/>
              </a:lnSpc>
              <a:spcBef>
                <a:spcPts val="600"/>
              </a:spcBef>
              <a:spcAft>
                <a:spcPts val="0"/>
              </a:spcAft>
              <a:buClr>
                <a:srgbClr val="FF0000"/>
              </a:buClr>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ＭＳ Ｐゴシック" panose="020B0600070205080204" pitchFamily="34" charset="-128"/>
                <a:cs typeface="Times New Roman" panose="02020603050405020304" pitchFamily="18" charset="0"/>
              </a:rPr>
              <a:t>Jackson, WY / Cheyenne WY</a:t>
            </a:r>
          </a:p>
          <a:p>
            <a:pPr marL="233363" marR="0" lvl="1" indent="-177800" algn="l" defTabSz="914400" rtl="0" eaLnBrk="1" fontAlgn="auto" latinLnBrk="0" hangingPunct="1">
              <a:lnSpc>
                <a:spcPct val="90000"/>
              </a:lnSpc>
              <a:spcBef>
                <a:spcPts val="600"/>
              </a:spcBef>
              <a:spcAft>
                <a:spcPts val="0"/>
              </a:spcAft>
              <a:buClr>
                <a:srgbClr val="FF0000"/>
              </a:buClr>
              <a:buSzTx/>
              <a:buFont typeface="Arial" panose="020B0604020202020204" pitchFamily="34" charset="0"/>
              <a:buChar char="♥"/>
              <a:tabLst/>
              <a:defRPr/>
            </a:pPr>
            <a:r>
              <a:rPr kumimoji="0" lang="en-US" altLang="en-US" sz="2000" b="0"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ＭＳ Ｐゴシック" panose="020B0600070205080204" pitchFamily="34" charset="-128"/>
                <a:cs typeface="Times New Roman" panose="02020603050405020304" pitchFamily="18" charset="0"/>
                <a:hlinkClick r:id="rId3"/>
              </a:rPr>
              <a:t>Kristen.Waters@heart</a:t>
            </a:r>
            <a:r>
              <a:rPr kumimoji="0" lang="en-US" altLang="en-US" sz="2000" b="0" i="0" u="none" strike="noStrike" kern="1200" cap="none" spc="0" normalizeH="0" baseline="0" noProof="0" err="1">
                <a:ln>
                  <a:noFill/>
                </a:ln>
                <a:solidFill>
                  <a:prstClr val="black">
                    <a:lumMod val="75000"/>
                    <a:lumOff val="25000"/>
                  </a:prstClr>
                </a:solidFill>
                <a:effectLst/>
                <a:uLnTx/>
                <a:uFillTx/>
                <a:latin typeface="Century Gothic" panose="020B0502020202020204" pitchFamily="34" charset="0"/>
                <a:ea typeface="ＭＳ Ｐゴシック" panose="020B0600070205080204" pitchFamily="34" charset="-128"/>
                <a:cs typeface="Times New Roman" panose="02020603050405020304" pitchFamily="18" charset="0"/>
                <a:hlinkClick r:id="rId3"/>
              </a:rPr>
              <a:t>.</a:t>
            </a:r>
            <a:r>
              <a:rPr kumimoji="0" lang="en-US" altLang="en-US" sz="2000" b="0"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ＭＳ Ｐゴシック" panose="020B0600070205080204" pitchFamily="34" charset="-128"/>
                <a:cs typeface="Times New Roman" panose="02020603050405020304" pitchFamily="18" charset="0"/>
                <a:hlinkClick r:id="rId3"/>
              </a:rPr>
              <a:t>org</a:t>
            </a:r>
            <a:endParaRPr kumimoji="0" lang="en-US" altLang="en-US" sz="2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ＭＳ Ｐゴシック" panose="020B0600070205080204" pitchFamily="34" charset="-128"/>
              <a:cs typeface="Times New Roman" panose="02020603050405020304" pitchFamily="18" charset="0"/>
            </a:endParaRPr>
          </a:p>
          <a:p>
            <a:pPr marL="233363" marR="0" lvl="1" indent="-177800" algn="l" defTabSz="914400" rtl="0" eaLnBrk="1" fontAlgn="auto" latinLnBrk="0" hangingPunct="1">
              <a:lnSpc>
                <a:spcPct val="90000"/>
              </a:lnSpc>
              <a:spcBef>
                <a:spcPts val="600"/>
              </a:spcBef>
              <a:spcAft>
                <a:spcPts val="0"/>
              </a:spcAft>
              <a:buClr>
                <a:srgbClr val="FF0000"/>
              </a:buClr>
              <a:buSzTx/>
              <a:buFont typeface="Arial" panose="020B0604020202020204" pitchFamily="34" charset="0"/>
              <a:buChar char="♥"/>
              <a:tabLst/>
              <a:defRPr/>
            </a:pPr>
            <a:endParaRPr kumimoji="0" lang="en-US" altLang="en-US"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0" marR="0" lvl="0" indent="0" algn="l" defTabSz="914400" rtl="0" eaLnBrk="1" fontAlgn="auto" latinLnBrk="0" hangingPunct="1">
              <a:lnSpc>
                <a:spcPct val="90000"/>
              </a:lnSpc>
              <a:spcBef>
                <a:spcPts val="900"/>
              </a:spcBef>
              <a:spcAft>
                <a:spcPts val="0"/>
              </a:spcAft>
              <a:buClr>
                <a:srgbClr val="FF0000"/>
              </a:buClr>
              <a:buSzTx/>
              <a:buFont typeface="Arial" panose="020B0604020202020204" pitchFamily="34" charset="0"/>
              <a:buNone/>
              <a:tabLst/>
              <a:defRPr/>
            </a:pPr>
            <a:r>
              <a:rPr kumimoji="0" lang="en-US" altLang="en-US" sz="20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ＭＳ Ｐゴシック" panose="020B0600070205080204" pitchFamily="34" charset="-128"/>
                <a:cs typeface="Times New Roman" panose="02020603050405020304" pitchFamily="18" charset="0"/>
              </a:rPr>
              <a:t>Debbie </a:t>
            </a:r>
            <a:r>
              <a:rPr kumimoji="0" lang="en-US" altLang="en-US" sz="2000" b="1" i="0"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ＭＳ Ｐゴシック" panose="020B0600070205080204" pitchFamily="34" charset="-128"/>
                <a:cs typeface="Times New Roman" panose="02020603050405020304" pitchFamily="18" charset="0"/>
              </a:rPr>
              <a:t>Hornor</a:t>
            </a:r>
            <a:r>
              <a:rPr kumimoji="0" lang="en-US" altLang="en-US" sz="2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ＭＳ Ｐゴシック" panose="020B0600070205080204" pitchFamily="34" charset="-128"/>
                <a:cs typeface="Times New Roman" panose="02020603050405020304" pitchFamily="18" charset="0"/>
              </a:rPr>
              <a:t>, </a:t>
            </a:r>
            <a:r>
              <a:rPr kumimoji="0" lang="en-US" altLang="en-US" sz="2000" b="0" i="1"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ＭＳ Ｐゴシック" panose="020B0600070205080204" pitchFamily="34" charset="-128"/>
                <a:cs typeface="Times New Roman" panose="02020603050405020304" pitchFamily="18" charset="0"/>
              </a:rPr>
              <a:t>Senior Vice President, Health Strategies, </a:t>
            </a:r>
            <a:r>
              <a:rPr kumimoji="0" lang="en-US" altLang="en-US" sz="2000" b="0" i="1" u="none" strike="noStrike" kern="1200" cap="none" spc="0" normalizeH="0" baseline="0" noProof="0" dirty="0" err="1">
                <a:ln>
                  <a:noFill/>
                </a:ln>
                <a:solidFill>
                  <a:prstClr val="black">
                    <a:lumMod val="75000"/>
                    <a:lumOff val="25000"/>
                  </a:prstClr>
                </a:solidFill>
                <a:effectLst/>
                <a:uLnTx/>
                <a:uFillTx/>
                <a:latin typeface="Century Gothic" panose="020B0502020202020204" pitchFamily="34" charset="0"/>
                <a:ea typeface="ＭＳ Ｐゴシック" panose="020B0600070205080204" pitchFamily="34" charset="-128"/>
                <a:cs typeface="Times New Roman" panose="02020603050405020304" pitchFamily="18" charset="0"/>
              </a:rPr>
              <a:t>SouthWest</a:t>
            </a:r>
            <a:r>
              <a:rPr kumimoji="0" lang="en-US" altLang="en-US" sz="2000" b="0" i="1"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ＭＳ Ｐゴシック" panose="020B0600070205080204" pitchFamily="34" charset="-128"/>
                <a:cs typeface="Times New Roman" panose="02020603050405020304" pitchFamily="18" charset="0"/>
              </a:rPr>
              <a:t> Affiliate</a:t>
            </a:r>
          </a:p>
          <a:p>
            <a:pPr marL="233363" marR="0" lvl="1" indent="-177800" algn="l" defTabSz="914400" rtl="0" eaLnBrk="1" fontAlgn="auto" latinLnBrk="0" hangingPunct="1">
              <a:lnSpc>
                <a:spcPct val="90000"/>
              </a:lnSpc>
              <a:spcBef>
                <a:spcPts val="600"/>
              </a:spcBef>
              <a:spcAft>
                <a:spcPts val="0"/>
              </a:spcAft>
              <a:buClr>
                <a:srgbClr val="FF0000"/>
              </a:buClr>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ＭＳ Ｐゴシック" panose="020B0600070205080204" pitchFamily="34" charset="-128"/>
                <a:cs typeface="Times New Roman" panose="02020603050405020304" pitchFamily="18" charset="0"/>
              </a:rPr>
              <a:t>Denver, CO</a:t>
            </a:r>
          </a:p>
          <a:p>
            <a:pPr marL="233363" marR="0" lvl="1" indent="-177800" algn="l" defTabSz="914400" rtl="0" eaLnBrk="1" fontAlgn="auto" latinLnBrk="0" hangingPunct="1">
              <a:lnSpc>
                <a:spcPct val="90000"/>
              </a:lnSpc>
              <a:spcBef>
                <a:spcPts val="600"/>
              </a:spcBef>
              <a:spcAft>
                <a:spcPts val="0"/>
              </a:spcAft>
              <a:buClr>
                <a:srgbClr val="FF0000"/>
              </a:buClr>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ＭＳ Ｐゴシック" panose="020B0600070205080204" pitchFamily="34" charset="-128"/>
                <a:cs typeface="Times New Roman" panose="02020603050405020304" pitchFamily="18" charset="0"/>
                <a:hlinkClick r:id="rId4"/>
              </a:rPr>
              <a:t>Debbie.Hornor@heart.org</a:t>
            </a:r>
            <a:endParaRPr kumimoji="0" lang="en-US" altLang="en-US" sz="2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ＭＳ Ｐゴシック" panose="020B0600070205080204" pitchFamily="34" charset="-128"/>
              <a:cs typeface="Times New Roman" panose="02020603050405020304" pitchFamily="18" charset="0"/>
            </a:endParaRPr>
          </a:p>
          <a:p>
            <a:pPr marL="403433" marR="0" lvl="1" indent="0" algn="l" defTabSz="914400" rtl="0" eaLnBrk="1" fontAlgn="auto" latinLnBrk="0" hangingPunct="1">
              <a:lnSpc>
                <a:spcPct val="90000"/>
              </a:lnSpc>
              <a:spcBef>
                <a:spcPts val="600"/>
              </a:spcBef>
              <a:spcAft>
                <a:spcPts val="0"/>
              </a:spcAft>
              <a:buClr>
                <a:srgbClr val="FF0000"/>
              </a:buClr>
              <a:buSzTx/>
              <a:buFont typeface="Arial" panose="020B0604020202020204" pitchFamily="34" charset="0"/>
              <a:buNone/>
              <a:tabLst/>
              <a:defRPr/>
            </a:pPr>
            <a:endParaRPr kumimoji="0" lang="en-US" altLang="en-US"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a:p>
            <a:pPr marL="233363" marR="0" lvl="1" indent="-177800" algn="l" defTabSz="914400" rtl="0" eaLnBrk="1" fontAlgn="auto" latinLnBrk="0" hangingPunct="1">
              <a:lnSpc>
                <a:spcPct val="90000"/>
              </a:lnSpc>
              <a:spcBef>
                <a:spcPts val="600"/>
              </a:spcBef>
              <a:spcAft>
                <a:spcPts val="0"/>
              </a:spcAft>
              <a:buClr>
                <a:srgbClr val="FF0000"/>
              </a:buClr>
              <a:buSzTx/>
              <a:buFont typeface="Arial" panose="020B0604020202020204" pitchFamily="34" charset="0"/>
              <a:buChar char="♥"/>
              <a:tabLst/>
              <a:defRPr/>
            </a:pPr>
            <a:endParaRPr kumimoji="0" lang="en-US" altLang="en-US" sz="20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endParaRPr>
          </a:p>
        </p:txBody>
      </p:sp>
      <p:pic>
        <p:nvPicPr>
          <p:cNvPr id="8"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4323" y="4609870"/>
            <a:ext cx="448235" cy="44823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4322" y="5183134"/>
            <a:ext cx="448235" cy="448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5"/>
          <p:cNvSpPr txBox="1">
            <a:spLocks noChangeArrowheads="1"/>
          </p:cNvSpPr>
          <p:nvPr/>
        </p:nvSpPr>
        <p:spPr bwMode="auto">
          <a:xfrm>
            <a:off x="2810507" y="4609992"/>
            <a:ext cx="4975412" cy="36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403433" marR="0" lvl="1" indent="0" algn="l" defTabSz="806867" rtl="0" eaLnBrk="0" fontAlgn="base" latinLnBrk="0" hangingPunct="0">
              <a:lnSpc>
                <a:spcPct val="100000"/>
              </a:lnSpc>
              <a:spcBef>
                <a:spcPct val="0"/>
              </a:spcBef>
              <a:spcAft>
                <a:spcPct val="0"/>
              </a:spcAft>
              <a:buClr>
                <a:srgbClr val="FF0000"/>
              </a:buClr>
              <a:buSzTx/>
              <a:buFont typeface="Arial" panose="020B0604020202020204" pitchFamily="34" charset="0"/>
              <a:buNone/>
              <a:tabLst/>
              <a:defRPr/>
            </a:pPr>
            <a:r>
              <a:rPr kumimoji="0" lang="en-US" altLang="en-US" sz="1765" b="0"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anose="020B0600070205080204" pitchFamily="34" charset="-128"/>
                <a:cs typeface="Arial" panose="020B0604020202020204" pitchFamily="34" charset="0"/>
              </a:rPr>
              <a:t>Facebook.com/</a:t>
            </a:r>
            <a:r>
              <a:rPr kumimoji="0" lang="en-US" altLang="en-US" sz="1765" b="0" i="0" u="none" strike="noStrike" kern="1200" cap="none" spc="0" normalizeH="0" baseline="0" noProof="0" dirty="0" err="1">
                <a:ln>
                  <a:noFill/>
                </a:ln>
                <a:solidFill>
                  <a:prstClr val="black"/>
                </a:solidFill>
                <a:effectLst/>
                <a:uLnTx/>
                <a:uFillTx/>
                <a:latin typeface="Century Gothic" panose="020B0502020202020204" pitchFamily="34" charset="0"/>
                <a:ea typeface="ＭＳ Ｐゴシック" panose="020B0600070205080204" pitchFamily="34" charset="-128"/>
                <a:cs typeface="Arial" panose="020B0604020202020204" pitchFamily="34" charset="0"/>
              </a:rPr>
              <a:t>ahawyoming</a:t>
            </a:r>
            <a:r>
              <a:rPr kumimoji="0" lang="en-US" altLang="en-US" sz="1765" b="0"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anose="020B0600070205080204" pitchFamily="34" charset="-128"/>
                <a:cs typeface="Arial" panose="020B0604020202020204" pitchFamily="34" charset="0"/>
              </a:rPr>
              <a:t>/</a:t>
            </a:r>
            <a:endParaRPr kumimoji="0" lang="en-US" altLang="en-US" sz="1588" b="0"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anose="020B0600070205080204" pitchFamily="34" charset="-128"/>
              <a:cs typeface="Arial" panose="020B0604020202020204" pitchFamily="34" charset="0"/>
            </a:endParaRPr>
          </a:p>
        </p:txBody>
      </p:sp>
      <p:sp>
        <p:nvSpPr>
          <p:cNvPr id="12" name="TextBox 9"/>
          <p:cNvSpPr txBox="1">
            <a:spLocks noChangeArrowheads="1"/>
          </p:cNvSpPr>
          <p:nvPr/>
        </p:nvSpPr>
        <p:spPr bwMode="auto">
          <a:xfrm>
            <a:off x="2920484" y="5237680"/>
            <a:ext cx="2554941" cy="36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403433" marR="0" lvl="1" indent="0" algn="l" defTabSz="806867" rtl="0" eaLnBrk="0" fontAlgn="base" latinLnBrk="0" hangingPunct="0">
              <a:lnSpc>
                <a:spcPct val="100000"/>
              </a:lnSpc>
              <a:spcBef>
                <a:spcPct val="0"/>
              </a:spcBef>
              <a:spcAft>
                <a:spcPct val="0"/>
              </a:spcAft>
              <a:buClr>
                <a:srgbClr val="FF0000"/>
              </a:buClr>
              <a:buSzTx/>
              <a:buFont typeface="Arial" panose="020B0604020202020204" pitchFamily="34" charset="0"/>
              <a:buNone/>
              <a:tabLst/>
              <a:defRPr/>
            </a:pPr>
            <a:r>
              <a:rPr kumimoji="0" lang="en-US" altLang="en-US" sz="1765"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en-US" altLang="en-US" sz="1765" b="0" i="0" u="none" strike="noStrike" kern="1200" cap="none" spc="0" normalizeH="0" baseline="0" noProof="0">
                <a:ln>
                  <a:noFill/>
                </a:ln>
                <a:solidFill>
                  <a:prstClr val="black"/>
                </a:solidFill>
                <a:effectLst/>
                <a:uLnTx/>
                <a:uFillTx/>
                <a:latin typeface="Century Gothic" panose="020B0502020202020204" pitchFamily="34" charset="0"/>
                <a:ea typeface="ＭＳ Ｐゴシック" panose="020B0600070205080204" pitchFamily="34" charset="-128"/>
                <a:cs typeface="Arial" panose="020B0604020202020204" pitchFamily="34" charset="0"/>
              </a:rPr>
              <a:t>heart_south</a:t>
            </a:r>
            <a:endParaRPr kumimoji="0" lang="en-US" altLang="en-US" sz="1765" b="0" i="0" u="none" strike="noStrike" kern="1200" cap="none" spc="0" normalizeH="0" baseline="0" noProof="0" dirty="0">
              <a:ln>
                <a:noFill/>
              </a:ln>
              <a:solidFill>
                <a:prstClr val="black"/>
              </a:solidFill>
              <a:effectLst/>
              <a:uLnTx/>
              <a:uFillTx/>
              <a:latin typeface="Century Gothic" panose="020B0502020202020204" pitchFamily="34" charset="0"/>
              <a:ea typeface="ＭＳ Ｐゴシック" panose="020B0600070205080204" pitchFamily="34" charset="-128"/>
              <a:cs typeface="Arial" panose="020B0604020202020204" pitchFamily="34" charset="0"/>
            </a:endParaRPr>
          </a:p>
        </p:txBody>
      </p:sp>
      <p:sp>
        <p:nvSpPr>
          <p:cNvPr id="13" name="Shape 67"/>
          <p:cNvSpPr/>
          <p:nvPr/>
        </p:nvSpPr>
        <p:spPr>
          <a:xfrm rot="5400000">
            <a:off x="2082974" y="2779645"/>
            <a:ext cx="268289" cy="231776"/>
          </a:xfrm>
          <a:prstGeom prst="triangle">
            <a:avLst/>
          </a:prstGeom>
          <a:solidFill>
            <a:srgbClr val="D42914"/>
          </a:solidFill>
          <a:ln w="12700">
            <a:miter lim="400000"/>
          </a:ln>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sz="1800">
                <a:solidFill>
                  <a:srgbClr val="FFFFFF"/>
                </a:solidFill>
              </a:defRPr>
            </a:pPr>
            <a:endParaRPr kumimoji="0"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633349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890"/>
            <a:ext cx="9144000" cy="7601773"/>
          </a:xfrm>
          <a:prstGeom prst="rect">
            <a:avLst/>
          </a:prstGeom>
        </p:spPr>
      </p:pic>
      <p:sp>
        <p:nvSpPr>
          <p:cNvPr id="3" name="TextBox 2">
            <a:extLst>
              <a:ext uri="{FF2B5EF4-FFF2-40B4-BE49-F238E27FC236}">
                <a16:creationId xmlns:a16="http://schemas.microsoft.com/office/drawing/2014/main" id="{6FA2F5F9-5864-42A3-ABAB-7FD847D2F040}"/>
              </a:ext>
            </a:extLst>
          </p:cNvPr>
          <p:cNvSpPr txBox="1"/>
          <p:nvPr/>
        </p:nvSpPr>
        <p:spPr>
          <a:xfrm>
            <a:off x="147783" y="3422429"/>
            <a:ext cx="8829962" cy="295465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rPr>
              <a:t>Q &amp; A</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Tree>
    <p:extLst>
      <p:ext uri="{BB962C8B-B14F-4D97-AF65-F5344CB8AC3E}">
        <p14:creationId xmlns:p14="http://schemas.microsoft.com/office/powerpoint/2010/main" val="175318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1883"/>
            <a:ext cx="9144000" cy="6858000"/>
          </a:xfrm>
          <a:prstGeom prst="rect">
            <a:avLst/>
          </a:prstGeom>
        </p:spPr>
      </p:pic>
      <p:sp>
        <p:nvSpPr>
          <p:cNvPr id="3" name="TextBox 2">
            <a:extLst>
              <a:ext uri="{FF2B5EF4-FFF2-40B4-BE49-F238E27FC236}">
                <a16:creationId xmlns:a16="http://schemas.microsoft.com/office/drawing/2014/main" id="{6FA2F5F9-5864-42A3-ABAB-7FD847D2F040}"/>
              </a:ext>
            </a:extLst>
          </p:cNvPr>
          <p:cNvSpPr txBox="1"/>
          <p:nvPr/>
        </p:nvSpPr>
        <p:spPr>
          <a:xfrm>
            <a:off x="147782" y="3126866"/>
            <a:ext cx="8839200" cy="1846659"/>
          </a:xfrm>
          <a:prstGeom prst="rect">
            <a:avLst/>
          </a:prstGeom>
          <a:noFill/>
        </p:spPr>
        <p:txBody>
          <a:bodyPr wrap="square" rtlCol="0">
            <a:spAutoFit/>
          </a:bodyPr>
          <a:lstStyle/>
          <a:p>
            <a:pPr lvl="0" algn="ctr" defTabSz="685800"/>
            <a:endParaRPr lang="en-US" sz="4000" dirty="0">
              <a:solidFill>
                <a:prstClr val="white"/>
              </a:solidFill>
              <a:latin typeface="Arial Black" panose="020B0A04020102020204" pitchFamily="34" charset="0"/>
              <a:cs typeface="Arial" panose="020B0604020202020204" pitchFamily="34" charset="0"/>
            </a:endParaRPr>
          </a:p>
          <a:p>
            <a:pPr lvl="0" algn="ctr" defTabSz="685800"/>
            <a:r>
              <a:rPr lang="en-US" sz="4000" dirty="0">
                <a:solidFill>
                  <a:prstClr val="white"/>
                </a:solidFill>
                <a:latin typeface="Arial Black" panose="020B0A04020102020204" pitchFamily="34" charset="0"/>
                <a:cs typeface="Arial" panose="020B0604020202020204" pitchFamily="34" charset="0"/>
              </a:rPr>
              <a:t>LUNCH</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BAED5D3A-7B74-4C77-912B-220B9E04DC4C}"/>
              </a:ext>
            </a:extLst>
          </p:cNvPr>
          <p:cNvSpPr txBox="1"/>
          <p:nvPr/>
        </p:nvSpPr>
        <p:spPr>
          <a:xfrm>
            <a:off x="166255" y="4225821"/>
            <a:ext cx="8802253" cy="147732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Resume at 12:25</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b="0" i="1" u="none" strike="noStrike" kern="1200" cap="none" spc="0" normalizeH="0" baseline="0" noProof="0" dirty="0">
              <a:ln>
                <a:noFill/>
              </a:ln>
              <a:solidFill>
                <a:prstClr val="white"/>
              </a:solidFill>
              <a:effectLst/>
              <a:uLnTx/>
              <a:uFillTx/>
              <a:latin typeface="Arial Black" panose="020B0A04020102020204" pitchFamily="34" charset="0"/>
              <a:ea typeface="+mn-ea"/>
              <a:cs typeface="Arial" panose="020B0604020202020204" pitchFamily="34" charset="0"/>
            </a:endParaRPr>
          </a:p>
        </p:txBody>
      </p:sp>
    </p:spTree>
    <p:extLst>
      <p:ext uri="{BB962C8B-B14F-4D97-AF65-F5344CB8AC3E}">
        <p14:creationId xmlns:p14="http://schemas.microsoft.com/office/powerpoint/2010/main" val="283745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6FA2F5F9-5864-42A3-ABAB-7FD847D2F040}"/>
              </a:ext>
            </a:extLst>
          </p:cNvPr>
          <p:cNvSpPr txBox="1"/>
          <p:nvPr/>
        </p:nvSpPr>
        <p:spPr>
          <a:xfrm>
            <a:off x="152400" y="2923666"/>
            <a:ext cx="8839200" cy="2831544"/>
          </a:xfrm>
          <a:prstGeom prst="rect">
            <a:avLst/>
          </a:prstGeom>
          <a:noFill/>
        </p:spPr>
        <p:txBody>
          <a:bodyPr wrap="square" rtlCol="0">
            <a:spAutoFit/>
          </a:bodyPr>
          <a:lstStyle/>
          <a:p>
            <a:pPr algn="ctr" defTabSz="685800"/>
            <a:r>
              <a:rPr lang="en-US" sz="3200" dirty="0">
                <a:solidFill>
                  <a:prstClr val="white"/>
                </a:solidFill>
                <a:latin typeface="Arial Black" panose="020B0A04020102020204" pitchFamily="34" charset="0"/>
                <a:cs typeface="Arial" panose="020B0604020202020204" pitchFamily="34" charset="0"/>
              </a:rPr>
              <a:t>AFTERNOON BREAKOUTS / </a:t>
            </a:r>
          </a:p>
          <a:p>
            <a:pPr algn="ctr" defTabSz="685800"/>
            <a:r>
              <a:rPr lang="en-US" sz="3200" dirty="0">
                <a:solidFill>
                  <a:prstClr val="white"/>
                </a:solidFill>
                <a:latin typeface="Arial Black" panose="020B0A04020102020204" pitchFamily="34" charset="0"/>
                <a:cs typeface="Arial" panose="020B0604020202020204" pitchFamily="34" charset="0"/>
              </a:rPr>
              <a:t>FACILITATED DISCUSSIONS</a:t>
            </a:r>
          </a:p>
          <a:p>
            <a:pPr algn="ctr" defTabSz="685800"/>
            <a:endParaRPr lang="en-US" sz="3200" dirty="0">
              <a:solidFill>
                <a:prstClr val="white"/>
              </a:solidFill>
              <a:latin typeface="Arial Black" panose="020B0A04020102020204" pitchFamily="34" charset="0"/>
              <a:cs typeface="Arial" panose="020B0604020202020204" pitchFamily="34" charset="0"/>
            </a:endParaRPr>
          </a:p>
          <a:p>
            <a:pPr algn="ctr" defTabSz="685800"/>
            <a:r>
              <a:rPr lang="en-US" sz="2800" dirty="0">
                <a:solidFill>
                  <a:prstClr val="white"/>
                </a:solidFill>
                <a:latin typeface="Arial Black" panose="020B0A04020102020204" pitchFamily="34" charset="0"/>
                <a:cs typeface="Arial" panose="020B0604020202020204" pitchFamily="34" charset="0"/>
              </a:rPr>
              <a:t>John Bartkus, PMP, CPF</a:t>
            </a:r>
          </a:p>
          <a:p>
            <a:pPr algn="ctr" defTabSz="685800"/>
            <a:r>
              <a:rPr lang="en-US" i="1" dirty="0">
                <a:solidFill>
                  <a:prstClr val="white"/>
                </a:solidFill>
                <a:latin typeface="Arial" panose="020B0604020202020204" pitchFamily="34" charset="0"/>
                <a:cs typeface="Arial" panose="020B0604020202020204" pitchFamily="34" charset="0"/>
              </a:rPr>
              <a:t>Principal Program Manager, Pensivia</a:t>
            </a:r>
          </a:p>
          <a:p>
            <a:pPr algn="ctr" defTabSz="685800"/>
            <a:endParaRPr lang="en-US" i="1" dirty="0">
              <a:solidFill>
                <a:prstClr val="white"/>
              </a:solidFill>
              <a:latin typeface="Arial Black" panose="020B0A04020102020204" pitchFamily="34" charset="0"/>
              <a:cs typeface="Arial" panose="020B0604020202020204" pitchFamily="34" charset="0"/>
            </a:endParaRPr>
          </a:p>
          <a:p>
            <a:pPr algn="ctr" defTabSz="685800"/>
            <a:endParaRPr lang="en-US" i="1" dirty="0">
              <a:solidFill>
                <a:prstClr val="white"/>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5559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B7DE0CF-8EDC-48F7-A3D0-D7EDBDCBBB4E}"/>
              </a:ext>
            </a:extLst>
          </p:cNvPr>
          <p:cNvPicPr>
            <a:picLocks noChangeAspect="1"/>
          </p:cNvPicPr>
          <p:nvPr/>
        </p:nvPicPr>
        <p:blipFill>
          <a:blip r:embed="rId3"/>
          <a:stretch>
            <a:fillRect/>
          </a:stretch>
        </p:blipFill>
        <p:spPr>
          <a:xfrm>
            <a:off x="393193" y="1009497"/>
            <a:ext cx="8466606" cy="3132736"/>
          </a:xfrm>
          <a:prstGeom prst="rect">
            <a:avLst/>
          </a:prstGeom>
        </p:spPr>
      </p:pic>
      <p:sp>
        <p:nvSpPr>
          <p:cNvPr id="9" name="Title 2"/>
          <p:cNvSpPr>
            <a:spLocks noGrp="1"/>
          </p:cNvSpPr>
          <p:nvPr>
            <p:ph type="title"/>
          </p:nvPr>
        </p:nvSpPr>
        <p:spPr>
          <a:xfrm>
            <a:off x="320040" y="78797"/>
            <a:ext cx="5705856" cy="578428"/>
          </a:xfrm>
        </p:spPr>
        <p:txBody>
          <a:bodyPr anchor="t">
            <a:normAutofit fontScale="90000"/>
          </a:bodyPr>
          <a:lstStyle/>
          <a:p>
            <a:pPr algn="l"/>
            <a:r>
              <a:rPr lang="en-US" sz="3600" dirty="0">
                <a:solidFill>
                  <a:schemeClr val="tx1">
                    <a:lumMod val="85000"/>
                    <a:lumOff val="15000"/>
                  </a:schemeClr>
                </a:solidFill>
                <a:effectLst>
                  <a:outerShdw blurRad="38100" dist="38100" dir="2700000" algn="tl">
                    <a:srgbClr val="000000">
                      <a:alpha val="43137"/>
                    </a:srgbClr>
                  </a:outerShdw>
                </a:effectLst>
                <a:latin typeface="+mn-lt"/>
              </a:rPr>
              <a:t>Suggested Workgroup Approach</a:t>
            </a:r>
          </a:p>
        </p:txBody>
      </p:sp>
    </p:spTree>
    <p:extLst>
      <p:ext uri="{BB962C8B-B14F-4D97-AF65-F5344CB8AC3E}">
        <p14:creationId xmlns:p14="http://schemas.microsoft.com/office/powerpoint/2010/main" val="2927700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1883"/>
            <a:ext cx="9144000" cy="6858000"/>
          </a:xfrm>
          <a:prstGeom prst="rect">
            <a:avLst/>
          </a:prstGeom>
        </p:spPr>
      </p:pic>
      <p:sp>
        <p:nvSpPr>
          <p:cNvPr id="3" name="TextBox 2">
            <a:extLst>
              <a:ext uri="{FF2B5EF4-FFF2-40B4-BE49-F238E27FC236}">
                <a16:creationId xmlns:a16="http://schemas.microsoft.com/office/drawing/2014/main" id="{6FA2F5F9-5864-42A3-ABAB-7FD847D2F040}"/>
              </a:ext>
            </a:extLst>
          </p:cNvPr>
          <p:cNvSpPr txBox="1"/>
          <p:nvPr/>
        </p:nvSpPr>
        <p:spPr>
          <a:xfrm>
            <a:off x="212435" y="3782646"/>
            <a:ext cx="8756073" cy="1938992"/>
          </a:xfrm>
          <a:prstGeom prst="rect">
            <a:avLst/>
          </a:prstGeom>
          <a:noFill/>
        </p:spPr>
        <p:txBody>
          <a:bodyPr wrap="square" rtlCol="0">
            <a:spAutoFit/>
          </a:bodyPr>
          <a:lstStyle/>
          <a:p>
            <a:pPr lvl="0" algn="ctr" defTabSz="685800"/>
            <a:r>
              <a:rPr lang="en-US" sz="3200" dirty="0">
                <a:solidFill>
                  <a:prstClr val="white"/>
                </a:solidFill>
                <a:latin typeface="Arial Black" panose="020B0A04020102020204" pitchFamily="34" charset="0"/>
                <a:cs typeface="Arial" panose="020B0604020202020204" pitchFamily="34" charset="0"/>
              </a:rPr>
              <a:t>A key focus for the day…</a:t>
            </a:r>
          </a:p>
          <a:p>
            <a:pPr lvl="0" algn="ctr" defTabSz="685800"/>
            <a:endParaRPr lang="en-US" sz="2800" i="1" dirty="0">
              <a:solidFill>
                <a:prstClr val="white"/>
              </a:solidFill>
              <a:latin typeface="Arial Black" panose="020B0A04020102020204" pitchFamily="34" charset="0"/>
              <a:cs typeface="Arial" panose="020B0604020202020204" pitchFamily="34" charset="0"/>
            </a:endParaRPr>
          </a:p>
          <a:p>
            <a:pPr lvl="0" algn="ctr" defTabSz="685800"/>
            <a:r>
              <a:rPr lang="en-US" sz="4400" dirty="0">
                <a:solidFill>
                  <a:prstClr val="white"/>
                </a:solidFill>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ALIGNMENT</a:t>
            </a:r>
            <a:endParaRPr lang="en-US" sz="28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defTabSz="685800"/>
            <a:endParaRPr lang="en-US" sz="1600" i="1" dirty="0">
              <a:solidFill>
                <a:prstClr val="white"/>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72670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B7DE0CF-8EDC-48F7-A3D0-D7EDBDCBBB4E}"/>
              </a:ext>
            </a:extLst>
          </p:cNvPr>
          <p:cNvPicPr>
            <a:picLocks noChangeAspect="1"/>
          </p:cNvPicPr>
          <p:nvPr/>
        </p:nvPicPr>
        <p:blipFill>
          <a:blip r:embed="rId3"/>
          <a:stretch>
            <a:fillRect/>
          </a:stretch>
        </p:blipFill>
        <p:spPr>
          <a:xfrm>
            <a:off x="249645" y="1552340"/>
            <a:ext cx="4627074" cy="1712067"/>
          </a:xfrm>
          <a:prstGeom prst="rect">
            <a:avLst/>
          </a:prstGeom>
        </p:spPr>
      </p:pic>
      <p:sp>
        <p:nvSpPr>
          <p:cNvPr id="9" name="Title 2"/>
          <p:cNvSpPr>
            <a:spLocks noGrp="1"/>
          </p:cNvSpPr>
          <p:nvPr>
            <p:ph type="title"/>
          </p:nvPr>
        </p:nvSpPr>
        <p:spPr>
          <a:xfrm>
            <a:off x="320040" y="78797"/>
            <a:ext cx="8503920" cy="578428"/>
          </a:xfrm>
        </p:spPr>
        <p:txBody>
          <a:bodyPr anchor="t">
            <a:normAutofit fontScale="90000"/>
          </a:bodyPr>
          <a:lstStyle/>
          <a:p>
            <a:pPr algn="l"/>
            <a:r>
              <a:rPr lang="en-US" sz="3600" dirty="0">
                <a:solidFill>
                  <a:schemeClr val="tx1">
                    <a:lumMod val="85000"/>
                    <a:lumOff val="15000"/>
                  </a:schemeClr>
                </a:solidFill>
                <a:effectLst>
                  <a:outerShdw blurRad="38100" dist="38100" dir="2700000" algn="tl">
                    <a:srgbClr val="000000">
                      <a:alpha val="43137"/>
                    </a:srgbClr>
                  </a:outerShdw>
                </a:effectLst>
                <a:latin typeface="+mn-lt"/>
              </a:rPr>
              <a:t>Use this Conversation </a:t>
            </a:r>
            <a:br>
              <a:rPr lang="en-US" sz="3600" dirty="0">
                <a:solidFill>
                  <a:schemeClr val="tx1">
                    <a:lumMod val="85000"/>
                    <a:lumOff val="15000"/>
                  </a:schemeClr>
                </a:solidFill>
                <a:effectLst>
                  <a:outerShdw blurRad="38100" dist="38100" dir="2700000" algn="tl">
                    <a:srgbClr val="000000">
                      <a:alpha val="43137"/>
                    </a:srgbClr>
                  </a:outerShdw>
                </a:effectLst>
                <a:latin typeface="+mn-lt"/>
              </a:rPr>
            </a:br>
            <a:r>
              <a:rPr lang="en-US" sz="3600" dirty="0">
                <a:solidFill>
                  <a:schemeClr val="tx1">
                    <a:lumMod val="85000"/>
                    <a:lumOff val="15000"/>
                  </a:schemeClr>
                </a:solidFill>
                <a:effectLst>
                  <a:outerShdw blurRad="38100" dist="38100" dir="2700000" algn="tl">
                    <a:srgbClr val="000000">
                      <a:alpha val="43137"/>
                    </a:srgbClr>
                  </a:outerShdw>
                </a:effectLst>
                <a:latin typeface="+mn-lt"/>
              </a:rPr>
              <a:t>as a Vehicle to </a:t>
            </a:r>
            <a:r>
              <a:rPr lang="en-US" sz="3600" u="sng" dirty="0">
                <a:solidFill>
                  <a:schemeClr val="tx1">
                    <a:lumMod val="85000"/>
                    <a:lumOff val="15000"/>
                  </a:schemeClr>
                </a:solidFill>
                <a:effectLst>
                  <a:outerShdw blurRad="38100" dist="38100" dir="2700000" algn="tl">
                    <a:srgbClr val="000000">
                      <a:alpha val="43137"/>
                    </a:srgbClr>
                  </a:outerShdw>
                </a:effectLst>
                <a:latin typeface="+mn-lt"/>
              </a:rPr>
              <a:t>Identify &amp; Cultivate Alignment</a:t>
            </a:r>
            <a:r>
              <a:rPr lang="en-US" sz="3600" dirty="0">
                <a:solidFill>
                  <a:schemeClr val="tx1">
                    <a:lumMod val="85000"/>
                    <a:lumOff val="15000"/>
                  </a:schemeClr>
                </a:solidFill>
                <a:effectLst>
                  <a:outerShdw blurRad="38100" dist="38100" dir="2700000" algn="tl">
                    <a:srgbClr val="000000">
                      <a:alpha val="43137"/>
                    </a:srgbClr>
                  </a:outerShdw>
                </a:effectLst>
                <a:latin typeface="+mn-lt"/>
              </a:rPr>
              <a:t>.</a:t>
            </a:r>
          </a:p>
        </p:txBody>
      </p:sp>
      <p:pic>
        <p:nvPicPr>
          <p:cNvPr id="4" name="Picture 3">
            <a:extLst>
              <a:ext uri="{FF2B5EF4-FFF2-40B4-BE49-F238E27FC236}">
                <a16:creationId xmlns:a16="http://schemas.microsoft.com/office/drawing/2014/main" id="{C983F2F9-F169-48DC-A59C-495C7BB64258}"/>
              </a:ext>
            </a:extLst>
          </p:cNvPr>
          <p:cNvPicPr>
            <a:picLocks noChangeAspect="1"/>
          </p:cNvPicPr>
          <p:nvPr/>
        </p:nvPicPr>
        <p:blipFill>
          <a:blip r:embed="rId4"/>
          <a:stretch>
            <a:fillRect/>
          </a:stretch>
        </p:blipFill>
        <p:spPr>
          <a:xfrm rot="289883">
            <a:off x="5511856" y="2180130"/>
            <a:ext cx="3213270" cy="4154115"/>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8711545A-591C-4D93-BB52-10A507F6C817}"/>
              </a:ext>
            </a:extLst>
          </p:cNvPr>
          <p:cNvPicPr>
            <a:picLocks noChangeAspect="1"/>
          </p:cNvPicPr>
          <p:nvPr/>
        </p:nvPicPr>
        <p:blipFill>
          <a:blip r:embed="rId5"/>
          <a:stretch>
            <a:fillRect/>
          </a:stretch>
        </p:blipFill>
        <p:spPr>
          <a:xfrm rot="1259969">
            <a:off x="3824613" y="3497741"/>
            <a:ext cx="2024077" cy="504829"/>
          </a:xfrm>
          <a:prstGeom prst="rect">
            <a:avLst/>
          </a:prstGeom>
        </p:spPr>
      </p:pic>
    </p:spTree>
    <p:extLst>
      <p:ext uri="{BB962C8B-B14F-4D97-AF65-F5344CB8AC3E}">
        <p14:creationId xmlns:p14="http://schemas.microsoft.com/office/powerpoint/2010/main" val="3470057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B7DE0CF-8EDC-48F7-A3D0-D7EDBDCBBB4E}"/>
              </a:ext>
            </a:extLst>
          </p:cNvPr>
          <p:cNvPicPr>
            <a:picLocks noChangeAspect="1"/>
          </p:cNvPicPr>
          <p:nvPr/>
        </p:nvPicPr>
        <p:blipFill>
          <a:blip r:embed="rId3"/>
          <a:stretch>
            <a:fillRect/>
          </a:stretch>
        </p:blipFill>
        <p:spPr>
          <a:xfrm>
            <a:off x="320040" y="1792603"/>
            <a:ext cx="3261651" cy="1206846"/>
          </a:xfrm>
          <a:prstGeom prst="rect">
            <a:avLst/>
          </a:prstGeom>
        </p:spPr>
      </p:pic>
      <p:sp>
        <p:nvSpPr>
          <p:cNvPr id="9" name="Title 2"/>
          <p:cNvSpPr>
            <a:spLocks noGrp="1"/>
          </p:cNvSpPr>
          <p:nvPr>
            <p:ph type="title"/>
          </p:nvPr>
        </p:nvSpPr>
        <p:spPr>
          <a:xfrm>
            <a:off x="201168" y="78796"/>
            <a:ext cx="3557016" cy="1091635"/>
          </a:xfrm>
        </p:spPr>
        <p:txBody>
          <a:bodyPr anchor="t">
            <a:normAutofit fontScale="90000"/>
          </a:bodyPr>
          <a:lstStyle/>
          <a:p>
            <a:pPr algn="l"/>
            <a:r>
              <a:rPr lang="en-US" sz="3600" dirty="0">
                <a:solidFill>
                  <a:schemeClr val="tx1">
                    <a:lumMod val="85000"/>
                    <a:lumOff val="15000"/>
                  </a:schemeClr>
                </a:solidFill>
                <a:effectLst>
                  <a:outerShdw blurRad="38100" dist="38100" dir="2700000" algn="tl">
                    <a:srgbClr val="000000">
                      <a:alpha val="43137"/>
                    </a:srgbClr>
                  </a:outerShdw>
                </a:effectLst>
                <a:latin typeface="+mn-lt"/>
              </a:rPr>
              <a:t>Capture Your Plan as a Group</a:t>
            </a:r>
          </a:p>
        </p:txBody>
      </p:sp>
      <p:pic>
        <p:nvPicPr>
          <p:cNvPr id="2" name="Picture 1">
            <a:extLst>
              <a:ext uri="{FF2B5EF4-FFF2-40B4-BE49-F238E27FC236}">
                <a16:creationId xmlns:a16="http://schemas.microsoft.com/office/drawing/2014/main" id="{178B5D84-C11F-4046-A440-4F36A1C43012}"/>
              </a:ext>
            </a:extLst>
          </p:cNvPr>
          <p:cNvPicPr>
            <a:picLocks noChangeAspect="1"/>
          </p:cNvPicPr>
          <p:nvPr/>
        </p:nvPicPr>
        <p:blipFill>
          <a:blip r:embed="rId4"/>
          <a:stretch>
            <a:fillRect/>
          </a:stretch>
        </p:blipFill>
        <p:spPr>
          <a:xfrm>
            <a:off x="3980569" y="144554"/>
            <a:ext cx="5081134" cy="6568891"/>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713D2A33-2DDC-47DE-B3CB-A5AE6B699ED4}"/>
                  </a:ext>
                </a:extLst>
              </p14:cNvPr>
              <p14:cNvContentPartPr/>
              <p14:nvPr/>
            </p14:nvContentPartPr>
            <p14:xfrm>
              <a:off x="2782368" y="2724768"/>
              <a:ext cx="2238480" cy="665640"/>
            </p14:xfrm>
          </p:contentPart>
        </mc:Choice>
        <mc:Fallback xmlns="">
          <p:pic>
            <p:nvPicPr>
              <p:cNvPr id="16" name="Ink 15">
                <a:extLst>
                  <a:ext uri="{FF2B5EF4-FFF2-40B4-BE49-F238E27FC236}">
                    <a16:creationId xmlns:a16="http://schemas.microsoft.com/office/drawing/2014/main" id="{713D2A33-2DDC-47DE-B3CB-A5AE6B699ED4}"/>
                  </a:ext>
                </a:extLst>
              </p:cNvPr>
              <p:cNvPicPr/>
              <p:nvPr/>
            </p:nvPicPr>
            <p:blipFill>
              <a:blip r:embed="rId6"/>
              <a:stretch>
                <a:fillRect/>
              </a:stretch>
            </p:blipFill>
            <p:spPr>
              <a:xfrm>
                <a:off x="2746728" y="2688768"/>
                <a:ext cx="2310120" cy="737280"/>
              </a:xfrm>
              <a:prstGeom prst="rect">
                <a:avLst/>
              </a:prstGeom>
            </p:spPr>
          </p:pic>
        </mc:Fallback>
      </mc:AlternateContent>
    </p:spTree>
    <p:extLst>
      <p:ext uri="{BB962C8B-B14F-4D97-AF65-F5344CB8AC3E}">
        <p14:creationId xmlns:p14="http://schemas.microsoft.com/office/powerpoint/2010/main" val="2836283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4D41760-D684-44BA-A15E-C025E6B7E8CF}"/>
              </a:ext>
            </a:extLst>
          </p:cNvPr>
          <p:cNvGraphicFramePr>
            <a:graphicFrameLocks noGrp="1"/>
          </p:cNvGraphicFramePr>
          <p:nvPr>
            <p:extLst>
              <p:ext uri="{D42A27DB-BD31-4B8C-83A1-F6EECF244321}">
                <p14:modId xmlns:p14="http://schemas.microsoft.com/office/powerpoint/2010/main" val="1655513248"/>
              </p:ext>
            </p:extLst>
          </p:nvPr>
        </p:nvGraphicFramePr>
        <p:xfrm>
          <a:off x="128587" y="94398"/>
          <a:ext cx="8886828" cy="6099187"/>
        </p:xfrm>
        <a:graphic>
          <a:graphicData uri="http://schemas.openxmlformats.org/drawingml/2006/table">
            <a:tbl>
              <a:tblPr firstRow="1" bandRow="1"/>
              <a:tblGrid>
                <a:gridCol w="2884216">
                  <a:extLst>
                    <a:ext uri="{9D8B030D-6E8A-4147-A177-3AD203B41FA5}">
                      <a16:colId xmlns:a16="http://schemas.microsoft.com/office/drawing/2014/main" val="3230824076"/>
                    </a:ext>
                  </a:extLst>
                </a:gridCol>
                <a:gridCol w="3056146">
                  <a:extLst>
                    <a:ext uri="{9D8B030D-6E8A-4147-A177-3AD203B41FA5}">
                      <a16:colId xmlns:a16="http://schemas.microsoft.com/office/drawing/2014/main" val="576301128"/>
                    </a:ext>
                  </a:extLst>
                </a:gridCol>
                <a:gridCol w="2946466">
                  <a:extLst>
                    <a:ext uri="{9D8B030D-6E8A-4147-A177-3AD203B41FA5}">
                      <a16:colId xmlns:a16="http://schemas.microsoft.com/office/drawing/2014/main" val="597589408"/>
                    </a:ext>
                  </a:extLst>
                </a:gridCol>
              </a:tblGrid>
              <a:tr h="1492661">
                <a:tc>
                  <a:txBody>
                    <a:bodyPr/>
                    <a:lstStyle/>
                    <a:p>
                      <a:pPr marL="0" marR="0" algn="ctr">
                        <a:lnSpc>
                          <a:spcPct val="100000"/>
                        </a:lnSpc>
                        <a:spcBef>
                          <a:spcPts val="0"/>
                        </a:spcBef>
                        <a:spcAft>
                          <a:spcPts val="0"/>
                        </a:spcAft>
                        <a:tabLst>
                          <a:tab pos="670560" algn="ctr"/>
                          <a:tab pos="1341120" algn="r"/>
                        </a:tabLst>
                      </a:pPr>
                      <a:r>
                        <a:rPr lang="en-US" sz="1800" b="1" kern="1200" dirty="0">
                          <a:solidFill>
                            <a:srgbClr val="000000"/>
                          </a:solidFill>
                          <a:effectLst>
                            <a:outerShdw blurRad="38100" dist="38100" dir="2700000" algn="tl">
                              <a:srgbClr val="000000">
                                <a:alpha val="43000"/>
                              </a:srgbClr>
                            </a:outerShdw>
                          </a:effectLst>
                          <a:latin typeface="Calibri" panose="020F0502020204030204" pitchFamily="34" charset="0"/>
                          <a:ea typeface="Times New Roman" panose="02020603050405020304" pitchFamily="18" charset="0"/>
                          <a:cs typeface="Calibri" panose="020F0502020204030204" pitchFamily="34" charset="0"/>
                        </a:rPr>
                        <a:t>	</a:t>
                      </a:r>
                      <a:r>
                        <a:rPr lang="en-US" sz="2800" b="1" kern="1200" dirty="0">
                          <a:solidFill>
                            <a:srgbClr val="000000"/>
                          </a:solidFill>
                          <a:effectLst>
                            <a:outerShdw blurRad="38100" dist="38100" dir="2700000" algn="tl">
                              <a:srgbClr val="000000">
                                <a:alpha val="43000"/>
                              </a:srgbClr>
                            </a:outerShdw>
                          </a:effectLst>
                          <a:latin typeface="Calibri" panose="020F0502020204030204" pitchFamily="34" charset="0"/>
                          <a:ea typeface="Times New Roman" panose="02020603050405020304" pitchFamily="18" charset="0"/>
                          <a:cs typeface="Calibri" panose="020F0502020204030204" pitchFamily="34" charset="0"/>
                        </a:rPr>
                        <a:t>1</a:t>
                      </a:r>
                      <a:r>
                        <a:rPr lang="en-US" sz="1800" b="1" kern="1200" dirty="0">
                          <a:solidFill>
                            <a:srgbClr val="000000"/>
                          </a:solidFill>
                          <a:effectLst>
                            <a:outerShdw blurRad="38100" dist="38100" dir="2700000" algn="tl">
                              <a:srgbClr val="000000">
                                <a:alpha val="43000"/>
                              </a:srgbClr>
                            </a:outerShdw>
                          </a:effectLst>
                          <a:latin typeface="Calibri" panose="020F0502020204030204" pitchFamily="34" charset="0"/>
                          <a:ea typeface="Times New Roman" panose="02020603050405020304" pitchFamily="18" charset="0"/>
                          <a:cs typeface="Calibri" panose="020F0502020204030204" pitchFamily="34"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pPr>
                      <a:r>
                        <a:rPr lang="en-US" sz="2400" b="1" kern="1200" cap="small"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Linking Communities </a:t>
                      </a:r>
                      <a:br>
                        <a:rPr lang="en-US" sz="2400" b="1" kern="1200" cap="small"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br>
                      <a:r>
                        <a:rPr lang="en-US" sz="2400" b="1" kern="1200" cap="small"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to Clinical Services</a:t>
                      </a:r>
                    </a:p>
                    <a:p>
                      <a:pPr marL="0" marR="0" algn="ctr">
                        <a:lnSpc>
                          <a:spcPct val="100000"/>
                        </a:lnSpc>
                        <a:spcBef>
                          <a:spcPts val="0"/>
                        </a:spcBef>
                        <a:spcAft>
                          <a:spcPts val="0"/>
                        </a:spcAft>
                      </a:pP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91012" marR="91012" marT="45506" marB="455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96B"/>
                    </a:solidFill>
                  </a:tcPr>
                </a:tc>
                <a:tc>
                  <a:txBody>
                    <a:bodyPr/>
                    <a:lstStyle/>
                    <a:p>
                      <a:pPr marL="0" marR="0" algn="ctr">
                        <a:lnSpc>
                          <a:spcPct val="100000"/>
                        </a:lnSpc>
                        <a:spcBef>
                          <a:spcPts val="0"/>
                        </a:spcBef>
                        <a:spcAft>
                          <a:spcPts val="0"/>
                        </a:spcAft>
                      </a:pPr>
                      <a:r>
                        <a:rPr lang="en-US" sz="2800" b="1" kern="1200" dirty="0">
                          <a:solidFill>
                            <a:srgbClr val="000000"/>
                          </a:solidFill>
                          <a:effectLst>
                            <a:outerShdw blurRad="38100" dist="38100" dir="2700000" algn="tl">
                              <a:srgbClr val="000000">
                                <a:alpha val="43000"/>
                              </a:srgbClr>
                            </a:outerShdw>
                          </a:effectLst>
                          <a:latin typeface="Calibri" panose="020F0502020204030204" pitchFamily="34" charset="0"/>
                          <a:ea typeface="Calibri" panose="020F0502020204030204" pitchFamily="34" charset="0"/>
                          <a:cs typeface="Calibri" panose="020F0502020204030204" pitchFamily="34" charset="0"/>
                        </a:rPr>
                        <a:t>2</a:t>
                      </a:r>
                    </a:p>
                    <a:p>
                      <a:pPr marL="0" marR="0" algn="ctr">
                        <a:lnSpc>
                          <a:spcPct val="100000"/>
                        </a:lnSpc>
                        <a:spcBef>
                          <a:spcPts val="0"/>
                        </a:spcBef>
                        <a:spcAft>
                          <a:spcPts val="0"/>
                        </a:spcAft>
                      </a:pPr>
                      <a:r>
                        <a:rPr lang="en-US" sz="2400" b="1" kern="1200" cap="small"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Hypertension Control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1012" marR="91012" marT="45506" marB="455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1B9AC"/>
                    </a:solidFill>
                  </a:tcPr>
                </a:tc>
                <a:tc>
                  <a:txBody>
                    <a:bodyPr/>
                    <a:lstStyle/>
                    <a:p>
                      <a:pPr marL="0" marR="0" algn="ctr">
                        <a:lnSpc>
                          <a:spcPct val="100000"/>
                        </a:lnSpc>
                        <a:spcBef>
                          <a:spcPts val="0"/>
                        </a:spcBef>
                        <a:spcAft>
                          <a:spcPts val="0"/>
                        </a:spcAft>
                      </a:pPr>
                      <a:r>
                        <a:rPr lang="en-US" sz="2800" b="1" kern="1200" dirty="0">
                          <a:solidFill>
                            <a:srgbClr val="000000"/>
                          </a:solidFill>
                          <a:effectLst>
                            <a:outerShdw blurRad="38100" dist="38100" dir="2700000" algn="tl">
                              <a:srgbClr val="000000">
                                <a:alpha val="43000"/>
                              </a:srgbClr>
                            </a:outerShdw>
                          </a:effectLst>
                          <a:latin typeface="Calibri" panose="020F0502020204030204" pitchFamily="34" charset="0"/>
                          <a:ea typeface="Times New Roman" panose="02020603050405020304" pitchFamily="18" charset="0"/>
                          <a:cs typeface="Calibri" panose="020F0502020204030204" pitchFamily="34" charset="0"/>
                        </a:rPr>
                        <a:t>3</a:t>
                      </a:r>
                      <a:endParaRPr lang="en-US" sz="2800" b="1" kern="1200" dirty="0">
                        <a:solidFill>
                          <a:srgbClr val="000000"/>
                        </a:solidFill>
                        <a:effectLst>
                          <a:outerShdw blurRad="38100" dist="38100" dir="2700000" algn="tl">
                            <a:srgbClr val="000000">
                              <a:alpha val="43000"/>
                            </a:srgbClr>
                          </a:outerShdw>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n-US" sz="2400" b="1" kern="1200" cap="small"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Tobacco Cessation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1012" marR="91012" marT="45506" marB="455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F9CC0"/>
                    </a:solidFill>
                  </a:tcPr>
                </a:tc>
                <a:extLst>
                  <a:ext uri="{0D108BD9-81ED-4DB2-BD59-A6C34878D82A}">
                    <a16:rowId xmlns:a16="http://schemas.microsoft.com/office/drawing/2014/main" val="2162281218"/>
                  </a:ext>
                </a:extLst>
              </a:tr>
              <a:tr h="1613341">
                <a:tc>
                  <a:txBody>
                    <a:bodyPr/>
                    <a:lstStyle/>
                    <a:p>
                      <a:pPr marL="0" marR="0" algn="ctr">
                        <a:lnSpc>
                          <a:spcPct val="100000"/>
                        </a:lnSpc>
                        <a:spcBef>
                          <a:spcPts val="0"/>
                        </a:spcBef>
                        <a:spcAft>
                          <a:spcPts val="0"/>
                        </a:spcAft>
                      </a:pPr>
                      <a:r>
                        <a:rPr lang="en-US"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Amanda Hubbard</a:t>
                      </a:r>
                      <a:br>
                        <a:rPr lang="en-US"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br>
                      <a:r>
                        <a:rPr lang="en-US" sz="2000" b="1"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Stevi</a:t>
                      </a:r>
                      <a:r>
                        <a:rPr lang="en-US"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r>
                        <a:rPr lang="en-US" sz="2000" b="1"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Sy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pPr>
                      <a:r>
                        <a:rPr lang="en-US"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John Clymer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pPr>
                      <a:r>
                        <a:rPr lang="en-US"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Jill Ceitlin</a:t>
                      </a:r>
                    </a:p>
                    <a:p>
                      <a:pPr marL="0" marR="0" algn="ctr">
                        <a:lnSpc>
                          <a:spcPct val="100000"/>
                        </a:lnSpc>
                        <a:spcBef>
                          <a:spcPts val="0"/>
                        </a:spcBef>
                        <a:spcAft>
                          <a:spcPts val="0"/>
                        </a:spcAft>
                      </a:pPr>
                      <a:r>
                        <a:rPr lang="en-US"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Julia Schneider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1012" marR="91012" marT="45506" marB="455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0C7"/>
                    </a:solidFill>
                  </a:tcPr>
                </a:tc>
                <a:tc>
                  <a:txBody>
                    <a:bodyPr/>
                    <a:lstStyle/>
                    <a:p>
                      <a:pPr marL="0" marR="0" algn="ctr">
                        <a:lnSpc>
                          <a:spcPct val="100000"/>
                        </a:lnSpc>
                        <a:spcBef>
                          <a:spcPts val="0"/>
                        </a:spcBef>
                        <a:spcAft>
                          <a:spcPts val="0"/>
                        </a:spcAft>
                      </a:pPr>
                      <a:r>
                        <a:rPr lang="en-US"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Hannah Herold</a:t>
                      </a:r>
                      <a:br>
                        <a:rPr lang="en-US"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br>
                      <a:r>
                        <a:rPr lang="en-US"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Melody </a:t>
                      </a:r>
                      <a:r>
                        <a:rPr lang="en-US" sz="2000" b="1"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Bowar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pPr>
                      <a:r>
                        <a:rPr lang="en-US"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April Wallace</a:t>
                      </a:r>
                    </a:p>
                    <a:p>
                      <a:pPr marL="0" marR="0" algn="ctr">
                        <a:lnSpc>
                          <a:spcPct val="100000"/>
                        </a:lnSpc>
                        <a:spcBef>
                          <a:spcPts val="0"/>
                        </a:spcBef>
                        <a:spcAft>
                          <a:spcPts val="0"/>
                        </a:spcAft>
                      </a:pPr>
                      <a:r>
                        <a:rPr lang="en-US" sz="2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Miriam Patanian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1012" marR="91012" marT="45506" marB="455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E0DB"/>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Kristen Waters</a:t>
                      </a:r>
                      <a:br>
                        <a:rPr lang="en-US"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br>
                      <a:r>
                        <a:rPr lang="en-US"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Nickola Bratton</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dirty="0">
                          <a:effectLst/>
                          <a:latin typeface="Calibri" panose="020F0502020204030204" pitchFamily="34" charset="0"/>
                          <a:ea typeface="Calibri" panose="020F0502020204030204" pitchFamily="34" charset="0"/>
                        </a:rPr>
                        <a:t>Joe </a:t>
                      </a:r>
                      <a:r>
                        <a:rPr lang="en-US" sz="2000" b="1" dirty="0" err="1">
                          <a:effectLst/>
                          <a:latin typeface="Calibri" panose="020F0502020204030204" pitchFamily="34" charset="0"/>
                          <a:ea typeface="Calibri" panose="020F0502020204030204" pitchFamily="34" charset="0"/>
                        </a:rPr>
                        <a:t>D’Eufemia</a:t>
                      </a:r>
                      <a:br>
                        <a:rPr lang="en-US"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br>
                      <a:r>
                        <a:rPr lang="en-US" sz="2000" b="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Julie Harvill</a:t>
                      </a:r>
                      <a:br>
                        <a:rPr lang="en-US" sz="2000" b="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br>
                      <a:r>
                        <a:rPr lang="en-US" sz="2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Robin Rinker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1012" marR="91012" marT="45506" marB="455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8D5E2"/>
                    </a:solidFill>
                  </a:tcPr>
                </a:tc>
                <a:extLst>
                  <a:ext uri="{0D108BD9-81ED-4DB2-BD59-A6C34878D82A}">
                    <a16:rowId xmlns:a16="http://schemas.microsoft.com/office/drawing/2014/main" val="1392689065"/>
                  </a:ext>
                </a:extLst>
              </a:tr>
              <a:tr h="2991514">
                <a:tc>
                  <a:txBody>
                    <a:bodyPr/>
                    <a:lstStyle/>
                    <a:p>
                      <a:pPr marL="0" marR="0" algn="ctr">
                        <a:lnSpc>
                          <a:spcPct val="100000"/>
                        </a:lnSpc>
                        <a:spcBef>
                          <a:spcPts val="0"/>
                        </a:spcBef>
                        <a:spcAft>
                          <a:spcPts val="0"/>
                        </a:spcAft>
                      </a:pP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91012" marR="91012" marT="45506" marB="455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0C7"/>
                    </a:solidFill>
                  </a:tcPr>
                </a:tc>
                <a:tc>
                  <a:txBody>
                    <a:bodyPr/>
                    <a:lstStyle/>
                    <a:p>
                      <a:pPr marL="0" marR="0" algn="ctr">
                        <a:lnSpc>
                          <a:spcPct val="100000"/>
                        </a:lnSpc>
                        <a:spcBef>
                          <a:spcPts val="0"/>
                        </a:spcBef>
                        <a:spcAft>
                          <a:spcPts val="0"/>
                        </a:spcAft>
                      </a:pP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91012" marR="91012" marT="45506" marB="455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E0DB"/>
                    </a:solidFill>
                  </a:tcPr>
                </a:tc>
                <a:tc>
                  <a:txBody>
                    <a:bodyPr/>
                    <a:lstStyle/>
                    <a:p>
                      <a:pPr marL="0" marR="0" algn="ctr">
                        <a:lnSpc>
                          <a:spcPct val="100000"/>
                        </a:lnSpc>
                        <a:spcBef>
                          <a:spcPts val="0"/>
                        </a:spcBef>
                        <a:spcAft>
                          <a:spcPts val="0"/>
                        </a:spcAft>
                      </a:pP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91012" marR="91012" marT="45506" marB="455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8D5E2"/>
                    </a:solidFill>
                  </a:tcPr>
                </a:tc>
                <a:extLst>
                  <a:ext uri="{0D108BD9-81ED-4DB2-BD59-A6C34878D82A}">
                    <a16:rowId xmlns:a16="http://schemas.microsoft.com/office/drawing/2014/main" val="3979384427"/>
                  </a:ext>
                </a:extLst>
              </a:tr>
            </a:tbl>
          </a:graphicData>
        </a:graphic>
      </p:graphicFrame>
      <p:sp>
        <p:nvSpPr>
          <p:cNvPr id="6" name="TextBox 5">
            <a:extLst>
              <a:ext uri="{FF2B5EF4-FFF2-40B4-BE49-F238E27FC236}">
                <a16:creationId xmlns:a16="http://schemas.microsoft.com/office/drawing/2014/main" id="{6F078975-3D31-4BE2-8A19-2660A2EAA42F}"/>
              </a:ext>
            </a:extLst>
          </p:cNvPr>
          <p:cNvSpPr txBox="1"/>
          <p:nvPr/>
        </p:nvSpPr>
        <p:spPr>
          <a:xfrm>
            <a:off x="128587" y="6297403"/>
            <a:ext cx="8886828" cy="461665"/>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Group Report Outs start in main meeting room at 2:15pm</a:t>
            </a:r>
          </a:p>
        </p:txBody>
      </p:sp>
      <p:sp>
        <p:nvSpPr>
          <p:cNvPr id="2" name="TextBox 1">
            <a:extLst>
              <a:ext uri="{FF2B5EF4-FFF2-40B4-BE49-F238E27FC236}">
                <a16:creationId xmlns:a16="http://schemas.microsoft.com/office/drawing/2014/main" id="{FB1F8F6D-8885-4CBD-A481-CFA8274D077E}"/>
              </a:ext>
            </a:extLst>
          </p:cNvPr>
          <p:cNvSpPr txBox="1"/>
          <p:nvPr/>
        </p:nvSpPr>
        <p:spPr>
          <a:xfrm>
            <a:off x="146307" y="3619747"/>
            <a:ext cx="2340864" cy="2246769"/>
          </a:xfrm>
          <a:prstGeom prst="rect">
            <a:avLst/>
          </a:prstGeom>
          <a:noFill/>
        </p:spPr>
        <p:txBody>
          <a:bodyPr wrap="square" rtlCol="0">
            <a:spAutoFit/>
          </a:bodyPr>
          <a:lstStyle/>
          <a:p>
            <a:pPr marL="576263"/>
            <a:r>
              <a:rPr lang="en-US" sz="2800" b="1" dirty="0">
                <a:solidFill>
                  <a:srgbClr val="0000FF"/>
                </a:solidFill>
                <a:latin typeface="Calibri" panose="020F0502020204030204" pitchFamily="34" charset="0"/>
                <a:ea typeface="Calibri" panose="020F0502020204030204" pitchFamily="34" charset="0"/>
                <a:cs typeface="Times New Roman" panose="02020603050405020304" pitchFamily="18" charset="0"/>
              </a:rPr>
              <a:t>M</a:t>
            </a:r>
            <a:r>
              <a:rPr lang="en-US" sz="2800" dirty="0">
                <a:solidFill>
                  <a:srgbClr val="0000FF"/>
                </a:solidFill>
                <a:latin typeface="Calibri" panose="020F0502020204030204" pitchFamily="34" charset="0"/>
                <a:ea typeface="Calibri" panose="020F0502020204030204" pitchFamily="34" charset="0"/>
                <a:cs typeface="Times New Roman" panose="02020603050405020304" pitchFamily="18" charset="0"/>
              </a:rPr>
              <a:t>eeting</a:t>
            </a:r>
          </a:p>
          <a:p>
            <a:pPr marL="576263"/>
            <a:r>
              <a:rPr lang="en-US" sz="2800" b="1" dirty="0">
                <a:solidFill>
                  <a:srgbClr val="0000FF"/>
                </a:solidFill>
                <a:latin typeface="Calibri" panose="020F0502020204030204" pitchFamily="34" charset="0"/>
                <a:ea typeface="Calibri" panose="020F0502020204030204" pitchFamily="34" charset="0"/>
                <a:cs typeface="Times New Roman" panose="02020603050405020304" pitchFamily="18" charset="0"/>
              </a:rPr>
              <a:t>P</a:t>
            </a:r>
            <a:r>
              <a:rPr lang="en-US" sz="2800" dirty="0">
                <a:solidFill>
                  <a:srgbClr val="0000FF"/>
                </a:solidFill>
                <a:latin typeface="Calibri" panose="020F0502020204030204" pitchFamily="34" charset="0"/>
                <a:ea typeface="Calibri" panose="020F0502020204030204" pitchFamily="34" charset="0"/>
                <a:cs typeface="Times New Roman" panose="02020603050405020304" pitchFamily="18" charset="0"/>
              </a:rPr>
              <a:t>lace</a:t>
            </a:r>
          </a:p>
          <a:p>
            <a:pPr marL="576263"/>
            <a:r>
              <a:rPr lang="en-US" sz="2800" b="1" dirty="0">
                <a:solidFill>
                  <a:srgbClr val="0000FF"/>
                </a:solidFill>
                <a:latin typeface="Calibri" panose="020F0502020204030204" pitchFamily="34" charset="0"/>
                <a:ea typeface="Calibri" panose="020F0502020204030204" pitchFamily="34" charset="0"/>
                <a:cs typeface="Times New Roman" panose="02020603050405020304" pitchFamily="18" charset="0"/>
              </a:rPr>
              <a:t>O</a:t>
            </a:r>
            <a:r>
              <a:rPr lang="en-US" sz="2800" dirty="0">
                <a:solidFill>
                  <a:srgbClr val="0000FF"/>
                </a:solidFill>
                <a:latin typeface="Calibri" panose="020F0502020204030204" pitchFamily="34" charset="0"/>
                <a:ea typeface="Calibri" panose="020F0502020204030204" pitchFamily="34" charset="0"/>
                <a:cs typeface="Times New Roman" panose="02020603050405020304" pitchFamily="18" charset="0"/>
              </a:rPr>
              <a:t>f</a:t>
            </a:r>
          </a:p>
          <a:p>
            <a:pPr marL="576263"/>
            <a:r>
              <a:rPr lang="en-US" sz="2800" b="1" dirty="0">
                <a:solidFill>
                  <a:srgbClr val="0000FF"/>
                </a:solidFill>
                <a:latin typeface="Calibri" panose="020F0502020204030204" pitchFamily="34" charset="0"/>
                <a:ea typeface="Calibri" panose="020F0502020204030204" pitchFamily="34" charset="0"/>
                <a:cs typeface="Times New Roman" panose="02020603050405020304" pitchFamily="18" charset="0"/>
              </a:rPr>
              <a:t>M</a:t>
            </a:r>
            <a:r>
              <a:rPr lang="en-US" sz="2800" dirty="0">
                <a:solidFill>
                  <a:srgbClr val="0000FF"/>
                </a:solidFill>
                <a:latin typeface="Calibri" panose="020F0502020204030204" pitchFamily="34" charset="0"/>
                <a:ea typeface="Calibri" panose="020F0502020204030204" pitchFamily="34" charset="0"/>
                <a:cs typeface="Times New Roman" panose="02020603050405020304" pitchFamily="18" charset="0"/>
              </a:rPr>
              <a:t>overs &amp;</a:t>
            </a:r>
          </a:p>
          <a:p>
            <a:pPr marL="576263"/>
            <a:r>
              <a:rPr lang="en-US" sz="2800" b="1" dirty="0">
                <a:solidFill>
                  <a:srgbClr val="0000FF"/>
                </a:solidFill>
                <a:latin typeface="Calibri" panose="020F0502020204030204" pitchFamily="34" charset="0"/>
                <a:ea typeface="Calibri" panose="020F0502020204030204" pitchFamily="34" charset="0"/>
                <a:cs typeface="Times New Roman" panose="02020603050405020304" pitchFamily="18" charset="0"/>
              </a:rPr>
              <a:t>S</a:t>
            </a:r>
            <a:r>
              <a:rPr lang="en-US" sz="2800" dirty="0">
                <a:solidFill>
                  <a:srgbClr val="0000FF"/>
                </a:solidFill>
                <a:latin typeface="Calibri" panose="020F0502020204030204" pitchFamily="34" charset="0"/>
                <a:ea typeface="Calibri" panose="020F0502020204030204" pitchFamily="34" charset="0"/>
                <a:cs typeface="Times New Roman" panose="02020603050405020304" pitchFamily="18" charset="0"/>
              </a:rPr>
              <a:t>hakers</a:t>
            </a:r>
            <a:endParaRPr lang="en-US" sz="2800" dirty="0">
              <a:solidFill>
                <a:srgbClr val="0000FF"/>
              </a:solidFill>
            </a:endParaRPr>
          </a:p>
        </p:txBody>
      </p:sp>
      <p:sp>
        <p:nvSpPr>
          <p:cNvPr id="7" name="TextBox 6">
            <a:extLst>
              <a:ext uri="{FF2B5EF4-FFF2-40B4-BE49-F238E27FC236}">
                <a16:creationId xmlns:a16="http://schemas.microsoft.com/office/drawing/2014/main" id="{E770CE70-F361-4611-90FF-CD50DA909045}"/>
              </a:ext>
            </a:extLst>
          </p:cNvPr>
          <p:cNvSpPr txBox="1"/>
          <p:nvPr/>
        </p:nvSpPr>
        <p:spPr>
          <a:xfrm>
            <a:off x="0" y="3204359"/>
            <a:ext cx="2888935" cy="584775"/>
          </a:xfrm>
          <a:prstGeom prst="rect">
            <a:avLst/>
          </a:prstGeom>
          <a:noFill/>
        </p:spPr>
        <p:txBody>
          <a:bodyPr wrap="square" rtlCol="0">
            <a:spAutoFit/>
          </a:bodyPr>
          <a:lstStyle/>
          <a:p>
            <a:pPr algn="ctr"/>
            <a:r>
              <a:rPr lang="en-US" sz="3200" b="1" dirty="0">
                <a:latin typeface="Calibri" panose="020F0502020204030204" pitchFamily="34" charset="0"/>
                <a:ea typeface="Calibri" panose="020F0502020204030204" pitchFamily="34" charset="0"/>
                <a:cs typeface="Times New Roman" panose="02020603050405020304" pitchFamily="18" charset="0"/>
              </a:rPr>
              <a:t>MPOMSH</a:t>
            </a:r>
            <a:endParaRPr lang="en-US" dirty="0"/>
          </a:p>
        </p:txBody>
      </p:sp>
      <p:sp>
        <p:nvSpPr>
          <p:cNvPr id="8" name="TextBox 7">
            <a:extLst>
              <a:ext uri="{FF2B5EF4-FFF2-40B4-BE49-F238E27FC236}">
                <a16:creationId xmlns:a16="http://schemas.microsoft.com/office/drawing/2014/main" id="{B2080295-FF08-49BD-8EB1-228BC1E12EDF}"/>
              </a:ext>
            </a:extLst>
          </p:cNvPr>
          <p:cNvSpPr txBox="1"/>
          <p:nvPr/>
        </p:nvSpPr>
        <p:spPr>
          <a:xfrm>
            <a:off x="2633478" y="3619747"/>
            <a:ext cx="3187642" cy="2677656"/>
          </a:xfrm>
          <a:prstGeom prst="rect">
            <a:avLst/>
          </a:prstGeom>
          <a:noFill/>
        </p:spPr>
        <p:txBody>
          <a:bodyPr wrap="square" rtlCol="0">
            <a:spAutoFit/>
          </a:bodyPr>
          <a:lstStyle/>
          <a:p>
            <a:pPr marL="576263"/>
            <a:r>
              <a:rPr lang="en-US" sz="2800" b="1" dirty="0">
                <a:solidFill>
                  <a:srgbClr val="0000FF"/>
                </a:solidFill>
                <a:latin typeface="Calibri" panose="020F0502020204030204" pitchFamily="34" charset="0"/>
                <a:ea typeface="Calibri" panose="020F0502020204030204" pitchFamily="34" charset="0"/>
                <a:cs typeface="Times New Roman" panose="02020603050405020304" pitchFamily="18" charset="0"/>
              </a:rPr>
              <a:t>C</a:t>
            </a:r>
            <a:r>
              <a:rPr lang="en-US" sz="2800" dirty="0">
                <a:solidFill>
                  <a:srgbClr val="0000FF"/>
                </a:solidFill>
                <a:latin typeface="Calibri" panose="020F0502020204030204" pitchFamily="34" charset="0"/>
                <a:ea typeface="Calibri" panose="020F0502020204030204" pitchFamily="34" charset="0"/>
                <a:cs typeface="Times New Roman" panose="02020603050405020304" pitchFamily="18" charset="0"/>
              </a:rPr>
              <a:t>onversations</a:t>
            </a:r>
          </a:p>
          <a:p>
            <a:pPr marL="576263"/>
            <a:r>
              <a:rPr lang="en-US" sz="2800" b="1" dirty="0">
                <a:solidFill>
                  <a:srgbClr val="0000FF"/>
                </a:solidFill>
                <a:latin typeface="Calibri" panose="020F0502020204030204" pitchFamily="34" charset="0"/>
                <a:ea typeface="Calibri" panose="020F0502020204030204" pitchFamily="34" charset="0"/>
                <a:cs typeface="Times New Roman" panose="02020603050405020304" pitchFamily="18" charset="0"/>
              </a:rPr>
              <a:t>T</a:t>
            </a:r>
            <a:r>
              <a:rPr lang="en-US" sz="2800" dirty="0">
                <a:solidFill>
                  <a:srgbClr val="0000FF"/>
                </a:solidFill>
                <a:latin typeface="Calibri" panose="020F0502020204030204" pitchFamily="34" charset="0"/>
                <a:ea typeface="Calibri" panose="020F0502020204030204" pitchFamily="34" charset="0"/>
                <a:cs typeface="Times New Roman" panose="02020603050405020304" pitchFamily="18" charset="0"/>
              </a:rPr>
              <a:t>o</a:t>
            </a:r>
          </a:p>
          <a:p>
            <a:pPr marL="576263"/>
            <a:r>
              <a:rPr lang="en-US" sz="2800" b="1" dirty="0">
                <a:solidFill>
                  <a:srgbClr val="0000FF"/>
                </a:solidFill>
                <a:latin typeface="Calibri" panose="020F0502020204030204" pitchFamily="34" charset="0"/>
                <a:ea typeface="Calibri" panose="020F0502020204030204" pitchFamily="34" charset="0"/>
                <a:cs typeface="Times New Roman" panose="02020603050405020304" pitchFamily="18" charset="0"/>
              </a:rPr>
              <a:t>B</a:t>
            </a:r>
            <a:r>
              <a:rPr lang="en-US" sz="2800" dirty="0">
                <a:solidFill>
                  <a:srgbClr val="0000FF"/>
                </a:solidFill>
                <a:latin typeface="Calibri" panose="020F0502020204030204" pitchFamily="34" charset="0"/>
                <a:ea typeface="Calibri" panose="020F0502020204030204" pitchFamily="34" charset="0"/>
                <a:cs typeface="Times New Roman" panose="02020603050405020304" pitchFamily="18" charset="0"/>
              </a:rPr>
              <a:t>low</a:t>
            </a:r>
          </a:p>
          <a:p>
            <a:pPr marL="576263"/>
            <a:r>
              <a:rPr lang="en-US" sz="2800" b="1" dirty="0">
                <a:solidFill>
                  <a:srgbClr val="0000FF"/>
                </a:solidFill>
                <a:latin typeface="Calibri" panose="020F0502020204030204" pitchFamily="34" charset="0"/>
                <a:ea typeface="Calibri" panose="020F0502020204030204" pitchFamily="34" charset="0"/>
                <a:cs typeface="Times New Roman" panose="02020603050405020304" pitchFamily="18" charset="0"/>
              </a:rPr>
              <a:t>Y</a:t>
            </a:r>
            <a:r>
              <a:rPr lang="en-US" sz="2800" dirty="0">
                <a:solidFill>
                  <a:srgbClr val="0000FF"/>
                </a:solidFill>
                <a:latin typeface="Calibri" panose="020F0502020204030204" pitchFamily="34" charset="0"/>
                <a:ea typeface="Calibri" panose="020F0502020204030204" pitchFamily="34" charset="0"/>
                <a:cs typeface="Times New Roman" panose="02020603050405020304" pitchFamily="18" charset="0"/>
              </a:rPr>
              <a:t>our</a:t>
            </a:r>
          </a:p>
          <a:p>
            <a:pPr marL="576263"/>
            <a:r>
              <a:rPr lang="en-US" sz="2800" b="1" dirty="0">
                <a:solidFill>
                  <a:srgbClr val="0000FF"/>
                </a:solidFill>
                <a:latin typeface="Calibri" panose="020F0502020204030204" pitchFamily="34" charset="0"/>
                <a:ea typeface="Calibri" panose="020F0502020204030204" pitchFamily="34" charset="0"/>
                <a:cs typeface="Times New Roman" panose="02020603050405020304" pitchFamily="18" charset="0"/>
              </a:rPr>
              <a:t>S</a:t>
            </a:r>
            <a:r>
              <a:rPr lang="en-US" sz="2800" dirty="0">
                <a:solidFill>
                  <a:srgbClr val="0000FF"/>
                </a:solidFill>
                <a:latin typeface="Calibri" panose="020F0502020204030204" pitchFamily="34" charset="0"/>
                <a:ea typeface="Calibri" panose="020F0502020204030204" pitchFamily="34" charset="0"/>
                <a:cs typeface="Times New Roman" panose="02020603050405020304" pitchFamily="18" charset="0"/>
              </a:rPr>
              <a:t>ocks</a:t>
            </a:r>
          </a:p>
          <a:p>
            <a:pPr marL="576263"/>
            <a:r>
              <a:rPr lang="en-US" sz="2800" b="1" dirty="0">
                <a:solidFill>
                  <a:srgbClr val="0000FF"/>
                </a:solidFill>
                <a:latin typeface="Calibri" panose="020F0502020204030204" pitchFamily="34" charset="0"/>
                <a:ea typeface="Calibri" panose="020F0502020204030204" pitchFamily="34" charset="0"/>
                <a:cs typeface="Times New Roman" panose="02020603050405020304" pitchFamily="18" charset="0"/>
              </a:rPr>
              <a:t>O</a:t>
            </a:r>
            <a:r>
              <a:rPr lang="en-US" sz="2800" dirty="0">
                <a:solidFill>
                  <a:srgbClr val="0000FF"/>
                </a:solidFill>
                <a:latin typeface="Calibri" panose="020F0502020204030204" pitchFamily="34" charset="0"/>
                <a:ea typeface="Calibri" panose="020F0502020204030204" pitchFamily="34" charset="0"/>
                <a:cs typeface="Times New Roman" panose="02020603050405020304" pitchFamily="18" charset="0"/>
              </a:rPr>
              <a:t>ff</a:t>
            </a:r>
            <a:endParaRPr lang="en-US" sz="2800" dirty="0">
              <a:solidFill>
                <a:srgbClr val="0000FF"/>
              </a:solidFill>
            </a:endParaRPr>
          </a:p>
        </p:txBody>
      </p:sp>
      <p:sp>
        <p:nvSpPr>
          <p:cNvPr id="9" name="TextBox 8">
            <a:extLst>
              <a:ext uri="{FF2B5EF4-FFF2-40B4-BE49-F238E27FC236}">
                <a16:creationId xmlns:a16="http://schemas.microsoft.com/office/drawing/2014/main" id="{8C04C4A6-876C-42F1-A0C4-E046B309E753}"/>
              </a:ext>
            </a:extLst>
          </p:cNvPr>
          <p:cNvSpPr txBox="1"/>
          <p:nvPr/>
        </p:nvSpPr>
        <p:spPr>
          <a:xfrm>
            <a:off x="3041335" y="3208678"/>
            <a:ext cx="2888935" cy="584775"/>
          </a:xfrm>
          <a:prstGeom prst="rect">
            <a:avLst/>
          </a:prstGeom>
          <a:noFill/>
        </p:spPr>
        <p:txBody>
          <a:bodyPr wrap="square" rtlCol="0">
            <a:spAutoFit/>
          </a:bodyPr>
          <a:lstStyle/>
          <a:p>
            <a:pPr algn="ctr"/>
            <a:r>
              <a:rPr lang="en-US" sz="3200" b="1" dirty="0">
                <a:latin typeface="Calibri" panose="020F0502020204030204" pitchFamily="34" charset="0"/>
                <a:ea typeface="Calibri" panose="020F0502020204030204" pitchFamily="34" charset="0"/>
                <a:cs typeface="Times New Roman" panose="02020603050405020304" pitchFamily="18" charset="0"/>
              </a:rPr>
              <a:t>CTBYSO</a:t>
            </a:r>
            <a:endParaRPr lang="en-US" dirty="0"/>
          </a:p>
        </p:txBody>
      </p:sp>
      <p:sp>
        <p:nvSpPr>
          <p:cNvPr id="10" name="TextBox 9">
            <a:extLst>
              <a:ext uri="{FF2B5EF4-FFF2-40B4-BE49-F238E27FC236}">
                <a16:creationId xmlns:a16="http://schemas.microsoft.com/office/drawing/2014/main" id="{9452CB52-37B5-4319-B845-640D30A60BB2}"/>
              </a:ext>
            </a:extLst>
          </p:cNvPr>
          <p:cNvSpPr txBox="1"/>
          <p:nvPr/>
        </p:nvSpPr>
        <p:spPr>
          <a:xfrm>
            <a:off x="6026673" y="3619747"/>
            <a:ext cx="2888935" cy="2677656"/>
          </a:xfrm>
          <a:prstGeom prst="rect">
            <a:avLst/>
          </a:prstGeom>
          <a:noFill/>
        </p:spPr>
        <p:txBody>
          <a:bodyPr wrap="square" rtlCol="0">
            <a:spAutoFit/>
          </a:bodyPr>
          <a:lstStyle/>
          <a:p>
            <a:pPr marL="576263"/>
            <a:r>
              <a:rPr lang="en-US" sz="2800" b="1" dirty="0">
                <a:solidFill>
                  <a:srgbClr val="0000FF"/>
                </a:solidFill>
                <a:latin typeface="Calibri" panose="020F0502020204030204" pitchFamily="34" charset="0"/>
                <a:ea typeface="Calibri" panose="020F0502020204030204" pitchFamily="34" charset="0"/>
                <a:cs typeface="Times New Roman" panose="02020603050405020304" pitchFamily="18" charset="0"/>
              </a:rPr>
              <a:t>R</a:t>
            </a:r>
            <a:r>
              <a:rPr lang="en-US" sz="2800" dirty="0">
                <a:solidFill>
                  <a:srgbClr val="0000FF"/>
                </a:solidFill>
                <a:latin typeface="Calibri" panose="020F0502020204030204" pitchFamily="34" charset="0"/>
                <a:ea typeface="Calibri" panose="020F0502020204030204" pitchFamily="34" charset="0"/>
                <a:cs typeface="Times New Roman" panose="02020603050405020304" pitchFamily="18" charset="0"/>
              </a:rPr>
              <a:t>oom</a:t>
            </a:r>
          </a:p>
          <a:p>
            <a:pPr marL="576263"/>
            <a:r>
              <a:rPr lang="en-US" sz="2800" b="1" dirty="0">
                <a:solidFill>
                  <a:srgbClr val="0000FF"/>
                </a:solidFill>
                <a:latin typeface="Calibri" panose="020F0502020204030204" pitchFamily="34" charset="0"/>
                <a:cs typeface="Times New Roman" panose="02020603050405020304" pitchFamily="18" charset="0"/>
              </a:rPr>
              <a:t>O</a:t>
            </a:r>
            <a:r>
              <a:rPr lang="en-US" sz="2800" dirty="0">
                <a:solidFill>
                  <a:srgbClr val="0000FF"/>
                </a:solidFill>
                <a:latin typeface="Calibri" panose="020F0502020204030204" pitchFamily="34" charset="0"/>
                <a:cs typeface="Times New Roman" panose="02020603050405020304" pitchFamily="18" charset="0"/>
              </a:rPr>
              <a:t>f</a:t>
            </a:r>
          </a:p>
          <a:p>
            <a:pPr marL="576263"/>
            <a:r>
              <a:rPr lang="en-US" sz="2800" b="1" dirty="0">
                <a:solidFill>
                  <a:srgbClr val="0000FF"/>
                </a:solidFill>
                <a:latin typeface="Calibri" panose="020F0502020204030204" pitchFamily="34" charset="0"/>
                <a:cs typeface="Times New Roman" panose="02020603050405020304" pitchFamily="18" charset="0"/>
              </a:rPr>
              <a:t>R</a:t>
            </a:r>
            <a:r>
              <a:rPr lang="en-US" sz="2800" dirty="0">
                <a:solidFill>
                  <a:srgbClr val="0000FF"/>
                </a:solidFill>
                <a:latin typeface="Calibri" panose="020F0502020204030204" pitchFamily="34" charset="0"/>
                <a:cs typeface="Times New Roman" panose="02020603050405020304" pitchFamily="18" charset="0"/>
              </a:rPr>
              <a:t>eally</a:t>
            </a:r>
          </a:p>
          <a:p>
            <a:pPr marL="576263"/>
            <a:r>
              <a:rPr lang="en-US" sz="2800" b="1" dirty="0">
                <a:solidFill>
                  <a:srgbClr val="0000FF"/>
                </a:solidFill>
                <a:latin typeface="Calibri" panose="020F0502020204030204" pitchFamily="34" charset="0"/>
                <a:cs typeface="Times New Roman" panose="02020603050405020304" pitchFamily="18" charset="0"/>
              </a:rPr>
              <a:t>A</a:t>
            </a:r>
            <a:r>
              <a:rPr lang="en-US" sz="2800" dirty="0">
                <a:solidFill>
                  <a:srgbClr val="0000FF"/>
                </a:solidFill>
                <a:latin typeface="Calibri" panose="020F0502020204030204" pitchFamily="34" charset="0"/>
                <a:cs typeface="Times New Roman" panose="02020603050405020304" pitchFamily="18" charset="0"/>
              </a:rPr>
              <a:t>mazing</a:t>
            </a:r>
          </a:p>
          <a:p>
            <a:pPr marL="576263"/>
            <a:r>
              <a:rPr lang="en-US" sz="2800" b="1" dirty="0">
                <a:solidFill>
                  <a:srgbClr val="0000FF"/>
                </a:solidFill>
                <a:latin typeface="Calibri" panose="020F0502020204030204" pitchFamily="34" charset="0"/>
                <a:cs typeface="Times New Roman" panose="02020603050405020304" pitchFamily="18" charset="0"/>
              </a:rPr>
              <a:t>S</a:t>
            </a:r>
            <a:r>
              <a:rPr lang="en-US" sz="2800" dirty="0">
                <a:solidFill>
                  <a:srgbClr val="0000FF"/>
                </a:solidFill>
                <a:latin typeface="Calibri" panose="020F0502020204030204" pitchFamily="34" charset="0"/>
                <a:cs typeface="Times New Roman" panose="02020603050405020304" pitchFamily="18" charset="0"/>
              </a:rPr>
              <a:t>tuff</a:t>
            </a:r>
          </a:p>
          <a:p>
            <a:pPr marL="576263"/>
            <a:r>
              <a:rPr lang="en-US" sz="2800" b="1" dirty="0">
                <a:solidFill>
                  <a:srgbClr val="0000FF"/>
                </a:solidFill>
                <a:latin typeface="Calibri" panose="020F0502020204030204" pitchFamily="34" charset="0"/>
                <a:cs typeface="Times New Roman" panose="02020603050405020304" pitchFamily="18" charset="0"/>
              </a:rPr>
              <a:t>H</a:t>
            </a:r>
            <a:r>
              <a:rPr lang="en-US" sz="2800" dirty="0">
                <a:solidFill>
                  <a:srgbClr val="0000FF"/>
                </a:solidFill>
                <a:latin typeface="Calibri" panose="020F0502020204030204" pitchFamily="34" charset="0"/>
                <a:cs typeface="Times New Roman" panose="02020603050405020304" pitchFamily="18" charset="0"/>
              </a:rPr>
              <a:t>appening</a:t>
            </a:r>
            <a:endParaRPr lang="en-US" sz="2800" dirty="0">
              <a:solidFill>
                <a:srgbClr val="0000FF"/>
              </a:solidFill>
            </a:endParaRPr>
          </a:p>
        </p:txBody>
      </p:sp>
      <p:sp>
        <p:nvSpPr>
          <p:cNvPr id="12" name="TextBox 11">
            <a:extLst>
              <a:ext uri="{FF2B5EF4-FFF2-40B4-BE49-F238E27FC236}">
                <a16:creationId xmlns:a16="http://schemas.microsoft.com/office/drawing/2014/main" id="{FB1C327B-3AF3-4A39-A554-E3A7BF8A1568}"/>
              </a:ext>
            </a:extLst>
          </p:cNvPr>
          <p:cNvSpPr txBox="1"/>
          <p:nvPr/>
        </p:nvSpPr>
        <p:spPr>
          <a:xfrm>
            <a:off x="6076577" y="3208678"/>
            <a:ext cx="2888935" cy="584775"/>
          </a:xfrm>
          <a:prstGeom prst="rect">
            <a:avLst/>
          </a:prstGeom>
          <a:noFill/>
        </p:spPr>
        <p:txBody>
          <a:bodyPr wrap="square" rtlCol="0">
            <a:spAutoFit/>
          </a:bodyPr>
          <a:lstStyle/>
          <a:p>
            <a:pPr algn="ctr"/>
            <a:r>
              <a:rPr lang="en-US" sz="3200" b="1" dirty="0">
                <a:latin typeface="Calibri" panose="020F0502020204030204" pitchFamily="34" charset="0"/>
                <a:ea typeface="Calibri" panose="020F0502020204030204" pitchFamily="34" charset="0"/>
                <a:cs typeface="Times New Roman" panose="02020603050405020304" pitchFamily="18" charset="0"/>
              </a:rPr>
              <a:t>RORASH</a:t>
            </a:r>
            <a:endParaRPr lang="en-US" dirty="0"/>
          </a:p>
        </p:txBody>
      </p:sp>
    </p:spTree>
    <p:extLst>
      <p:ext uri="{BB962C8B-B14F-4D97-AF65-F5344CB8AC3E}">
        <p14:creationId xmlns:p14="http://schemas.microsoft.com/office/powerpoint/2010/main" val="234258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0" grpId="0"/>
      <p:bldP spid="1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6FA2F5F9-5864-42A3-ABAB-7FD847D2F040}"/>
              </a:ext>
            </a:extLst>
          </p:cNvPr>
          <p:cNvSpPr txBox="1"/>
          <p:nvPr/>
        </p:nvSpPr>
        <p:spPr>
          <a:xfrm>
            <a:off x="147781" y="2923665"/>
            <a:ext cx="8829963" cy="2554545"/>
          </a:xfrm>
          <a:prstGeom prst="rect">
            <a:avLst/>
          </a:prstGeom>
          <a:noFill/>
        </p:spPr>
        <p:txBody>
          <a:bodyPr wrap="square" rtlCol="0">
            <a:spAutoFit/>
          </a:bodyPr>
          <a:lstStyle/>
          <a:p>
            <a:pPr algn="ctr" defTabSz="685800"/>
            <a:r>
              <a:rPr lang="en-US" sz="3200" dirty="0">
                <a:solidFill>
                  <a:prstClr val="white"/>
                </a:solidFill>
                <a:latin typeface="Arial Black" panose="020B0A04020102020204" pitchFamily="34" charset="0"/>
                <a:cs typeface="Arial" panose="020B0604020202020204" pitchFamily="34" charset="0"/>
              </a:rPr>
              <a:t>REPORTS FROM WORKGROUPS</a:t>
            </a:r>
          </a:p>
          <a:p>
            <a:pPr algn="ctr" defTabSz="685800"/>
            <a:r>
              <a:rPr lang="en-US" sz="3200" dirty="0">
                <a:solidFill>
                  <a:prstClr val="white"/>
                </a:solidFill>
                <a:latin typeface="Arial Black" panose="020B0A04020102020204" pitchFamily="34" charset="0"/>
                <a:cs typeface="Arial" panose="020B0604020202020204" pitchFamily="34" charset="0"/>
              </a:rPr>
              <a:t>AND PLANS FOR FOLLOW-UP</a:t>
            </a:r>
          </a:p>
          <a:p>
            <a:pPr algn="ctr" defTabSz="685800"/>
            <a:endParaRPr lang="en-US" sz="3200" dirty="0">
              <a:solidFill>
                <a:prstClr val="white"/>
              </a:solidFill>
              <a:latin typeface="Arial Black" panose="020B0A04020102020204" pitchFamily="34" charset="0"/>
              <a:cs typeface="Arial" panose="020B0604020202020204" pitchFamily="34" charset="0"/>
            </a:endParaRPr>
          </a:p>
          <a:p>
            <a:pPr algn="ctr" defTabSz="685800"/>
            <a:r>
              <a:rPr lang="en-US" sz="2800" dirty="0">
                <a:solidFill>
                  <a:prstClr val="white"/>
                </a:solidFill>
                <a:latin typeface="Arial Black" panose="020B0A04020102020204" pitchFamily="34" charset="0"/>
                <a:cs typeface="Arial" panose="020B0604020202020204" pitchFamily="34" charset="0"/>
              </a:rPr>
              <a:t>Start at 2:15 !</a:t>
            </a:r>
            <a:endParaRPr lang="en-US" i="1" dirty="0">
              <a:solidFill>
                <a:prstClr val="white"/>
              </a:solidFill>
              <a:latin typeface="Arial" panose="020B0604020202020204" pitchFamily="34" charset="0"/>
              <a:cs typeface="Arial" panose="020B0604020202020204" pitchFamily="34" charset="0"/>
            </a:endParaRPr>
          </a:p>
          <a:p>
            <a:pPr algn="ctr" defTabSz="685800"/>
            <a:endParaRPr lang="en-US" i="1" dirty="0">
              <a:solidFill>
                <a:prstClr val="white"/>
              </a:solidFill>
              <a:latin typeface="Arial Black" panose="020B0A04020102020204" pitchFamily="34" charset="0"/>
              <a:cs typeface="Arial" panose="020B0604020202020204" pitchFamily="34" charset="0"/>
            </a:endParaRPr>
          </a:p>
          <a:p>
            <a:pPr algn="ctr" defTabSz="685800"/>
            <a:endParaRPr lang="en-US" i="1" dirty="0">
              <a:solidFill>
                <a:prstClr val="white"/>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72159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4D41760-D684-44BA-A15E-C025E6B7E8CF}"/>
              </a:ext>
            </a:extLst>
          </p:cNvPr>
          <p:cNvGraphicFramePr>
            <a:graphicFrameLocks noGrp="1"/>
          </p:cNvGraphicFramePr>
          <p:nvPr/>
        </p:nvGraphicFramePr>
        <p:xfrm>
          <a:off x="128587" y="94398"/>
          <a:ext cx="8886828" cy="6099187"/>
        </p:xfrm>
        <a:graphic>
          <a:graphicData uri="http://schemas.openxmlformats.org/drawingml/2006/table">
            <a:tbl>
              <a:tblPr firstRow="1" bandRow="1"/>
              <a:tblGrid>
                <a:gridCol w="2884216">
                  <a:extLst>
                    <a:ext uri="{9D8B030D-6E8A-4147-A177-3AD203B41FA5}">
                      <a16:colId xmlns:a16="http://schemas.microsoft.com/office/drawing/2014/main" val="3230824076"/>
                    </a:ext>
                  </a:extLst>
                </a:gridCol>
                <a:gridCol w="3056146">
                  <a:extLst>
                    <a:ext uri="{9D8B030D-6E8A-4147-A177-3AD203B41FA5}">
                      <a16:colId xmlns:a16="http://schemas.microsoft.com/office/drawing/2014/main" val="576301128"/>
                    </a:ext>
                  </a:extLst>
                </a:gridCol>
                <a:gridCol w="2946466">
                  <a:extLst>
                    <a:ext uri="{9D8B030D-6E8A-4147-A177-3AD203B41FA5}">
                      <a16:colId xmlns:a16="http://schemas.microsoft.com/office/drawing/2014/main" val="597589408"/>
                    </a:ext>
                  </a:extLst>
                </a:gridCol>
              </a:tblGrid>
              <a:tr h="1492661">
                <a:tc>
                  <a:txBody>
                    <a:bodyPr/>
                    <a:lstStyle/>
                    <a:p>
                      <a:pPr marL="0" marR="0" algn="ctr">
                        <a:lnSpc>
                          <a:spcPct val="100000"/>
                        </a:lnSpc>
                        <a:spcBef>
                          <a:spcPts val="0"/>
                        </a:spcBef>
                        <a:spcAft>
                          <a:spcPts val="0"/>
                        </a:spcAft>
                        <a:tabLst>
                          <a:tab pos="670560" algn="ctr"/>
                          <a:tab pos="1341120" algn="r"/>
                        </a:tabLst>
                      </a:pPr>
                      <a:r>
                        <a:rPr lang="en-US" sz="1800" b="1" kern="1200" dirty="0">
                          <a:solidFill>
                            <a:srgbClr val="000000"/>
                          </a:solidFill>
                          <a:effectLst>
                            <a:outerShdw blurRad="38100" dist="38100" dir="2700000" algn="tl">
                              <a:srgbClr val="000000">
                                <a:alpha val="43000"/>
                              </a:srgbClr>
                            </a:outerShdw>
                          </a:effectLst>
                          <a:latin typeface="Calibri" panose="020F0502020204030204" pitchFamily="34" charset="0"/>
                          <a:ea typeface="Times New Roman" panose="02020603050405020304" pitchFamily="18" charset="0"/>
                          <a:cs typeface="Calibri" panose="020F0502020204030204" pitchFamily="34" charset="0"/>
                        </a:rPr>
                        <a:t>	</a:t>
                      </a:r>
                      <a:r>
                        <a:rPr lang="en-US" sz="2800" b="1" kern="1200" dirty="0">
                          <a:solidFill>
                            <a:srgbClr val="000000"/>
                          </a:solidFill>
                          <a:effectLst>
                            <a:outerShdw blurRad="38100" dist="38100" dir="2700000" algn="tl">
                              <a:srgbClr val="000000">
                                <a:alpha val="43000"/>
                              </a:srgbClr>
                            </a:outerShdw>
                          </a:effectLst>
                          <a:latin typeface="Calibri" panose="020F0502020204030204" pitchFamily="34" charset="0"/>
                          <a:ea typeface="Times New Roman" panose="02020603050405020304" pitchFamily="18" charset="0"/>
                          <a:cs typeface="Calibri" panose="020F0502020204030204" pitchFamily="34" charset="0"/>
                        </a:rPr>
                        <a:t>1</a:t>
                      </a:r>
                      <a:r>
                        <a:rPr lang="en-US" sz="1800" b="1" kern="1200" dirty="0">
                          <a:solidFill>
                            <a:srgbClr val="000000"/>
                          </a:solidFill>
                          <a:effectLst>
                            <a:outerShdw blurRad="38100" dist="38100" dir="2700000" algn="tl">
                              <a:srgbClr val="000000">
                                <a:alpha val="43000"/>
                              </a:srgbClr>
                            </a:outerShdw>
                          </a:effectLst>
                          <a:latin typeface="Calibri" panose="020F0502020204030204" pitchFamily="34" charset="0"/>
                          <a:ea typeface="Times New Roman" panose="02020603050405020304" pitchFamily="18" charset="0"/>
                          <a:cs typeface="Calibri" panose="020F0502020204030204" pitchFamily="34" charset="0"/>
                        </a:rPr>
                        <a:t>	</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pPr>
                      <a:r>
                        <a:rPr lang="en-US" sz="2400" b="1" kern="1200" cap="small"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Linking Communities </a:t>
                      </a:r>
                      <a:br>
                        <a:rPr lang="en-US" sz="2400" b="1" kern="1200" cap="small"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br>
                      <a:r>
                        <a:rPr lang="en-US" sz="2400" b="1" kern="1200" cap="small"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to Clinical Services</a:t>
                      </a:r>
                    </a:p>
                    <a:p>
                      <a:pPr marL="0" marR="0" algn="ctr">
                        <a:lnSpc>
                          <a:spcPct val="100000"/>
                        </a:lnSpc>
                        <a:spcBef>
                          <a:spcPts val="0"/>
                        </a:spcBef>
                        <a:spcAft>
                          <a:spcPts val="0"/>
                        </a:spcAft>
                      </a:pP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91012" marR="91012" marT="45506" marB="455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96B"/>
                    </a:solidFill>
                  </a:tcPr>
                </a:tc>
                <a:tc>
                  <a:txBody>
                    <a:bodyPr/>
                    <a:lstStyle/>
                    <a:p>
                      <a:pPr marL="0" marR="0" algn="ctr">
                        <a:lnSpc>
                          <a:spcPct val="100000"/>
                        </a:lnSpc>
                        <a:spcBef>
                          <a:spcPts val="0"/>
                        </a:spcBef>
                        <a:spcAft>
                          <a:spcPts val="0"/>
                        </a:spcAft>
                      </a:pPr>
                      <a:r>
                        <a:rPr lang="en-US" sz="2800" b="1" kern="1200" dirty="0">
                          <a:solidFill>
                            <a:srgbClr val="000000"/>
                          </a:solidFill>
                          <a:effectLst>
                            <a:outerShdw blurRad="38100" dist="38100" dir="2700000" algn="tl">
                              <a:srgbClr val="000000">
                                <a:alpha val="43000"/>
                              </a:srgbClr>
                            </a:outerShdw>
                          </a:effectLst>
                          <a:latin typeface="Calibri" panose="020F0502020204030204" pitchFamily="34" charset="0"/>
                          <a:ea typeface="Calibri" panose="020F0502020204030204" pitchFamily="34" charset="0"/>
                          <a:cs typeface="Calibri" panose="020F0502020204030204" pitchFamily="34" charset="0"/>
                        </a:rPr>
                        <a:t>2</a:t>
                      </a:r>
                    </a:p>
                    <a:p>
                      <a:pPr marL="0" marR="0" algn="ctr">
                        <a:lnSpc>
                          <a:spcPct val="100000"/>
                        </a:lnSpc>
                        <a:spcBef>
                          <a:spcPts val="0"/>
                        </a:spcBef>
                        <a:spcAft>
                          <a:spcPts val="0"/>
                        </a:spcAft>
                      </a:pPr>
                      <a:r>
                        <a:rPr lang="en-US" sz="2400" b="1" kern="1200" cap="small"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Hypertension Control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1012" marR="91012" marT="45506" marB="455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1B9AC"/>
                    </a:solidFill>
                  </a:tcPr>
                </a:tc>
                <a:tc>
                  <a:txBody>
                    <a:bodyPr/>
                    <a:lstStyle/>
                    <a:p>
                      <a:pPr marL="0" marR="0" algn="ctr">
                        <a:lnSpc>
                          <a:spcPct val="100000"/>
                        </a:lnSpc>
                        <a:spcBef>
                          <a:spcPts val="0"/>
                        </a:spcBef>
                        <a:spcAft>
                          <a:spcPts val="0"/>
                        </a:spcAft>
                      </a:pPr>
                      <a:r>
                        <a:rPr lang="en-US" sz="2800" b="1" kern="1200" dirty="0">
                          <a:solidFill>
                            <a:srgbClr val="000000"/>
                          </a:solidFill>
                          <a:effectLst>
                            <a:outerShdw blurRad="38100" dist="38100" dir="2700000" algn="tl">
                              <a:srgbClr val="000000">
                                <a:alpha val="43000"/>
                              </a:srgbClr>
                            </a:outerShdw>
                          </a:effectLst>
                          <a:latin typeface="Calibri" panose="020F0502020204030204" pitchFamily="34" charset="0"/>
                          <a:ea typeface="Times New Roman" panose="02020603050405020304" pitchFamily="18" charset="0"/>
                          <a:cs typeface="Calibri" panose="020F0502020204030204" pitchFamily="34" charset="0"/>
                        </a:rPr>
                        <a:t>3</a:t>
                      </a:r>
                      <a:endParaRPr lang="en-US" sz="2800" b="1" kern="1200" dirty="0">
                        <a:solidFill>
                          <a:srgbClr val="000000"/>
                        </a:solidFill>
                        <a:effectLst>
                          <a:outerShdw blurRad="38100" dist="38100" dir="2700000" algn="tl">
                            <a:srgbClr val="000000">
                              <a:alpha val="43000"/>
                            </a:srgbClr>
                          </a:outerShdw>
                        </a:effectLst>
                        <a:latin typeface="Calibri" panose="020F0502020204030204" pitchFamily="34" charset="0"/>
                        <a:ea typeface="Calibri" panose="020F0502020204030204" pitchFamily="34" charset="0"/>
                        <a:cs typeface="Calibri" panose="020F0502020204030204" pitchFamily="34" charset="0"/>
                      </a:endParaRPr>
                    </a:p>
                    <a:p>
                      <a:pPr marL="0" marR="0" algn="ctr">
                        <a:lnSpc>
                          <a:spcPct val="100000"/>
                        </a:lnSpc>
                        <a:spcBef>
                          <a:spcPts val="0"/>
                        </a:spcBef>
                        <a:spcAft>
                          <a:spcPts val="0"/>
                        </a:spcAft>
                      </a:pPr>
                      <a:r>
                        <a:rPr lang="en-US" sz="2400" b="1" kern="1200" cap="small"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Tobacco Cessation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1012" marR="91012" marT="45506" marB="455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F9CC0"/>
                    </a:solidFill>
                  </a:tcPr>
                </a:tc>
                <a:extLst>
                  <a:ext uri="{0D108BD9-81ED-4DB2-BD59-A6C34878D82A}">
                    <a16:rowId xmlns:a16="http://schemas.microsoft.com/office/drawing/2014/main" val="2162281218"/>
                  </a:ext>
                </a:extLst>
              </a:tr>
              <a:tr h="1613341">
                <a:tc>
                  <a:txBody>
                    <a:bodyPr/>
                    <a:lstStyle/>
                    <a:p>
                      <a:pPr marL="0" marR="0" algn="ctr">
                        <a:lnSpc>
                          <a:spcPct val="100000"/>
                        </a:lnSpc>
                        <a:spcBef>
                          <a:spcPts val="0"/>
                        </a:spcBef>
                        <a:spcAft>
                          <a:spcPts val="0"/>
                        </a:spcAft>
                      </a:pPr>
                      <a:r>
                        <a:rPr lang="en-US"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Amanda Hubbard</a:t>
                      </a:r>
                      <a:br>
                        <a:rPr lang="en-US"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br>
                      <a:r>
                        <a:rPr lang="en-US" sz="2000" b="1"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Stevi</a:t>
                      </a:r>
                      <a:r>
                        <a:rPr lang="en-US"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r>
                        <a:rPr lang="en-US" sz="2000" b="1"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Sy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pPr>
                      <a:r>
                        <a:rPr lang="en-US"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John Clymer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pPr>
                      <a:r>
                        <a:rPr lang="en-US"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Jill Ceitlin</a:t>
                      </a:r>
                    </a:p>
                    <a:p>
                      <a:pPr marL="0" marR="0" algn="ctr">
                        <a:lnSpc>
                          <a:spcPct val="100000"/>
                        </a:lnSpc>
                        <a:spcBef>
                          <a:spcPts val="0"/>
                        </a:spcBef>
                        <a:spcAft>
                          <a:spcPts val="0"/>
                        </a:spcAft>
                      </a:pPr>
                      <a:r>
                        <a:rPr lang="en-US"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Julia Schneider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1012" marR="91012" marT="45506" marB="455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0C7"/>
                    </a:solidFill>
                  </a:tcPr>
                </a:tc>
                <a:tc>
                  <a:txBody>
                    <a:bodyPr/>
                    <a:lstStyle/>
                    <a:p>
                      <a:pPr marL="0" marR="0" algn="ctr">
                        <a:lnSpc>
                          <a:spcPct val="100000"/>
                        </a:lnSpc>
                        <a:spcBef>
                          <a:spcPts val="0"/>
                        </a:spcBef>
                        <a:spcAft>
                          <a:spcPts val="0"/>
                        </a:spcAft>
                      </a:pPr>
                      <a:r>
                        <a:rPr lang="en-US"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Hannah Herold</a:t>
                      </a:r>
                      <a:br>
                        <a:rPr lang="en-US"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br>
                      <a:r>
                        <a:rPr lang="en-US"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Melody </a:t>
                      </a:r>
                      <a:r>
                        <a:rPr lang="en-US" sz="2000" b="1" kern="1200" dirty="0" err="1">
                          <a:solidFill>
                            <a:srgbClr val="000000"/>
                          </a:solidFill>
                          <a:effectLst/>
                          <a:latin typeface="Calibri" panose="020F0502020204030204" pitchFamily="34" charset="0"/>
                          <a:ea typeface="Times New Roman" panose="02020603050405020304" pitchFamily="18" charset="0"/>
                          <a:cs typeface="Arial" panose="020B0604020202020204" pitchFamily="34" charset="0"/>
                        </a:rPr>
                        <a:t>Bowar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0000"/>
                        </a:lnSpc>
                        <a:spcBef>
                          <a:spcPts val="0"/>
                        </a:spcBef>
                        <a:spcAft>
                          <a:spcPts val="0"/>
                        </a:spcAft>
                      </a:pPr>
                      <a:r>
                        <a:rPr lang="en-US" sz="20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April Wallace</a:t>
                      </a:r>
                    </a:p>
                    <a:p>
                      <a:pPr marL="0" marR="0" algn="ctr">
                        <a:lnSpc>
                          <a:spcPct val="100000"/>
                        </a:lnSpc>
                        <a:spcBef>
                          <a:spcPts val="0"/>
                        </a:spcBef>
                        <a:spcAft>
                          <a:spcPts val="0"/>
                        </a:spcAft>
                      </a:pPr>
                      <a:r>
                        <a:rPr lang="en-US" sz="2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Miriam Patanian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1012" marR="91012" marT="45506" marB="455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E0DB"/>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Kristen Waters</a:t>
                      </a:r>
                      <a:br>
                        <a:rPr lang="en-US"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br>
                      <a:r>
                        <a:rPr lang="en-US"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Nickola Bratton</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dirty="0">
                          <a:effectLst/>
                          <a:latin typeface="Calibri" panose="020F0502020204030204" pitchFamily="34" charset="0"/>
                          <a:ea typeface="Calibri" panose="020F0502020204030204" pitchFamily="34" charset="0"/>
                        </a:rPr>
                        <a:t>Joe </a:t>
                      </a:r>
                      <a:r>
                        <a:rPr lang="en-US" sz="2000" b="1" dirty="0" err="1">
                          <a:effectLst/>
                          <a:latin typeface="Calibri" panose="020F0502020204030204" pitchFamily="34" charset="0"/>
                          <a:ea typeface="Calibri" panose="020F0502020204030204" pitchFamily="34" charset="0"/>
                        </a:rPr>
                        <a:t>D’Eufemia</a:t>
                      </a:r>
                      <a:br>
                        <a:rPr lang="en-US" sz="2000" b="1"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br>
                      <a:r>
                        <a:rPr lang="en-US" sz="2000" b="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Julie Harvill</a:t>
                      </a:r>
                      <a:br>
                        <a:rPr lang="en-US" sz="2000" b="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br>
                      <a:r>
                        <a:rPr lang="en-US" sz="2000"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Robin Rinker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91012" marR="91012" marT="45506" marB="455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8D5E2"/>
                    </a:solidFill>
                  </a:tcPr>
                </a:tc>
                <a:extLst>
                  <a:ext uri="{0D108BD9-81ED-4DB2-BD59-A6C34878D82A}">
                    <a16:rowId xmlns:a16="http://schemas.microsoft.com/office/drawing/2014/main" val="1392689065"/>
                  </a:ext>
                </a:extLst>
              </a:tr>
              <a:tr h="2991514">
                <a:tc>
                  <a:txBody>
                    <a:bodyPr/>
                    <a:lstStyle/>
                    <a:p>
                      <a:pPr marL="0" marR="0" algn="ctr">
                        <a:lnSpc>
                          <a:spcPct val="100000"/>
                        </a:lnSpc>
                        <a:spcBef>
                          <a:spcPts val="0"/>
                        </a:spcBef>
                        <a:spcAft>
                          <a:spcPts val="0"/>
                        </a:spcAft>
                      </a:pP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91012" marR="91012" marT="45506" marB="455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AE0C7"/>
                    </a:solidFill>
                  </a:tcPr>
                </a:tc>
                <a:tc>
                  <a:txBody>
                    <a:bodyPr/>
                    <a:lstStyle/>
                    <a:p>
                      <a:pPr marL="0" marR="0" algn="ctr">
                        <a:lnSpc>
                          <a:spcPct val="100000"/>
                        </a:lnSpc>
                        <a:spcBef>
                          <a:spcPts val="0"/>
                        </a:spcBef>
                        <a:spcAft>
                          <a:spcPts val="0"/>
                        </a:spcAft>
                      </a:pP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91012" marR="91012" marT="45506" marB="455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E0DB"/>
                    </a:solidFill>
                  </a:tcPr>
                </a:tc>
                <a:tc>
                  <a:txBody>
                    <a:bodyPr/>
                    <a:lstStyle/>
                    <a:p>
                      <a:pPr marL="0" marR="0" algn="ctr">
                        <a:lnSpc>
                          <a:spcPct val="100000"/>
                        </a:lnSpc>
                        <a:spcBef>
                          <a:spcPts val="0"/>
                        </a:spcBef>
                        <a:spcAft>
                          <a:spcPts val="0"/>
                        </a:spcAft>
                      </a:pP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91012" marR="91012" marT="45506" marB="455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8D5E2"/>
                    </a:solidFill>
                  </a:tcPr>
                </a:tc>
                <a:extLst>
                  <a:ext uri="{0D108BD9-81ED-4DB2-BD59-A6C34878D82A}">
                    <a16:rowId xmlns:a16="http://schemas.microsoft.com/office/drawing/2014/main" val="3979384427"/>
                  </a:ext>
                </a:extLst>
              </a:tr>
            </a:tbl>
          </a:graphicData>
        </a:graphic>
      </p:graphicFrame>
      <p:sp>
        <p:nvSpPr>
          <p:cNvPr id="6" name="TextBox 5">
            <a:extLst>
              <a:ext uri="{FF2B5EF4-FFF2-40B4-BE49-F238E27FC236}">
                <a16:creationId xmlns:a16="http://schemas.microsoft.com/office/drawing/2014/main" id="{6F078975-3D31-4BE2-8A19-2660A2EAA42F}"/>
              </a:ext>
            </a:extLst>
          </p:cNvPr>
          <p:cNvSpPr txBox="1"/>
          <p:nvPr/>
        </p:nvSpPr>
        <p:spPr>
          <a:xfrm>
            <a:off x="128587" y="6297403"/>
            <a:ext cx="8886828" cy="461665"/>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Group Report Outs start in main meeting room at 2:10pm</a:t>
            </a:r>
          </a:p>
        </p:txBody>
      </p:sp>
      <p:sp>
        <p:nvSpPr>
          <p:cNvPr id="2" name="TextBox 1">
            <a:extLst>
              <a:ext uri="{FF2B5EF4-FFF2-40B4-BE49-F238E27FC236}">
                <a16:creationId xmlns:a16="http://schemas.microsoft.com/office/drawing/2014/main" id="{FB1F8F6D-8885-4CBD-A481-CFA8274D077E}"/>
              </a:ext>
            </a:extLst>
          </p:cNvPr>
          <p:cNvSpPr txBox="1"/>
          <p:nvPr/>
        </p:nvSpPr>
        <p:spPr>
          <a:xfrm>
            <a:off x="146307" y="3619747"/>
            <a:ext cx="2340864" cy="2246769"/>
          </a:xfrm>
          <a:prstGeom prst="rect">
            <a:avLst/>
          </a:prstGeom>
          <a:noFill/>
        </p:spPr>
        <p:txBody>
          <a:bodyPr wrap="square" rtlCol="0">
            <a:spAutoFit/>
          </a:bodyPr>
          <a:lstStyle/>
          <a:p>
            <a:pPr marL="576263"/>
            <a:r>
              <a:rPr lang="en-US" sz="2800" b="1" dirty="0">
                <a:solidFill>
                  <a:srgbClr val="0000FF"/>
                </a:solidFill>
                <a:latin typeface="Calibri" panose="020F0502020204030204" pitchFamily="34" charset="0"/>
                <a:ea typeface="Calibri" panose="020F0502020204030204" pitchFamily="34" charset="0"/>
                <a:cs typeface="Times New Roman" panose="02020603050405020304" pitchFamily="18" charset="0"/>
              </a:rPr>
              <a:t>M</a:t>
            </a:r>
            <a:r>
              <a:rPr lang="en-US" sz="2800" dirty="0">
                <a:solidFill>
                  <a:srgbClr val="0000FF"/>
                </a:solidFill>
                <a:latin typeface="Calibri" panose="020F0502020204030204" pitchFamily="34" charset="0"/>
                <a:ea typeface="Calibri" panose="020F0502020204030204" pitchFamily="34" charset="0"/>
                <a:cs typeface="Times New Roman" panose="02020603050405020304" pitchFamily="18" charset="0"/>
              </a:rPr>
              <a:t>eeting</a:t>
            </a:r>
          </a:p>
          <a:p>
            <a:pPr marL="576263"/>
            <a:r>
              <a:rPr lang="en-US" sz="2800" b="1" dirty="0">
                <a:solidFill>
                  <a:srgbClr val="0000FF"/>
                </a:solidFill>
                <a:latin typeface="Calibri" panose="020F0502020204030204" pitchFamily="34" charset="0"/>
                <a:ea typeface="Calibri" panose="020F0502020204030204" pitchFamily="34" charset="0"/>
                <a:cs typeface="Times New Roman" panose="02020603050405020304" pitchFamily="18" charset="0"/>
              </a:rPr>
              <a:t>P</a:t>
            </a:r>
            <a:r>
              <a:rPr lang="en-US" sz="2800" dirty="0">
                <a:solidFill>
                  <a:srgbClr val="0000FF"/>
                </a:solidFill>
                <a:latin typeface="Calibri" panose="020F0502020204030204" pitchFamily="34" charset="0"/>
                <a:ea typeface="Calibri" panose="020F0502020204030204" pitchFamily="34" charset="0"/>
                <a:cs typeface="Times New Roman" panose="02020603050405020304" pitchFamily="18" charset="0"/>
              </a:rPr>
              <a:t>lace</a:t>
            </a:r>
          </a:p>
          <a:p>
            <a:pPr marL="576263"/>
            <a:r>
              <a:rPr lang="en-US" sz="2800" b="1" dirty="0">
                <a:solidFill>
                  <a:srgbClr val="0000FF"/>
                </a:solidFill>
                <a:latin typeface="Calibri" panose="020F0502020204030204" pitchFamily="34" charset="0"/>
                <a:ea typeface="Calibri" panose="020F0502020204030204" pitchFamily="34" charset="0"/>
                <a:cs typeface="Times New Roman" panose="02020603050405020304" pitchFamily="18" charset="0"/>
              </a:rPr>
              <a:t>O</a:t>
            </a:r>
            <a:r>
              <a:rPr lang="en-US" sz="2800" dirty="0">
                <a:solidFill>
                  <a:srgbClr val="0000FF"/>
                </a:solidFill>
                <a:latin typeface="Calibri" panose="020F0502020204030204" pitchFamily="34" charset="0"/>
                <a:ea typeface="Calibri" panose="020F0502020204030204" pitchFamily="34" charset="0"/>
                <a:cs typeface="Times New Roman" panose="02020603050405020304" pitchFamily="18" charset="0"/>
              </a:rPr>
              <a:t>f</a:t>
            </a:r>
          </a:p>
          <a:p>
            <a:pPr marL="576263"/>
            <a:r>
              <a:rPr lang="en-US" sz="2800" b="1" dirty="0">
                <a:solidFill>
                  <a:srgbClr val="0000FF"/>
                </a:solidFill>
                <a:latin typeface="Calibri" panose="020F0502020204030204" pitchFamily="34" charset="0"/>
                <a:ea typeface="Calibri" panose="020F0502020204030204" pitchFamily="34" charset="0"/>
                <a:cs typeface="Times New Roman" panose="02020603050405020304" pitchFamily="18" charset="0"/>
              </a:rPr>
              <a:t>M</a:t>
            </a:r>
            <a:r>
              <a:rPr lang="en-US" sz="2800" dirty="0">
                <a:solidFill>
                  <a:srgbClr val="0000FF"/>
                </a:solidFill>
                <a:latin typeface="Calibri" panose="020F0502020204030204" pitchFamily="34" charset="0"/>
                <a:ea typeface="Calibri" panose="020F0502020204030204" pitchFamily="34" charset="0"/>
                <a:cs typeface="Times New Roman" panose="02020603050405020304" pitchFamily="18" charset="0"/>
              </a:rPr>
              <a:t>overs &amp;</a:t>
            </a:r>
          </a:p>
          <a:p>
            <a:pPr marL="576263"/>
            <a:r>
              <a:rPr lang="en-US" sz="2800" b="1" dirty="0">
                <a:solidFill>
                  <a:srgbClr val="0000FF"/>
                </a:solidFill>
                <a:latin typeface="Calibri" panose="020F0502020204030204" pitchFamily="34" charset="0"/>
                <a:ea typeface="Calibri" panose="020F0502020204030204" pitchFamily="34" charset="0"/>
                <a:cs typeface="Times New Roman" panose="02020603050405020304" pitchFamily="18" charset="0"/>
              </a:rPr>
              <a:t>S</a:t>
            </a:r>
            <a:r>
              <a:rPr lang="en-US" sz="2800" dirty="0">
                <a:solidFill>
                  <a:srgbClr val="0000FF"/>
                </a:solidFill>
                <a:latin typeface="Calibri" panose="020F0502020204030204" pitchFamily="34" charset="0"/>
                <a:ea typeface="Calibri" panose="020F0502020204030204" pitchFamily="34" charset="0"/>
                <a:cs typeface="Times New Roman" panose="02020603050405020304" pitchFamily="18" charset="0"/>
              </a:rPr>
              <a:t>hakers</a:t>
            </a:r>
            <a:endParaRPr lang="en-US" sz="2800" dirty="0">
              <a:solidFill>
                <a:srgbClr val="0000FF"/>
              </a:solidFill>
            </a:endParaRPr>
          </a:p>
        </p:txBody>
      </p:sp>
      <p:sp>
        <p:nvSpPr>
          <p:cNvPr id="7" name="TextBox 6">
            <a:extLst>
              <a:ext uri="{FF2B5EF4-FFF2-40B4-BE49-F238E27FC236}">
                <a16:creationId xmlns:a16="http://schemas.microsoft.com/office/drawing/2014/main" id="{E770CE70-F361-4611-90FF-CD50DA909045}"/>
              </a:ext>
            </a:extLst>
          </p:cNvPr>
          <p:cNvSpPr txBox="1"/>
          <p:nvPr/>
        </p:nvSpPr>
        <p:spPr>
          <a:xfrm>
            <a:off x="0" y="3204359"/>
            <a:ext cx="2888935" cy="584775"/>
          </a:xfrm>
          <a:prstGeom prst="rect">
            <a:avLst/>
          </a:prstGeom>
          <a:noFill/>
        </p:spPr>
        <p:txBody>
          <a:bodyPr wrap="square" rtlCol="0">
            <a:spAutoFit/>
          </a:bodyPr>
          <a:lstStyle/>
          <a:p>
            <a:pPr algn="ctr"/>
            <a:r>
              <a:rPr lang="en-US" sz="3200" b="1" dirty="0">
                <a:latin typeface="Calibri" panose="020F0502020204030204" pitchFamily="34" charset="0"/>
                <a:ea typeface="Calibri" panose="020F0502020204030204" pitchFamily="34" charset="0"/>
                <a:cs typeface="Times New Roman" panose="02020603050405020304" pitchFamily="18" charset="0"/>
              </a:rPr>
              <a:t>MPOMSH</a:t>
            </a:r>
            <a:endParaRPr lang="en-US" dirty="0"/>
          </a:p>
        </p:txBody>
      </p:sp>
      <p:sp>
        <p:nvSpPr>
          <p:cNvPr id="8" name="TextBox 7">
            <a:extLst>
              <a:ext uri="{FF2B5EF4-FFF2-40B4-BE49-F238E27FC236}">
                <a16:creationId xmlns:a16="http://schemas.microsoft.com/office/drawing/2014/main" id="{B2080295-FF08-49BD-8EB1-228BC1E12EDF}"/>
              </a:ext>
            </a:extLst>
          </p:cNvPr>
          <p:cNvSpPr txBox="1"/>
          <p:nvPr/>
        </p:nvSpPr>
        <p:spPr>
          <a:xfrm>
            <a:off x="2633478" y="3619747"/>
            <a:ext cx="3187642" cy="2677656"/>
          </a:xfrm>
          <a:prstGeom prst="rect">
            <a:avLst/>
          </a:prstGeom>
          <a:noFill/>
        </p:spPr>
        <p:txBody>
          <a:bodyPr wrap="square" rtlCol="0">
            <a:spAutoFit/>
          </a:bodyPr>
          <a:lstStyle/>
          <a:p>
            <a:pPr marL="576263"/>
            <a:r>
              <a:rPr lang="en-US" sz="2800" b="1" dirty="0">
                <a:solidFill>
                  <a:srgbClr val="0000FF"/>
                </a:solidFill>
                <a:latin typeface="Calibri" panose="020F0502020204030204" pitchFamily="34" charset="0"/>
                <a:ea typeface="Calibri" panose="020F0502020204030204" pitchFamily="34" charset="0"/>
                <a:cs typeface="Times New Roman" panose="02020603050405020304" pitchFamily="18" charset="0"/>
              </a:rPr>
              <a:t>C</a:t>
            </a:r>
            <a:r>
              <a:rPr lang="en-US" sz="2800" dirty="0">
                <a:solidFill>
                  <a:srgbClr val="0000FF"/>
                </a:solidFill>
                <a:latin typeface="Calibri" panose="020F0502020204030204" pitchFamily="34" charset="0"/>
                <a:ea typeface="Calibri" panose="020F0502020204030204" pitchFamily="34" charset="0"/>
                <a:cs typeface="Times New Roman" panose="02020603050405020304" pitchFamily="18" charset="0"/>
              </a:rPr>
              <a:t>onversations</a:t>
            </a:r>
          </a:p>
          <a:p>
            <a:pPr marL="576263"/>
            <a:r>
              <a:rPr lang="en-US" sz="2800" b="1" dirty="0">
                <a:solidFill>
                  <a:srgbClr val="0000FF"/>
                </a:solidFill>
                <a:latin typeface="Calibri" panose="020F0502020204030204" pitchFamily="34" charset="0"/>
                <a:ea typeface="Calibri" panose="020F0502020204030204" pitchFamily="34" charset="0"/>
                <a:cs typeface="Times New Roman" panose="02020603050405020304" pitchFamily="18" charset="0"/>
              </a:rPr>
              <a:t>T</a:t>
            </a:r>
            <a:r>
              <a:rPr lang="en-US" sz="2800" dirty="0">
                <a:solidFill>
                  <a:srgbClr val="0000FF"/>
                </a:solidFill>
                <a:latin typeface="Calibri" panose="020F0502020204030204" pitchFamily="34" charset="0"/>
                <a:ea typeface="Calibri" panose="020F0502020204030204" pitchFamily="34" charset="0"/>
                <a:cs typeface="Times New Roman" panose="02020603050405020304" pitchFamily="18" charset="0"/>
              </a:rPr>
              <a:t>o</a:t>
            </a:r>
          </a:p>
          <a:p>
            <a:pPr marL="576263"/>
            <a:r>
              <a:rPr lang="en-US" sz="2800" b="1" dirty="0">
                <a:solidFill>
                  <a:srgbClr val="0000FF"/>
                </a:solidFill>
                <a:latin typeface="Calibri" panose="020F0502020204030204" pitchFamily="34" charset="0"/>
                <a:ea typeface="Calibri" panose="020F0502020204030204" pitchFamily="34" charset="0"/>
                <a:cs typeface="Times New Roman" panose="02020603050405020304" pitchFamily="18" charset="0"/>
              </a:rPr>
              <a:t>B</a:t>
            </a:r>
            <a:r>
              <a:rPr lang="en-US" sz="2800" dirty="0">
                <a:solidFill>
                  <a:srgbClr val="0000FF"/>
                </a:solidFill>
                <a:latin typeface="Calibri" panose="020F0502020204030204" pitchFamily="34" charset="0"/>
                <a:ea typeface="Calibri" panose="020F0502020204030204" pitchFamily="34" charset="0"/>
                <a:cs typeface="Times New Roman" panose="02020603050405020304" pitchFamily="18" charset="0"/>
              </a:rPr>
              <a:t>low</a:t>
            </a:r>
          </a:p>
          <a:p>
            <a:pPr marL="576263"/>
            <a:r>
              <a:rPr lang="en-US" sz="2800" b="1" dirty="0">
                <a:solidFill>
                  <a:srgbClr val="0000FF"/>
                </a:solidFill>
                <a:latin typeface="Calibri" panose="020F0502020204030204" pitchFamily="34" charset="0"/>
                <a:ea typeface="Calibri" panose="020F0502020204030204" pitchFamily="34" charset="0"/>
                <a:cs typeface="Times New Roman" panose="02020603050405020304" pitchFamily="18" charset="0"/>
              </a:rPr>
              <a:t>Y</a:t>
            </a:r>
            <a:r>
              <a:rPr lang="en-US" sz="2800" dirty="0">
                <a:solidFill>
                  <a:srgbClr val="0000FF"/>
                </a:solidFill>
                <a:latin typeface="Calibri" panose="020F0502020204030204" pitchFamily="34" charset="0"/>
                <a:ea typeface="Calibri" panose="020F0502020204030204" pitchFamily="34" charset="0"/>
                <a:cs typeface="Times New Roman" panose="02020603050405020304" pitchFamily="18" charset="0"/>
              </a:rPr>
              <a:t>our</a:t>
            </a:r>
          </a:p>
          <a:p>
            <a:pPr marL="576263"/>
            <a:r>
              <a:rPr lang="en-US" sz="2800" b="1" dirty="0">
                <a:solidFill>
                  <a:srgbClr val="0000FF"/>
                </a:solidFill>
                <a:latin typeface="Calibri" panose="020F0502020204030204" pitchFamily="34" charset="0"/>
                <a:ea typeface="Calibri" panose="020F0502020204030204" pitchFamily="34" charset="0"/>
                <a:cs typeface="Times New Roman" panose="02020603050405020304" pitchFamily="18" charset="0"/>
              </a:rPr>
              <a:t>S</a:t>
            </a:r>
            <a:r>
              <a:rPr lang="en-US" sz="2800" dirty="0">
                <a:solidFill>
                  <a:srgbClr val="0000FF"/>
                </a:solidFill>
                <a:latin typeface="Calibri" panose="020F0502020204030204" pitchFamily="34" charset="0"/>
                <a:ea typeface="Calibri" panose="020F0502020204030204" pitchFamily="34" charset="0"/>
                <a:cs typeface="Times New Roman" panose="02020603050405020304" pitchFamily="18" charset="0"/>
              </a:rPr>
              <a:t>ocks</a:t>
            </a:r>
          </a:p>
          <a:p>
            <a:pPr marL="576263"/>
            <a:r>
              <a:rPr lang="en-US" sz="2800" b="1" dirty="0">
                <a:solidFill>
                  <a:srgbClr val="0000FF"/>
                </a:solidFill>
                <a:latin typeface="Calibri" panose="020F0502020204030204" pitchFamily="34" charset="0"/>
                <a:ea typeface="Calibri" panose="020F0502020204030204" pitchFamily="34" charset="0"/>
                <a:cs typeface="Times New Roman" panose="02020603050405020304" pitchFamily="18" charset="0"/>
              </a:rPr>
              <a:t>O</a:t>
            </a:r>
            <a:r>
              <a:rPr lang="en-US" sz="2800" dirty="0">
                <a:solidFill>
                  <a:srgbClr val="0000FF"/>
                </a:solidFill>
                <a:latin typeface="Calibri" panose="020F0502020204030204" pitchFamily="34" charset="0"/>
                <a:ea typeface="Calibri" panose="020F0502020204030204" pitchFamily="34" charset="0"/>
                <a:cs typeface="Times New Roman" panose="02020603050405020304" pitchFamily="18" charset="0"/>
              </a:rPr>
              <a:t>ff</a:t>
            </a:r>
            <a:endParaRPr lang="en-US" sz="2800" dirty="0">
              <a:solidFill>
                <a:srgbClr val="0000FF"/>
              </a:solidFill>
            </a:endParaRPr>
          </a:p>
        </p:txBody>
      </p:sp>
      <p:sp>
        <p:nvSpPr>
          <p:cNvPr id="9" name="TextBox 8">
            <a:extLst>
              <a:ext uri="{FF2B5EF4-FFF2-40B4-BE49-F238E27FC236}">
                <a16:creationId xmlns:a16="http://schemas.microsoft.com/office/drawing/2014/main" id="{8C04C4A6-876C-42F1-A0C4-E046B309E753}"/>
              </a:ext>
            </a:extLst>
          </p:cNvPr>
          <p:cNvSpPr txBox="1"/>
          <p:nvPr/>
        </p:nvSpPr>
        <p:spPr>
          <a:xfrm>
            <a:off x="3041335" y="3208678"/>
            <a:ext cx="2888935" cy="584775"/>
          </a:xfrm>
          <a:prstGeom prst="rect">
            <a:avLst/>
          </a:prstGeom>
          <a:noFill/>
        </p:spPr>
        <p:txBody>
          <a:bodyPr wrap="square" rtlCol="0">
            <a:spAutoFit/>
          </a:bodyPr>
          <a:lstStyle/>
          <a:p>
            <a:pPr algn="ctr"/>
            <a:r>
              <a:rPr lang="en-US" sz="3200" b="1" dirty="0">
                <a:latin typeface="Calibri" panose="020F0502020204030204" pitchFamily="34" charset="0"/>
                <a:ea typeface="Calibri" panose="020F0502020204030204" pitchFamily="34" charset="0"/>
                <a:cs typeface="Times New Roman" panose="02020603050405020304" pitchFamily="18" charset="0"/>
              </a:rPr>
              <a:t>CTBYSO</a:t>
            </a:r>
            <a:endParaRPr lang="en-US" dirty="0"/>
          </a:p>
        </p:txBody>
      </p:sp>
      <p:sp>
        <p:nvSpPr>
          <p:cNvPr id="10" name="TextBox 9">
            <a:extLst>
              <a:ext uri="{FF2B5EF4-FFF2-40B4-BE49-F238E27FC236}">
                <a16:creationId xmlns:a16="http://schemas.microsoft.com/office/drawing/2014/main" id="{9452CB52-37B5-4319-B845-640D30A60BB2}"/>
              </a:ext>
            </a:extLst>
          </p:cNvPr>
          <p:cNvSpPr txBox="1"/>
          <p:nvPr/>
        </p:nvSpPr>
        <p:spPr>
          <a:xfrm>
            <a:off x="6026673" y="3619747"/>
            <a:ext cx="2888935" cy="2677656"/>
          </a:xfrm>
          <a:prstGeom prst="rect">
            <a:avLst/>
          </a:prstGeom>
          <a:noFill/>
        </p:spPr>
        <p:txBody>
          <a:bodyPr wrap="square" rtlCol="0">
            <a:spAutoFit/>
          </a:bodyPr>
          <a:lstStyle/>
          <a:p>
            <a:pPr marL="576263"/>
            <a:r>
              <a:rPr lang="en-US" sz="2800" b="1" dirty="0">
                <a:solidFill>
                  <a:srgbClr val="0000FF"/>
                </a:solidFill>
                <a:latin typeface="Calibri" panose="020F0502020204030204" pitchFamily="34" charset="0"/>
                <a:ea typeface="Calibri" panose="020F0502020204030204" pitchFamily="34" charset="0"/>
                <a:cs typeface="Times New Roman" panose="02020603050405020304" pitchFamily="18" charset="0"/>
              </a:rPr>
              <a:t>R</a:t>
            </a:r>
            <a:r>
              <a:rPr lang="en-US" sz="2800" dirty="0">
                <a:solidFill>
                  <a:srgbClr val="0000FF"/>
                </a:solidFill>
                <a:latin typeface="Calibri" panose="020F0502020204030204" pitchFamily="34" charset="0"/>
                <a:ea typeface="Calibri" panose="020F0502020204030204" pitchFamily="34" charset="0"/>
                <a:cs typeface="Times New Roman" panose="02020603050405020304" pitchFamily="18" charset="0"/>
              </a:rPr>
              <a:t>oom</a:t>
            </a:r>
          </a:p>
          <a:p>
            <a:pPr marL="576263"/>
            <a:r>
              <a:rPr lang="en-US" sz="2800" b="1" dirty="0">
                <a:solidFill>
                  <a:srgbClr val="0000FF"/>
                </a:solidFill>
                <a:latin typeface="Calibri" panose="020F0502020204030204" pitchFamily="34" charset="0"/>
                <a:cs typeface="Times New Roman" panose="02020603050405020304" pitchFamily="18" charset="0"/>
              </a:rPr>
              <a:t>O</a:t>
            </a:r>
            <a:r>
              <a:rPr lang="en-US" sz="2800" dirty="0">
                <a:solidFill>
                  <a:srgbClr val="0000FF"/>
                </a:solidFill>
                <a:latin typeface="Calibri" panose="020F0502020204030204" pitchFamily="34" charset="0"/>
                <a:cs typeface="Times New Roman" panose="02020603050405020304" pitchFamily="18" charset="0"/>
              </a:rPr>
              <a:t>f</a:t>
            </a:r>
          </a:p>
          <a:p>
            <a:pPr marL="576263"/>
            <a:r>
              <a:rPr lang="en-US" sz="2800" b="1" dirty="0">
                <a:solidFill>
                  <a:srgbClr val="0000FF"/>
                </a:solidFill>
                <a:latin typeface="Calibri" panose="020F0502020204030204" pitchFamily="34" charset="0"/>
                <a:cs typeface="Times New Roman" panose="02020603050405020304" pitchFamily="18" charset="0"/>
              </a:rPr>
              <a:t>R</a:t>
            </a:r>
            <a:r>
              <a:rPr lang="en-US" sz="2800" dirty="0">
                <a:solidFill>
                  <a:srgbClr val="0000FF"/>
                </a:solidFill>
                <a:latin typeface="Calibri" panose="020F0502020204030204" pitchFamily="34" charset="0"/>
                <a:cs typeface="Times New Roman" panose="02020603050405020304" pitchFamily="18" charset="0"/>
              </a:rPr>
              <a:t>eally</a:t>
            </a:r>
          </a:p>
          <a:p>
            <a:pPr marL="576263"/>
            <a:r>
              <a:rPr lang="en-US" sz="2800" b="1" dirty="0">
                <a:solidFill>
                  <a:srgbClr val="0000FF"/>
                </a:solidFill>
                <a:latin typeface="Calibri" panose="020F0502020204030204" pitchFamily="34" charset="0"/>
                <a:cs typeface="Times New Roman" panose="02020603050405020304" pitchFamily="18" charset="0"/>
              </a:rPr>
              <a:t>A</a:t>
            </a:r>
            <a:r>
              <a:rPr lang="en-US" sz="2800" dirty="0">
                <a:solidFill>
                  <a:srgbClr val="0000FF"/>
                </a:solidFill>
                <a:latin typeface="Calibri" panose="020F0502020204030204" pitchFamily="34" charset="0"/>
                <a:cs typeface="Times New Roman" panose="02020603050405020304" pitchFamily="18" charset="0"/>
              </a:rPr>
              <a:t>mazing</a:t>
            </a:r>
          </a:p>
          <a:p>
            <a:pPr marL="576263"/>
            <a:r>
              <a:rPr lang="en-US" sz="2800" b="1" dirty="0">
                <a:solidFill>
                  <a:srgbClr val="0000FF"/>
                </a:solidFill>
                <a:latin typeface="Calibri" panose="020F0502020204030204" pitchFamily="34" charset="0"/>
                <a:cs typeface="Times New Roman" panose="02020603050405020304" pitchFamily="18" charset="0"/>
              </a:rPr>
              <a:t>S</a:t>
            </a:r>
            <a:r>
              <a:rPr lang="en-US" sz="2800" dirty="0">
                <a:solidFill>
                  <a:srgbClr val="0000FF"/>
                </a:solidFill>
                <a:latin typeface="Calibri" panose="020F0502020204030204" pitchFamily="34" charset="0"/>
                <a:cs typeface="Times New Roman" panose="02020603050405020304" pitchFamily="18" charset="0"/>
              </a:rPr>
              <a:t>tuff</a:t>
            </a:r>
          </a:p>
          <a:p>
            <a:pPr marL="576263"/>
            <a:r>
              <a:rPr lang="en-US" sz="2800" b="1" dirty="0">
                <a:solidFill>
                  <a:srgbClr val="0000FF"/>
                </a:solidFill>
                <a:latin typeface="Calibri" panose="020F0502020204030204" pitchFamily="34" charset="0"/>
                <a:cs typeface="Times New Roman" panose="02020603050405020304" pitchFamily="18" charset="0"/>
              </a:rPr>
              <a:t>H</a:t>
            </a:r>
            <a:r>
              <a:rPr lang="en-US" sz="2800" dirty="0">
                <a:solidFill>
                  <a:srgbClr val="0000FF"/>
                </a:solidFill>
                <a:latin typeface="Calibri" panose="020F0502020204030204" pitchFamily="34" charset="0"/>
                <a:cs typeface="Times New Roman" panose="02020603050405020304" pitchFamily="18" charset="0"/>
              </a:rPr>
              <a:t>appening</a:t>
            </a:r>
            <a:endParaRPr lang="en-US" sz="2800" dirty="0">
              <a:solidFill>
                <a:srgbClr val="0000FF"/>
              </a:solidFill>
            </a:endParaRPr>
          </a:p>
        </p:txBody>
      </p:sp>
      <p:sp>
        <p:nvSpPr>
          <p:cNvPr id="12" name="TextBox 11">
            <a:extLst>
              <a:ext uri="{FF2B5EF4-FFF2-40B4-BE49-F238E27FC236}">
                <a16:creationId xmlns:a16="http://schemas.microsoft.com/office/drawing/2014/main" id="{FB1C327B-3AF3-4A39-A554-E3A7BF8A1568}"/>
              </a:ext>
            </a:extLst>
          </p:cNvPr>
          <p:cNvSpPr txBox="1"/>
          <p:nvPr/>
        </p:nvSpPr>
        <p:spPr>
          <a:xfrm>
            <a:off x="6076577" y="3208678"/>
            <a:ext cx="2888935" cy="584775"/>
          </a:xfrm>
          <a:prstGeom prst="rect">
            <a:avLst/>
          </a:prstGeom>
          <a:noFill/>
        </p:spPr>
        <p:txBody>
          <a:bodyPr wrap="square" rtlCol="0">
            <a:spAutoFit/>
          </a:bodyPr>
          <a:lstStyle/>
          <a:p>
            <a:pPr algn="ctr"/>
            <a:r>
              <a:rPr lang="en-US" sz="3200" b="1" dirty="0">
                <a:latin typeface="Calibri" panose="020F0502020204030204" pitchFamily="34" charset="0"/>
                <a:ea typeface="Calibri" panose="020F0502020204030204" pitchFamily="34" charset="0"/>
                <a:cs typeface="Times New Roman" panose="02020603050405020304" pitchFamily="18" charset="0"/>
              </a:rPr>
              <a:t>RORASH</a:t>
            </a:r>
            <a:endParaRPr lang="en-US" dirty="0"/>
          </a:p>
        </p:txBody>
      </p:sp>
    </p:spTree>
    <p:extLst>
      <p:ext uri="{BB962C8B-B14F-4D97-AF65-F5344CB8AC3E}">
        <p14:creationId xmlns:p14="http://schemas.microsoft.com/office/powerpoint/2010/main" val="395096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0" grpId="0"/>
      <p:bldP spid="12"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6FA2F5F9-5864-42A3-ABAB-7FD847D2F040}"/>
              </a:ext>
            </a:extLst>
          </p:cNvPr>
          <p:cNvSpPr txBox="1"/>
          <p:nvPr/>
        </p:nvSpPr>
        <p:spPr>
          <a:xfrm>
            <a:off x="0" y="3117629"/>
            <a:ext cx="9144000" cy="2277547"/>
          </a:xfrm>
          <a:prstGeom prst="rect">
            <a:avLst/>
          </a:prstGeom>
          <a:noFill/>
        </p:spPr>
        <p:txBody>
          <a:bodyPr wrap="square" rtlCol="0">
            <a:spAutoFit/>
          </a:bodyPr>
          <a:lstStyle/>
          <a:p>
            <a:pPr algn="ctr" defTabSz="685800"/>
            <a:r>
              <a:rPr lang="en-US" sz="3200" dirty="0">
                <a:solidFill>
                  <a:prstClr val="white"/>
                </a:solidFill>
                <a:latin typeface="Arial Black" panose="020B0A04020102020204" pitchFamily="34" charset="0"/>
                <a:cs typeface="Arial" panose="020B0604020202020204" pitchFamily="34" charset="0"/>
              </a:rPr>
              <a:t>EVALUATION AND </a:t>
            </a:r>
            <a:br>
              <a:rPr lang="en-US" sz="3200" dirty="0">
                <a:solidFill>
                  <a:prstClr val="white"/>
                </a:solidFill>
                <a:latin typeface="Arial Black" panose="020B0A04020102020204" pitchFamily="34" charset="0"/>
                <a:cs typeface="Arial" panose="020B0604020202020204" pitchFamily="34" charset="0"/>
              </a:rPr>
            </a:br>
            <a:r>
              <a:rPr lang="en-US" sz="3200" dirty="0">
                <a:solidFill>
                  <a:prstClr val="white"/>
                </a:solidFill>
                <a:latin typeface="Arial Black" panose="020B0A04020102020204" pitchFamily="34" charset="0"/>
                <a:cs typeface="Arial" panose="020B0604020202020204" pitchFamily="34" charset="0"/>
              </a:rPr>
              <a:t>FEEDBACK PROCESS</a:t>
            </a:r>
          </a:p>
          <a:p>
            <a:pPr algn="ctr" defTabSz="685800"/>
            <a:endParaRPr lang="en-US" sz="3200" dirty="0">
              <a:solidFill>
                <a:prstClr val="white"/>
              </a:solidFill>
              <a:latin typeface="Arial Black" panose="020B0A04020102020204" pitchFamily="34" charset="0"/>
              <a:cs typeface="Arial" panose="020B0604020202020204" pitchFamily="34" charset="0"/>
            </a:endParaRPr>
          </a:p>
          <a:p>
            <a:pPr algn="ctr" defTabSz="685800"/>
            <a:r>
              <a:rPr lang="en-US" sz="2800" dirty="0">
                <a:solidFill>
                  <a:prstClr val="white"/>
                </a:solidFill>
                <a:latin typeface="Arial Black" panose="020B0A04020102020204" pitchFamily="34" charset="0"/>
                <a:cs typeface="Arial" panose="020B0604020202020204" pitchFamily="34" charset="0"/>
              </a:rPr>
              <a:t>April Wallace</a:t>
            </a:r>
          </a:p>
          <a:p>
            <a:pPr algn="ctr" defTabSz="685800"/>
            <a:r>
              <a:rPr lang="en-US" i="1" dirty="0">
                <a:solidFill>
                  <a:prstClr val="white"/>
                </a:solidFill>
                <a:latin typeface="Arial" panose="020B0604020202020204" pitchFamily="34" charset="0"/>
                <a:cs typeface="Arial" panose="020B0604020202020204" pitchFamily="34" charset="0"/>
              </a:rPr>
              <a:t>Program Initiatives Manager, Million Hearts</a:t>
            </a:r>
            <a:r>
              <a:rPr lang="en-US" i="1" baseline="30000" dirty="0">
                <a:solidFill>
                  <a:prstClr val="white"/>
                </a:solidFill>
                <a:latin typeface="Arial" panose="020B0604020202020204" pitchFamily="34" charset="0"/>
                <a:cs typeface="Arial" panose="020B0604020202020204" pitchFamily="34" charset="0"/>
              </a:rPr>
              <a:t>®</a:t>
            </a:r>
            <a:r>
              <a:rPr lang="en-US" i="1" dirty="0">
                <a:solidFill>
                  <a:prstClr val="white"/>
                </a:solidFill>
                <a:latin typeface="Arial" panose="020B0604020202020204" pitchFamily="34" charset="0"/>
                <a:cs typeface="Arial" panose="020B0604020202020204" pitchFamily="34" charset="0"/>
              </a:rPr>
              <a:t> Collaboration</a:t>
            </a:r>
            <a:endParaRPr lang="en-US" i="1" dirty="0">
              <a:solidFill>
                <a:prstClr val="white"/>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95681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HC Powerpoi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6FA2F5F9-5864-42A3-ABAB-7FD847D2F040}"/>
              </a:ext>
            </a:extLst>
          </p:cNvPr>
          <p:cNvSpPr txBox="1"/>
          <p:nvPr/>
        </p:nvSpPr>
        <p:spPr>
          <a:xfrm>
            <a:off x="0" y="3117629"/>
            <a:ext cx="9144000" cy="1785104"/>
          </a:xfrm>
          <a:prstGeom prst="rect">
            <a:avLst/>
          </a:prstGeom>
          <a:noFill/>
        </p:spPr>
        <p:txBody>
          <a:bodyPr wrap="square" rtlCol="0">
            <a:spAutoFit/>
          </a:bodyPr>
          <a:lstStyle/>
          <a:p>
            <a:pPr algn="ctr" defTabSz="685800"/>
            <a:r>
              <a:rPr lang="en-US" sz="3200" dirty="0">
                <a:solidFill>
                  <a:prstClr val="white"/>
                </a:solidFill>
                <a:latin typeface="Arial Black" panose="020B0A04020102020204" pitchFamily="34" charset="0"/>
                <a:cs typeface="Arial" panose="020B0604020202020204" pitchFamily="34" charset="0"/>
              </a:rPr>
              <a:t>WRAP UP</a:t>
            </a:r>
          </a:p>
          <a:p>
            <a:pPr algn="ctr" defTabSz="685800"/>
            <a:endParaRPr lang="en-US" sz="3200" dirty="0">
              <a:solidFill>
                <a:prstClr val="white"/>
              </a:solidFill>
              <a:latin typeface="Arial Black" panose="020B0A04020102020204" pitchFamily="34" charset="0"/>
              <a:cs typeface="Arial" panose="020B0604020202020204" pitchFamily="34" charset="0"/>
            </a:endParaRPr>
          </a:p>
          <a:p>
            <a:pPr algn="ctr" defTabSz="685800"/>
            <a:r>
              <a:rPr lang="en-US" sz="2800" dirty="0">
                <a:solidFill>
                  <a:prstClr val="white"/>
                </a:solidFill>
                <a:latin typeface="Arial Black" panose="020B0A04020102020204" pitchFamily="34" charset="0"/>
                <a:cs typeface="Arial" panose="020B0604020202020204" pitchFamily="34" charset="0"/>
              </a:rPr>
              <a:t>April Wallace</a:t>
            </a:r>
          </a:p>
          <a:p>
            <a:pPr algn="ctr" defTabSz="685800"/>
            <a:r>
              <a:rPr lang="en-US" i="1" dirty="0">
                <a:solidFill>
                  <a:prstClr val="white"/>
                </a:solidFill>
                <a:latin typeface="Arial" panose="020B0604020202020204" pitchFamily="34" charset="0"/>
                <a:cs typeface="Arial" panose="020B0604020202020204" pitchFamily="34" charset="0"/>
              </a:rPr>
              <a:t>Program Initiatives Manager, Million Hearts</a:t>
            </a:r>
            <a:r>
              <a:rPr lang="en-US" i="1" baseline="30000" dirty="0">
                <a:solidFill>
                  <a:prstClr val="white"/>
                </a:solidFill>
                <a:latin typeface="Arial" panose="020B0604020202020204" pitchFamily="34" charset="0"/>
                <a:cs typeface="Arial" panose="020B0604020202020204" pitchFamily="34" charset="0"/>
              </a:rPr>
              <a:t>®</a:t>
            </a:r>
            <a:r>
              <a:rPr lang="en-US" i="1" dirty="0">
                <a:solidFill>
                  <a:prstClr val="white"/>
                </a:solidFill>
                <a:latin typeface="Arial" panose="020B0604020202020204" pitchFamily="34" charset="0"/>
                <a:cs typeface="Arial" panose="020B0604020202020204" pitchFamily="34" charset="0"/>
              </a:rPr>
              <a:t> Collaboration</a:t>
            </a:r>
            <a:endParaRPr lang="en-US" i="1" dirty="0">
              <a:solidFill>
                <a:prstClr val="white"/>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083555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8.xml.rels><?xml version="1.0" encoding="UTF-8" standalone="yes"?>
<Relationships xmlns="http://schemas.openxmlformats.org/package/2006/relationships"><Relationship Id="rId1" Type="http://schemas.openxmlformats.org/officeDocument/2006/relationships/image" Target="../media/image2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pptE91C.tmp">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ppt3BCE.tmp">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ppt95FF.tmp">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YMCA-Blue">
  <a:themeElements>
    <a:clrScheme name="Y-PowerPoint">
      <a:dk1>
        <a:srgbClr val="000000"/>
      </a:dk1>
      <a:lt1>
        <a:srgbClr val="FFFFFF"/>
      </a:lt1>
      <a:dk2>
        <a:srgbClr val="464847"/>
      </a:dk2>
      <a:lt2>
        <a:srgbClr val="FFFFFF"/>
      </a:lt2>
      <a:accent1>
        <a:srgbClr val="F47920"/>
      </a:accent1>
      <a:accent2>
        <a:srgbClr val="ED1C24"/>
      </a:accent2>
      <a:accent3>
        <a:srgbClr val="92278F"/>
      </a:accent3>
      <a:accent4>
        <a:srgbClr val="0089D0"/>
      </a:accent4>
      <a:accent5>
        <a:srgbClr val="01A490"/>
      </a:accent5>
      <a:accent6>
        <a:srgbClr val="464847"/>
      </a:accent6>
      <a:hlink>
        <a:srgbClr val="007CBC"/>
      </a:hlink>
      <a:folHlink>
        <a:srgbClr val="01A490"/>
      </a:folHlink>
    </a:clrScheme>
    <a:fontScheme name="Office Them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64" charset="0"/>
            <a:ea typeface="ＭＳ Ｐゴシック" pitchFamily="64" charset="-128"/>
            <a:cs typeface="ＭＳ Ｐゴシック" pitchFamily="64"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2_Office Theme">
  <a:themeElements>
    <a:clrScheme name="AHA CPR &amp; FIrst Aid 2015">
      <a:dk1>
        <a:sysClr val="windowText" lastClr="000000"/>
      </a:dk1>
      <a:lt1>
        <a:sysClr val="window" lastClr="FFFFFF"/>
      </a:lt1>
      <a:dk2>
        <a:srgbClr val="1F497D"/>
      </a:dk2>
      <a:lt2>
        <a:srgbClr val="EEECE1"/>
      </a:lt2>
      <a:accent1>
        <a:srgbClr val="F69718"/>
      </a:accent1>
      <a:accent2>
        <a:srgbClr val="AFB8C9"/>
      </a:accent2>
      <a:accent3>
        <a:srgbClr val="CC1A00"/>
      </a:accent3>
      <a:accent4>
        <a:srgbClr val="26004C"/>
      </a:accent4>
      <a:accent5>
        <a:srgbClr val="1F497D"/>
      </a:accent5>
      <a:accent6>
        <a:srgbClr val="003E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rgbClr val="CC1A00"/>
          </a:solidFill>
          <a:tailEnd type="none" w="lg" len="med"/>
        </a:ln>
      </a:spPr>
      <a:bodyPr/>
      <a:lstStyle/>
      <a:style>
        <a:lnRef idx="1">
          <a:schemeClr val="accent1"/>
        </a:lnRef>
        <a:fillRef idx="0">
          <a:schemeClr val="accent1"/>
        </a:fillRef>
        <a:effectRef idx="0">
          <a:schemeClr val="accent1"/>
        </a:effectRef>
        <a:fontRef idx="minor">
          <a:schemeClr val="tx1"/>
        </a:fontRef>
      </a:style>
    </a:lnDef>
    <a:txDef>
      <a:spPr/>
      <a:bodyPr wrap="square" rtlCol="0">
        <a:noAutofit/>
      </a:bodyPr>
      <a:lstStyle>
        <a:defPPr>
          <a:lnSpc>
            <a:spcPct val="85000"/>
          </a:lnSpc>
          <a:spcAft>
            <a:spcPts val="600"/>
          </a:spcAft>
          <a:defRPr sz="1600" dirty="0">
            <a:solidFill>
              <a:schemeClr val="tx1">
                <a:lumMod val="75000"/>
                <a:lumOff val="25000"/>
              </a:schemeClr>
            </a:solidFill>
          </a:defRPr>
        </a:defPPr>
      </a:lstStyle>
    </a:txDef>
  </a:objectDefaults>
  <a:extraClrSchemeLst/>
</a:theme>
</file>

<file path=ppt/theme/theme17.xml><?xml version="1.0" encoding="utf-8"?>
<a:theme xmlns:a="http://schemas.openxmlformats.org/drawingml/2006/main" name="WDH PowerPoint Templat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ppt67F6.tmp">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pt96A5.tmp">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ptDB72.tmp">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pt1DEF.tmp">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ppt8F67.tmp">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docProps/app.xml><?xml version="1.0" encoding="utf-8"?>
<Properties xmlns="http://schemas.openxmlformats.org/officeDocument/2006/extended-properties" xmlns:vt="http://schemas.openxmlformats.org/officeDocument/2006/docPropsVTypes">
  <TotalTime>1602</TotalTime>
  <Words>6457</Words>
  <Application>Microsoft Office PowerPoint</Application>
  <PresentationFormat>On-screen Show (4:3)</PresentationFormat>
  <Paragraphs>909</Paragraphs>
  <Slides>96</Slides>
  <Notes>59</Notes>
  <HiddenSlides>0</HiddenSlides>
  <MMClips>0</MMClips>
  <ScaleCrop>false</ScaleCrop>
  <HeadingPairs>
    <vt:vector size="6" baseType="variant">
      <vt:variant>
        <vt:lpstr>Fonts Used</vt:lpstr>
      </vt:variant>
      <vt:variant>
        <vt:i4>14</vt:i4>
      </vt:variant>
      <vt:variant>
        <vt:lpstr>Theme</vt:lpstr>
      </vt:variant>
      <vt:variant>
        <vt:i4>18</vt:i4>
      </vt:variant>
      <vt:variant>
        <vt:lpstr>Slide Titles</vt:lpstr>
      </vt:variant>
      <vt:variant>
        <vt:i4>96</vt:i4>
      </vt:variant>
    </vt:vector>
  </HeadingPairs>
  <TitlesOfParts>
    <vt:vector size="128" baseType="lpstr">
      <vt:lpstr>Arial</vt:lpstr>
      <vt:lpstr>Arial Black</vt:lpstr>
      <vt:lpstr>Calibri</vt:lpstr>
      <vt:lpstr>Calibri Light</vt:lpstr>
      <vt:lpstr>Century Gothic</vt:lpstr>
      <vt:lpstr>Century Schoolbook</vt:lpstr>
      <vt:lpstr>Courier New</vt:lpstr>
      <vt:lpstr>Helvetica 55 Roman</vt:lpstr>
      <vt:lpstr>Helvetica Neue</vt:lpstr>
      <vt:lpstr>HelveticaNeueLT Std Lt</vt:lpstr>
      <vt:lpstr>Times New Roman</vt:lpstr>
      <vt:lpstr>Verdana</vt:lpstr>
      <vt:lpstr>Wingdings</vt:lpstr>
      <vt:lpstr>Wingdings 2</vt:lpstr>
      <vt:lpstr>Office Theme</vt:lpstr>
      <vt:lpstr>1_Office Theme</vt:lpstr>
      <vt:lpstr>Custom Design</vt:lpstr>
      <vt:lpstr>1_Custom Design</vt:lpstr>
      <vt:lpstr>ppt67F6.tmp</vt:lpstr>
      <vt:lpstr>ppt96A5.tmp</vt:lpstr>
      <vt:lpstr>pptDB72.tmp</vt:lpstr>
      <vt:lpstr>ppt1DEF.tmp</vt:lpstr>
      <vt:lpstr>ppt8F67.tmp</vt:lpstr>
      <vt:lpstr>pptE91C.tmp</vt:lpstr>
      <vt:lpstr>ppt3BCE.tmp</vt:lpstr>
      <vt:lpstr>ppt95FF.tmp</vt:lpstr>
      <vt:lpstr>YMCA-Blue</vt:lpstr>
      <vt:lpstr>3_Custom Design</vt:lpstr>
      <vt:lpstr>4_Office Theme</vt:lpstr>
      <vt:lpstr>2_Office Theme</vt:lpstr>
      <vt:lpstr>WDH PowerPoint Template</vt:lpstr>
      <vt:lpstr>Oriel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vt:lpstr>
      <vt:lpstr>Outcome?</vt:lpstr>
      <vt:lpstr>Alignment</vt:lpstr>
      <vt:lpstr>Alignment</vt:lpstr>
      <vt:lpstr>PowerPoint Presentation</vt:lpstr>
      <vt:lpstr>Preventing 1 Million Heart Attacks and Strokes by 2022</vt:lpstr>
      <vt:lpstr>Million Hearts® 2022</vt:lpstr>
      <vt:lpstr>Heart Disease and Stroke in the U.S.</vt:lpstr>
      <vt:lpstr>Heart Disease and Stroke Trends 1950-2015</vt:lpstr>
      <vt:lpstr>Million Hearts® 2022  Aim: Prevent 1 Million Heart Attacks and Strokes in 5 Years</vt:lpstr>
      <vt:lpstr>Million Hearts® 2022 Priorities </vt:lpstr>
      <vt:lpstr>Keeping People Healthy</vt:lpstr>
      <vt:lpstr>Optimizing Care</vt:lpstr>
      <vt:lpstr>Improving Outcomes for Priority Populations</vt:lpstr>
      <vt:lpstr>Million Hearts®  Resources and Tools </vt:lpstr>
      <vt:lpstr>Partner Opportunities: Hospitals  Sample Actions to Consider</vt:lpstr>
      <vt:lpstr>Partner Opportunities: Employers Sample Actions to Consider </vt:lpstr>
      <vt:lpstr>Partner Opportunities: Clinical Care Teams Sample Actions to Consider </vt:lpstr>
      <vt:lpstr>Stay Connected</vt:lpstr>
      <vt:lpstr>Million Hearts® for Clinicians Microsite </vt:lpstr>
      <vt:lpstr>PowerPoint Presentation</vt:lpstr>
      <vt:lpstr>PowerPoint Presentation</vt:lpstr>
      <vt:lpstr>PowerPoint Presentation</vt:lpstr>
      <vt:lpstr>PowerPoint Presentation</vt:lpstr>
      <vt:lpstr>Chronic Disease Prevention Program Funding Overview</vt:lpstr>
      <vt:lpstr>Current Priorities</vt:lpstr>
      <vt:lpstr>Current Priorities</vt:lpstr>
      <vt:lpstr>Current Priorities</vt:lpstr>
      <vt:lpstr>MH Priority:  Reduce Sodium Intake</vt:lpstr>
      <vt:lpstr>MH Priority:  Reduce Sodium Intake/ Increase Physical Activity</vt:lpstr>
      <vt:lpstr>MH Priority:  Increase Physical Activity</vt:lpstr>
      <vt:lpstr>MH Priority:  Improve ABCS, Engage Patients in Heart Healthy Behavior</vt:lpstr>
      <vt:lpstr>MH Priority:  Improve ABCS, Engage Patients in Heart Healthy Behavior</vt:lpstr>
      <vt:lpstr>MH Priority:  Improve ABCS, Engage Patients in Heart Healthy Behavior</vt:lpstr>
      <vt:lpstr>Tobacco Prevention and Control Updates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Mountain-Pacific Quality Health</vt:lpstr>
      <vt:lpstr>POLL:</vt:lpstr>
      <vt:lpstr>About Mountain-Pacific</vt:lpstr>
      <vt:lpstr>The QIO Program </vt:lpstr>
      <vt:lpstr>PowerPoint Presentation</vt:lpstr>
      <vt:lpstr>PowerPoint Presentation</vt:lpstr>
      <vt:lpstr>PowerPoint Presentation</vt:lpstr>
      <vt:lpstr>Foundation Principles Better Health - Better Care - Lower Cost</vt:lpstr>
      <vt:lpstr>Areas of Focus</vt:lpstr>
      <vt:lpstr>Our Approach</vt:lpstr>
      <vt:lpstr>Our Approach</vt:lpstr>
      <vt:lpstr>Our Approach</vt:lpstr>
      <vt:lpstr>Our Partners</vt:lpstr>
      <vt:lpstr>Contact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Suggested Workgroup Approach</vt:lpstr>
      <vt:lpstr>Use this Conversation  as a Vehicle to Identify &amp; Cultivate Alignment.</vt:lpstr>
      <vt:lpstr>Capture Your Plan as a Group</vt:lpstr>
      <vt:lpstr>PowerPoint Presentation</vt:lpstr>
      <vt:lpstr>PowerPoint Presentation</vt:lpstr>
      <vt:lpstr>PowerPoint Presentation</vt:lpstr>
      <vt:lpstr>PowerPoint Presentation</vt:lpstr>
      <vt:lpstr>PowerPoint Presentation</vt:lpstr>
    </vt:vector>
  </TitlesOfParts>
  <Company>Warner Bros.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WB</dc:creator>
  <cp:lastModifiedBy>Mary Jo Garofoli</cp:lastModifiedBy>
  <cp:revision>126</cp:revision>
  <cp:lastPrinted>2020-04-02T17:36:06Z</cp:lastPrinted>
  <dcterms:created xsi:type="dcterms:W3CDTF">2017-07-07T22:26:51Z</dcterms:created>
  <dcterms:modified xsi:type="dcterms:W3CDTF">2020-04-02T17:54:28Z</dcterms:modified>
</cp:coreProperties>
</file>